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6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8" r:id="rId10"/>
    <p:sldId id="267" r:id="rId11"/>
    <p:sldId id="263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AE6FFEE4-6F49-4618-B3F5-AF3305457B4B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D48892FE-935B-4181-ADB0-6B9BFC448B7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AE6FFEE4-6F49-4618-B3F5-AF3305457B4B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48892FE-935B-4181-ADB0-6B9BFC448B7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AE6FFEE4-6F49-4618-B3F5-AF3305457B4B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D48892FE-935B-4181-ADB0-6B9BFC448B7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6FFEE4-6F49-4618-B3F5-AF3305457B4B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8892FE-935B-4181-ADB0-6B9BFC448B7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6FFEE4-6F49-4618-B3F5-AF3305457B4B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8892FE-935B-4181-ADB0-6B9BFC448B7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AE6FFEE4-6F49-4618-B3F5-AF3305457B4B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48892FE-935B-4181-ADB0-6B9BFC448B7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6FFEE4-6F49-4618-B3F5-AF3305457B4B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8892FE-935B-4181-ADB0-6B9BFC448B7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AE6FFEE4-6F49-4618-B3F5-AF3305457B4B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48892FE-935B-4181-ADB0-6B9BFC448B7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AE6FFEE4-6F49-4618-B3F5-AF3305457B4B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48892FE-935B-4181-ADB0-6B9BFC448B7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6FFEE4-6F49-4618-B3F5-AF3305457B4B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8892FE-935B-4181-ADB0-6B9BFC448B7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6FFEE4-6F49-4618-B3F5-AF3305457B4B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8892FE-935B-4181-ADB0-6B9BFC448B7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AE6FFEE4-6F49-4618-B3F5-AF3305457B4B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D48892FE-935B-4181-ADB0-6B9BFC448B7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www.obalove-materialy.cz/rudly/c-1226/" TargetMode="External"/><Relationship Id="rId3" Type="http://schemas.openxmlformats.org/officeDocument/2006/relationships/hyperlink" Target="http://www.obalcentrum.cz/obaly/voziky-manipulacni/vozik-manipulacni-gitter-600-x-400-mm-modry-%5bTER001%5d" TargetMode="External"/><Relationship Id="rId7" Type="http://schemas.openxmlformats.org/officeDocument/2006/relationships/hyperlink" Target="http://www.obalove-materialy.cz/prepravni-vozik-univerzalni-manipulacni-vozik/d-70759/" TargetMode="External"/><Relationship Id="rId2" Type="http://schemas.openxmlformats.org/officeDocument/2006/relationships/hyperlink" Target="http://www.bezlepkovadieta.cz/data/pictures_items/prsni_rizky_1_2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dodavatele.epoptavka.cz/13263-servisbal-obaly-s-r-o/nabidka/256733-jit-fix-levny-obal-ci-fixace" TargetMode="External"/><Relationship Id="rId5" Type="http://schemas.openxmlformats.org/officeDocument/2006/relationships/hyperlink" Target="http://dodavatele.epoptavka.cz/13263-servisbal-obaly-s-r-o/nabidka/256841-fixace-padpak" TargetMode="External"/><Relationship Id="rId10" Type="http://schemas.openxmlformats.org/officeDocument/2006/relationships/hyperlink" Target="http://www.tzb-info.cz/6749-svetlo-v-novych-obalech" TargetMode="External"/><Relationship Id="rId4" Type="http://schemas.openxmlformats.org/officeDocument/2006/relationships/hyperlink" Target="http://dodavatele.epoptavka.cz/13263-servisbal-obaly-s-r-o/nabidka/256887-baleni-skla" TargetMode="External"/><Relationship Id="rId9" Type="http://schemas.openxmlformats.org/officeDocument/2006/relationships/hyperlink" Target="http://www.ctenarska-gramotnost.cz/ctenarska-gramotnost/cg-tipy/obaly-vyrobku" TargetMode="Externa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46042" y="-675456"/>
            <a:ext cx="5689101" cy="2016224"/>
          </a:xfrm>
        </p:spPr>
        <p:txBody>
          <a:bodyPr>
            <a:normAutofit/>
          </a:bodyPr>
          <a:lstStyle/>
          <a:p>
            <a:r>
              <a:rPr lang="cs-CZ" sz="1600" b="1" dirty="0" smtClean="0"/>
              <a:t>Střední </a:t>
            </a:r>
            <a:r>
              <a:rPr lang="cs-CZ" sz="1600" b="1" dirty="0"/>
              <a:t>průmyslová škola</a:t>
            </a:r>
            <a:br>
              <a:rPr lang="cs-CZ" sz="1600" b="1" dirty="0"/>
            </a:br>
            <a:r>
              <a:rPr lang="cs-CZ" sz="1600" b="1" dirty="0"/>
              <a:t>a Střední odborná škola gastronomie a služeb, Most,</a:t>
            </a:r>
            <a:br>
              <a:rPr lang="cs-CZ" sz="1600" b="1" dirty="0"/>
            </a:br>
            <a:r>
              <a:rPr lang="cs-CZ" sz="1600" b="1" dirty="0"/>
              <a:t>příspěvková organizace</a:t>
            </a:r>
            <a:r>
              <a:rPr lang="cs-CZ" sz="1600" dirty="0"/>
              <a:t/>
            </a:r>
            <a:br>
              <a:rPr lang="cs-CZ" sz="1600" dirty="0"/>
            </a:br>
            <a:endParaRPr lang="cs-CZ" sz="1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196752"/>
            <a:ext cx="7467600" cy="527720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cap="small" dirty="0">
                <a:solidFill>
                  <a:srgbClr val="575F6D"/>
                </a:solidFill>
                <a:ea typeface="+mj-ea"/>
                <a:cs typeface="+mj-cs"/>
              </a:rPr>
              <a:t>DIGITÁLNÍ UČEBNÍ MATERIÁL</a:t>
            </a:r>
            <a:endParaRPr lang="cs-CZ" dirty="0"/>
          </a:p>
        </p:txBody>
      </p:sp>
      <p:pic>
        <p:nvPicPr>
          <p:cNvPr id="4" name="obrázek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46043" y="5589240"/>
            <a:ext cx="4198166" cy="111174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876880234"/>
              </p:ext>
            </p:extLst>
          </p:nvPr>
        </p:nvGraphicFramePr>
        <p:xfrm>
          <a:off x="451522" y="1683015"/>
          <a:ext cx="7787208" cy="3978233"/>
        </p:xfrm>
        <a:graphic>
          <a:graphicData uri="http://schemas.openxmlformats.org/drawingml/2006/table">
            <a:tbl>
              <a:tblPr/>
              <a:tblGrid>
                <a:gridCol w="2104332"/>
                <a:gridCol w="5682876"/>
              </a:tblGrid>
              <a:tr h="284638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Číslo projektu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CZ.1.07/1.5.00/34.0124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61106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Název projektu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DUM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dirty="0" smtClean="0"/>
                        <a:t>Škola budoucnosti s využitím IT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dirty="0" smtClean="0"/>
                        <a:t>VY_10</a:t>
                      </a:r>
                      <a:r>
                        <a:rPr lang="cs-CZ" sz="1200" baseline="0" dirty="0" smtClean="0"/>
                        <a:t> </a:t>
                      </a:r>
                      <a:r>
                        <a:rPr lang="cs-CZ" sz="1200" dirty="0" smtClean="0"/>
                        <a:t>_INOVACE_ZBO 1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6176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Název školy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SPŠ a SOŠGS Most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9551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Předmět 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ZBOŽÍZNALSTVÍ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6176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Tematický okruh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Ochrana užitných vlastností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6176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Téma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OBALY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6176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Ročník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1.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6176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Jméno autora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Jaroslava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Kapalínová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6176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Datum tvorby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20.11.2012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174074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Anotace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Prezentace seznamuje žáky s</a:t>
                      </a:r>
                      <a:r>
                        <a:rPr lang="cs-CZ" sz="1200" baseline="0" dirty="0" smtClean="0"/>
                        <a:t> funkcemi obalů, které jsou důležité pro přepravu a prodej  zboží.</a:t>
                      </a:r>
                      <a:r>
                        <a:rPr lang="cs-CZ" sz="1200" dirty="0" smtClean="0"/>
                        <a:t> Materiál je určen pro žáky 1</a:t>
                      </a:r>
                      <a:r>
                        <a:rPr lang="cs-CZ" sz="1200" dirty="0" smtClean="0"/>
                        <a:t>. ročníku </a:t>
                      </a:r>
                      <a:r>
                        <a:rPr lang="cs-CZ" sz="1200" dirty="0" smtClean="0"/>
                        <a:t>obor prodavačské</a:t>
                      </a:r>
                      <a:r>
                        <a:rPr lang="cs-CZ" sz="1200" baseline="0" dirty="0" smtClean="0"/>
                        <a:t> práce, prodavač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smtClean="0"/>
                        <a:t>                                          do </a:t>
                      </a:r>
                      <a:r>
                        <a:rPr lang="cs-CZ" sz="1200" dirty="0" smtClean="0"/>
                        <a:t>předmětu „Zbožíznalství“. </a:t>
                      </a:r>
                      <a:endParaRPr lang="cs-CZ" sz="1200" b="0" dirty="0" smtClean="0">
                        <a:solidFill>
                          <a:schemeClr val="tx1"/>
                        </a:solidFill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9592" y="188640"/>
            <a:ext cx="936104" cy="8828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9455259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9600" b="1" i="1" u="sng" cap="small" dirty="0">
                <a:solidFill>
                  <a:srgbClr val="575F6D"/>
                </a:solidFill>
                <a:latin typeface="Century Schoolbook"/>
              </a:rPr>
              <a:t>OBALY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329834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lvl="0" indent="0" fontAlgn="base">
              <a:spcBef>
                <a:spcPct val="0"/>
              </a:spcBef>
              <a:spcAft>
                <a:spcPct val="0"/>
              </a:spcAft>
              <a:buNone/>
            </a:pPr>
            <a:r>
              <a:rPr lang="cs-CZ" sz="6000" dirty="0">
                <a:solidFill>
                  <a:prstClr val="black"/>
                </a:solidFill>
                <a:latin typeface="Century Schoolbook" pitchFamily="18" charset="0"/>
              </a:rPr>
              <a:t>-</a:t>
            </a:r>
            <a:r>
              <a:rPr lang="cs-CZ" sz="1800" dirty="0">
                <a:solidFill>
                  <a:prstClr val="black"/>
                </a:solidFill>
                <a:latin typeface="Century Schoolbook" pitchFamily="18" charset="0"/>
              </a:rPr>
              <a:t> </a:t>
            </a:r>
            <a:r>
              <a:rPr lang="cs-CZ" sz="6000" dirty="0">
                <a:solidFill>
                  <a:prstClr val="black"/>
                </a:solidFill>
                <a:latin typeface="Century Schoolbook" pitchFamily="18" charset="0"/>
              </a:rPr>
              <a:t>slouží k ochraně užitných vlastností zboží, před škodlivými vlivy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636956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11560" y="2420888"/>
            <a:ext cx="7313240" cy="4053064"/>
          </a:xfrm>
        </p:spPr>
        <p:txBody>
          <a:bodyPr/>
          <a:lstStyle/>
          <a:p>
            <a:pPr marL="0" indent="0" algn="ctr">
              <a:buNone/>
            </a:pPr>
            <a:r>
              <a:rPr lang="cs-CZ" sz="6700" b="1" cap="small" dirty="0">
                <a:solidFill>
                  <a:srgbClr val="575F6D"/>
                </a:solidFill>
                <a:latin typeface="Arial Black" pitchFamily="34" charset="0"/>
                <a:ea typeface="+mj-ea"/>
                <a:cs typeface="+mj-cs"/>
              </a:rPr>
              <a:t>Funkce obalů</a:t>
            </a:r>
            <a:r>
              <a:rPr lang="cs-CZ" sz="3000" cap="small" dirty="0">
                <a:solidFill>
                  <a:srgbClr val="575F6D"/>
                </a:solidFill>
                <a:latin typeface="Century Schoolbook"/>
                <a:ea typeface="+mj-ea"/>
                <a:cs typeface="+mj-cs"/>
              </a:rPr>
              <a:t/>
            </a:r>
            <a:br>
              <a:rPr lang="cs-CZ" sz="3000" cap="small" dirty="0">
                <a:solidFill>
                  <a:srgbClr val="575F6D"/>
                </a:solidFill>
                <a:latin typeface="Century Schoolbook"/>
                <a:ea typeface="+mj-ea"/>
                <a:cs typeface="+mj-cs"/>
              </a:rPr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291231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6000" b="1" cap="small" dirty="0">
                <a:solidFill>
                  <a:srgbClr val="575F6D"/>
                </a:solidFill>
                <a:latin typeface="Century Schoolbook"/>
              </a:rPr>
              <a:t>1.  ochranná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273050" lvl="0" indent="-273050" fontAlgn="base">
              <a:spcBef>
                <a:spcPts val="600"/>
              </a:spcBef>
              <a:spcAft>
                <a:spcPct val="0"/>
              </a:spcAft>
              <a:buClr>
                <a:srgbClr val="FE8637"/>
              </a:buClr>
              <a:buSzPct val="70000"/>
              <a:buFont typeface="Wingdings" pitchFamily="2" charset="2"/>
              <a:buChar char=""/>
            </a:pPr>
            <a:r>
              <a:rPr lang="cs-CZ" sz="4400" dirty="0">
                <a:solidFill>
                  <a:prstClr val="black"/>
                </a:solidFill>
                <a:latin typeface="Century Schoolbook"/>
              </a:rPr>
              <a:t>chrání zboží po celou cestu od výrobce přes sklad </a:t>
            </a:r>
            <a:r>
              <a:rPr lang="cs-CZ" sz="4400" dirty="0" smtClean="0">
                <a:solidFill>
                  <a:prstClr val="black"/>
                </a:solidFill>
                <a:latin typeface="Century Schoolbook"/>
              </a:rPr>
              <a:t>                   do </a:t>
            </a:r>
            <a:r>
              <a:rPr lang="cs-CZ" sz="4400" dirty="0">
                <a:solidFill>
                  <a:prstClr val="black"/>
                </a:solidFill>
                <a:latin typeface="Century Schoolbook"/>
              </a:rPr>
              <a:t>prodejny až k spotřebiteli</a:t>
            </a:r>
          </a:p>
          <a:p>
            <a:endParaRPr lang="cs-CZ" dirty="0"/>
          </a:p>
        </p:txBody>
      </p:sp>
      <p:pic>
        <p:nvPicPr>
          <p:cNvPr id="3074" name="Picture 2" descr="http://dodavatele.epoptavka.cz/fotografie/329699/280/x/picture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528" y="4221088"/>
            <a:ext cx="2667000" cy="1914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55776" y="4255259"/>
            <a:ext cx="2667000" cy="1914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7" name="Picture 5" descr="http://dodavatele.epoptavka.cz/fotografie/329503/280/x/picture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64088" y="4467006"/>
            <a:ext cx="2667000" cy="1790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7604888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6000" b="1" cap="small" dirty="0">
                <a:solidFill>
                  <a:srgbClr val="575F6D"/>
                </a:solidFill>
                <a:latin typeface="Century Schoolbook"/>
              </a:rPr>
              <a:t>2.manipulační</a:t>
            </a:r>
            <a:r>
              <a:rPr lang="cs-CZ" sz="6000" cap="small" dirty="0">
                <a:solidFill>
                  <a:srgbClr val="575F6D"/>
                </a:solidFill>
                <a:latin typeface="Century Schoolbook"/>
              </a:rPr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273050" lvl="0" indent="-273050" fontAlgn="base">
              <a:spcBef>
                <a:spcPts val="600"/>
              </a:spcBef>
              <a:spcAft>
                <a:spcPct val="0"/>
              </a:spcAft>
              <a:buClr>
                <a:srgbClr val="FE8637"/>
              </a:buClr>
              <a:buSzPct val="70000"/>
              <a:buFont typeface="Wingdings" pitchFamily="2" charset="2"/>
              <a:buChar char=""/>
            </a:pPr>
            <a:r>
              <a:rPr lang="cs-CZ" sz="4000" dirty="0">
                <a:solidFill>
                  <a:prstClr val="black"/>
                </a:solidFill>
                <a:latin typeface="Century Schoolbook"/>
              </a:rPr>
              <a:t>pro přepravu se přizpůsobují velikosti palet a </a:t>
            </a:r>
            <a:r>
              <a:rPr lang="cs-CZ" sz="4000" dirty="0" smtClean="0">
                <a:solidFill>
                  <a:prstClr val="black"/>
                </a:solidFill>
                <a:latin typeface="Century Schoolbook"/>
              </a:rPr>
              <a:t>obalů (krabic), </a:t>
            </a:r>
            <a:r>
              <a:rPr lang="cs-CZ" sz="4000" dirty="0">
                <a:solidFill>
                  <a:prstClr val="black"/>
                </a:solidFill>
                <a:latin typeface="Century Schoolbook"/>
              </a:rPr>
              <a:t>aby se lépe přemísťovalo </a:t>
            </a:r>
            <a:r>
              <a:rPr lang="cs-CZ" sz="4000" dirty="0" smtClean="0">
                <a:solidFill>
                  <a:prstClr val="black"/>
                </a:solidFill>
                <a:latin typeface="Century Schoolbook"/>
              </a:rPr>
              <a:t>zboží z jednoho místa </a:t>
            </a:r>
            <a:r>
              <a:rPr lang="cs-CZ" sz="4000" dirty="0" smtClean="0">
                <a:solidFill>
                  <a:prstClr val="black"/>
                </a:solidFill>
                <a:latin typeface="Century Schoolbook"/>
              </a:rPr>
              <a:t>                    na </a:t>
            </a:r>
            <a:r>
              <a:rPr lang="cs-CZ" sz="4000" dirty="0" smtClean="0">
                <a:solidFill>
                  <a:prstClr val="black"/>
                </a:solidFill>
                <a:latin typeface="Century Schoolbook"/>
              </a:rPr>
              <a:t>druhé</a:t>
            </a:r>
            <a:endParaRPr lang="cs-CZ" sz="4000" dirty="0">
              <a:solidFill>
                <a:prstClr val="black"/>
              </a:solidFill>
              <a:latin typeface="Century Schoolbook"/>
            </a:endParaRPr>
          </a:p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71600" y="5157192"/>
            <a:ext cx="1428750" cy="1304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44208" y="4842867"/>
            <a:ext cx="1209675" cy="1619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05200" y="4818868"/>
            <a:ext cx="1066800" cy="1428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6627972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74638"/>
            <a:ext cx="9036496" cy="1143000"/>
          </a:xfrm>
        </p:spPr>
        <p:txBody>
          <a:bodyPr>
            <a:noAutofit/>
          </a:bodyPr>
          <a:lstStyle/>
          <a:p>
            <a:pPr algn="l"/>
            <a:r>
              <a:rPr lang="cs-CZ" sz="4800" b="1" cap="small" dirty="0" smtClean="0">
                <a:solidFill>
                  <a:srgbClr val="575F6D"/>
                </a:solidFill>
                <a:latin typeface="Century Schoolbook"/>
              </a:rPr>
              <a:t>3.Komunikační = informační </a:t>
            </a:r>
            <a:endParaRPr lang="cs-CZ" sz="4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273050" lvl="0" indent="-273050" fontAlgn="base">
              <a:spcBef>
                <a:spcPts val="600"/>
              </a:spcBef>
              <a:spcAft>
                <a:spcPct val="0"/>
              </a:spcAft>
              <a:buClr>
                <a:srgbClr val="FE8637"/>
              </a:buClr>
              <a:buSzPct val="70000"/>
              <a:buFont typeface="Wingdings" pitchFamily="2" charset="2"/>
              <a:buChar char=""/>
            </a:pPr>
            <a:r>
              <a:rPr lang="cs-CZ" sz="4000" dirty="0">
                <a:solidFill>
                  <a:prstClr val="black"/>
                </a:solidFill>
                <a:latin typeface="Century Schoolbook"/>
              </a:rPr>
              <a:t>jsou to důležitá upozornění, která jsou uvedena na obalu pro </a:t>
            </a:r>
            <a:r>
              <a:rPr lang="cs-CZ" sz="4000" u="sng" dirty="0" smtClean="0">
                <a:solidFill>
                  <a:prstClr val="black"/>
                </a:solidFill>
                <a:latin typeface="Century Schoolbook"/>
              </a:rPr>
              <a:t>spotřebitele (</a:t>
            </a:r>
            <a:r>
              <a:rPr lang="cs-CZ" sz="4000" dirty="0" smtClean="0">
                <a:solidFill>
                  <a:prstClr val="black"/>
                </a:solidFill>
                <a:latin typeface="Century Schoolbook"/>
              </a:rPr>
              <a:t>zákazníka)</a:t>
            </a:r>
            <a:endParaRPr lang="cs-CZ" sz="4000" u="sng" dirty="0">
              <a:solidFill>
                <a:prstClr val="black"/>
              </a:solidFill>
              <a:latin typeface="Century Schoolbook"/>
            </a:endParaRPr>
          </a:p>
          <a:p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43608" y="3501008"/>
            <a:ext cx="6192688" cy="30963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6499260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000" b="1" u="sng" cap="small" dirty="0">
                <a:solidFill>
                  <a:srgbClr val="777C84"/>
                </a:solidFill>
                <a:latin typeface="Century Schoolbook"/>
              </a:rPr>
              <a:t>INFORMACE NA OBALU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 marL="457200" lvl="1" indent="0" fontAlgn="base">
              <a:spcBef>
                <a:spcPct val="0"/>
              </a:spcBef>
              <a:spcAft>
                <a:spcPct val="0"/>
              </a:spcAft>
              <a:buNone/>
            </a:pPr>
            <a:r>
              <a:rPr lang="cs-CZ" sz="3200" dirty="0" smtClean="0">
                <a:solidFill>
                  <a:srgbClr val="002060"/>
                </a:solidFill>
                <a:latin typeface="Century Schoolbook" pitchFamily="18" charset="0"/>
              </a:rPr>
              <a:t> název</a:t>
            </a:r>
            <a:endParaRPr lang="cs-CZ" sz="3200" dirty="0">
              <a:solidFill>
                <a:srgbClr val="002060"/>
              </a:solidFill>
              <a:latin typeface="Century Schoolbook" pitchFamily="18" charset="0"/>
            </a:endParaRPr>
          </a:p>
          <a:p>
            <a:pPr marL="457200" lvl="1" indent="0" fontAlgn="base">
              <a:spcBef>
                <a:spcPct val="0"/>
              </a:spcBef>
              <a:spcAft>
                <a:spcPct val="0"/>
              </a:spcAft>
              <a:buNone/>
            </a:pPr>
            <a:r>
              <a:rPr lang="cs-CZ" sz="3200" dirty="0">
                <a:solidFill>
                  <a:srgbClr val="002060"/>
                </a:solidFill>
                <a:latin typeface="Century Schoolbook" pitchFamily="18" charset="0"/>
              </a:rPr>
              <a:t> výrobce </a:t>
            </a:r>
          </a:p>
          <a:p>
            <a:pPr marL="457200" lvl="1" indent="0" fontAlgn="base">
              <a:spcBef>
                <a:spcPct val="0"/>
              </a:spcBef>
              <a:spcAft>
                <a:spcPct val="0"/>
              </a:spcAft>
              <a:buNone/>
            </a:pPr>
            <a:r>
              <a:rPr lang="cs-CZ" sz="3200" dirty="0">
                <a:solidFill>
                  <a:srgbClr val="002060"/>
                </a:solidFill>
                <a:latin typeface="Century Schoolbook" pitchFamily="18" charset="0"/>
              </a:rPr>
              <a:t> dovozce</a:t>
            </a:r>
          </a:p>
          <a:p>
            <a:pPr marL="457200" lvl="1" indent="0" fontAlgn="base">
              <a:spcBef>
                <a:spcPct val="0"/>
              </a:spcBef>
              <a:spcAft>
                <a:spcPct val="0"/>
              </a:spcAft>
              <a:buNone/>
            </a:pPr>
            <a:r>
              <a:rPr lang="cs-CZ" sz="3200" dirty="0">
                <a:solidFill>
                  <a:srgbClr val="002060"/>
                </a:solidFill>
                <a:latin typeface="Century Schoolbook" pitchFamily="18" charset="0"/>
              </a:rPr>
              <a:t> čárový kód</a:t>
            </a:r>
          </a:p>
          <a:p>
            <a:pPr marL="457200" lvl="1" indent="0" fontAlgn="base">
              <a:spcBef>
                <a:spcPct val="0"/>
              </a:spcBef>
              <a:spcAft>
                <a:spcPct val="0"/>
              </a:spcAft>
              <a:buNone/>
            </a:pPr>
            <a:r>
              <a:rPr lang="cs-CZ" sz="3200" dirty="0">
                <a:solidFill>
                  <a:srgbClr val="002060"/>
                </a:solidFill>
                <a:latin typeface="Century Schoolbook" pitchFamily="18" charset="0"/>
              </a:rPr>
              <a:t> složení</a:t>
            </a:r>
          </a:p>
          <a:p>
            <a:pPr marL="457200" lvl="1" indent="0" fontAlgn="base">
              <a:spcBef>
                <a:spcPct val="0"/>
              </a:spcBef>
              <a:spcAft>
                <a:spcPct val="0"/>
              </a:spcAft>
              <a:buNone/>
            </a:pPr>
            <a:r>
              <a:rPr lang="cs-CZ" sz="3200" dirty="0">
                <a:solidFill>
                  <a:srgbClr val="002060"/>
                </a:solidFill>
                <a:latin typeface="Century Schoolbook" pitchFamily="18" charset="0"/>
              </a:rPr>
              <a:t> použití</a:t>
            </a:r>
          </a:p>
          <a:p>
            <a:pPr marL="457200" lvl="1" indent="0" fontAlgn="base">
              <a:spcBef>
                <a:spcPct val="0"/>
              </a:spcBef>
              <a:spcAft>
                <a:spcPct val="0"/>
              </a:spcAft>
              <a:buNone/>
            </a:pPr>
            <a:r>
              <a:rPr lang="cs-CZ" sz="3200" dirty="0">
                <a:solidFill>
                  <a:srgbClr val="002060"/>
                </a:solidFill>
                <a:latin typeface="Century Schoolbook" pitchFamily="18" charset="0"/>
              </a:rPr>
              <a:t> příprava</a:t>
            </a:r>
          </a:p>
          <a:p>
            <a:pPr marL="457200" lvl="1" indent="0" fontAlgn="base">
              <a:spcBef>
                <a:spcPct val="0"/>
              </a:spcBef>
              <a:spcAft>
                <a:spcPct val="0"/>
              </a:spcAft>
              <a:buNone/>
            </a:pPr>
            <a:r>
              <a:rPr lang="cs-CZ" sz="3200" dirty="0">
                <a:solidFill>
                  <a:srgbClr val="002060"/>
                </a:solidFill>
                <a:latin typeface="Century Schoolbook" pitchFamily="18" charset="0"/>
              </a:rPr>
              <a:t> hmotnost</a:t>
            </a:r>
          </a:p>
          <a:p>
            <a:pPr marL="457200" lvl="1" indent="0" fontAlgn="base">
              <a:spcBef>
                <a:spcPct val="0"/>
              </a:spcBef>
              <a:spcAft>
                <a:spcPct val="0"/>
              </a:spcAft>
              <a:buNone/>
            </a:pPr>
            <a:r>
              <a:rPr lang="cs-CZ" sz="3200" dirty="0">
                <a:solidFill>
                  <a:srgbClr val="002060"/>
                </a:solidFill>
                <a:latin typeface="Century Schoolbook" pitchFamily="18" charset="0"/>
              </a:rPr>
              <a:t> záruční lhůta</a:t>
            </a:r>
          </a:p>
          <a:p>
            <a:pPr marL="457200" lvl="1" indent="0" fontAlgn="base">
              <a:spcBef>
                <a:spcPct val="0"/>
              </a:spcBef>
              <a:spcAft>
                <a:spcPct val="0"/>
              </a:spcAft>
              <a:buNone/>
            </a:pPr>
            <a:r>
              <a:rPr lang="cs-CZ" sz="3200" dirty="0">
                <a:solidFill>
                  <a:srgbClr val="002060"/>
                </a:solidFill>
                <a:latin typeface="Century Schoolbook" pitchFamily="18" charset="0"/>
              </a:rPr>
              <a:t> cena</a:t>
            </a:r>
          </a:p>
          <a:p>
            <a:endParaRPr lang="cs-CZ" dirty="0"/>
          </a:p>
        </p:txBody>
      </p:sp>
      <p:pic>
        <p:nvPicPr>
          <p:cNvPr id="1026" name="Picture 2" descr="http://www.bezlepkovadieta.cz/data/pictures_items/prsni_rizky_1_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95936" y="1700808"/>
            <a:ext cx="4032448" cy="4286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543944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0901" y="395288"/>
            <a:ext cx="4147083" cy="6067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72000" y="395288"/>
            <a:ext cx="4355976" cy="6067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1041159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1200" dirty="0">
                <a:hlinkClick r:id="rId2"/>
              </a:rPr>
              <a:t>http://</a:t>
            </a:r>
            <a:r>
              <a:rPr lang="cs-CZ" sz="1200" dirty="0" smtClean="0">
                <a:hlinkClick r:id="rId2"/>
              </a:rPr>
              <a:t>www.bezlepkovadieta.cz/data/pictures_items/prsni_rizky_1_2.jpg</a:t>
            </a:r>
            <a:endParaRPr lang="cs-CZ" sz="1200" dirty="0" smtClean="0"/>
          </a:p>
          <a:p>
            <a:r>
              <a:rPr lang="cs-CZ" sz="1200" dirty="0">
                <a:hlinkClick r:id="rId3"/>
              </a:rPr>
              <a:t>http://www.obalcentrum.cz/obaly/voziky-manipulacni/vozik-manipulacni-gitter-600-x-400-mm-modry-%</a:t>
            </a:r>
            <a:r>
              <a:rPr lang="cs-CZ" sz="1200" dirty="0" smtClean="0">
                <a:hlinkClick r:id="rId3"/>
              </a:rPr>
              <a:t>5BTER001%5D</a:t>
            </a:r>
            <a:endParaRPr lang="cs-CZ" sz="1200" dirty="0" smtClean="0"/>
          </a:p>
          <a:p>
            <a:r>
              <a:rPr lang="cs-CZ" sz="1200" dirty="0">
                <a:hlinkClick r:id="rId4"/>
              </a:rPr>
              <a:t>http://</a:t>
            </a:r>
            <a:r>
              <a:rPr lang="cs-CZ" sz="1200" dirty="0" smtClean="0">
                <a:hlinkClick r:id="rId4"/>
              </a:rPr>
              <a:t>dodavatele.epoptavka.cz/13263-servisbal-obaly-s-r-o/nabidka/256887-baleni-skla</a:t>
            </a:r>
            <a:endParaRPr lang="cs-CZ" sz="1200" dirty="0" smtClean="0"/>
          </a:p>
          <a:p>
            <a:r>
              <a:rPr lang="cs-CZ" sz="1200" dirty="0">
                <a:hlinkClick r:id="rId5"/>
              </a:rPr>
              <a:t>http://</a:t>
            </a:r>
            <a:r>
              <a:rPr lang="cs-CZ" sz="1200" dirty="0" smtClean="0">
                <a:hlinkClick r:id="rId5"/>
              </a:rPr>
              <a:t>dodavatele.epoptavka.cz/13263-servisbal-obaly-s-r-o/nabidka/256841-fixace-padpak</a:t>
            </a:r>
            <a:endParaRPr lang="cs-CZ" sz="1200" dirty="0" smtClean="0"/>
          </a:p>
          <a:p>
            <a:r>
              <a:rPr lang="cs-CZ" sz="1200" dirty="0">
                <a:hlinkClick r:id="rId6"/>
              </a:rPr>
              <a:t>http://</a:t>
            </a:r>
            <a:r>
              <a:rPr lang="cs-CZ" sz="1200" dirty="0" smtClean="0">
                <a:hlinkClick r:id="rId6"/>
              </a:rPr>
              <a:t>dodavatele.epoptavka.cz/13263-servisbal-obaly-s-r-o/nabidka/256733-jit-fix-levny-obal-ci-fixace</a:t>
            </a:r>
            <a:endParaRPr lang="cs-CZ" sz="1200" dirty="0" smtClean="0"/>
          </a:p>
          <a:p>
            <a:r>
              <a:rPr lang="cs-CZ" sz="1200" dirty="0">
                <a:hlinkClick r:id="rId7"/>
              </a:rPr>
              <a:t>http://www.obalove-materialy.cz/prepravni-vozik-univerzalni-manipulacni-vozik/d-70759</a:t>
            </a:r>
            <a:r>
              <a:rPr lang="cs-CZ" sz="1200" dirty="0" smtClean="0">
                <a:hlinkClick r:id="rId7"/>
              </a:rPr>
              <a:t>/</a:t>
            </a:r>
            <a:endParaRPr lang="cs-CZ" sz="1200" dirty="0" smtClean="0"/>
          </a:p>
          <a:p>
            <a:r>
              <a:rPr lang="cs-CZ" sz="1200" dirty="0">
                <a:hlinkClick r:id="rId8"/>
              </a:rPr>
              <a:t>http://www.obalove-materialy.cz/rudly/c-1226</a:t>
            </a:r>
            <a:r>
              <a:rPr lang="cs-CZ" sz="1200" dirty="0" smtClean="0">
                <a:hlinkClick r:id="rId8"/>
              </a:rPr>
              <a:t>/</a:t>
            </a:r>
            <a:endParaRPr lang="cs-CZ" sz="1200" dirty="0" smtClean="0"/>
          </a:p>
          <a:p>
            <a:r>
              <a:rPr lang="cs-CZ" sz="1200" dirty="0">
                <a:hlinkClick r:id="rId9"/>
              </a:rPr>
              <a:t>http://</a:t>
            </a:r>
            <a:r>
              <a:rPr lang="cs-CZ" sz="1200" dirty="0" smtClean="0">
                <a:hlinkClick r:id="rId9"/>
              </a:rPr>
              <a:t>www.ctenarska-gramotnost.cz/ctenarska-gramotnost/cg-tipy/obaly-vyrobku</a:t>
            </a:r>
            <a:endParaRPr lang="cs-CZ" sz="1200" dirty="0" smtClean="0"/>
          </a:p>
          <a:p>
            <a:r>
              <a:rPr lang="cs-CZ" sz="1200" dirty="0">
                <a:hlinkClick r:id="rId10"/>
              </a:rPr>
              <a:t>http://</a:t>
            </a:r>
            <a:r>
              <a:rPr lang="cs-CZ" sz="1200" dirty="0" smtClean="0">
                <a:hlinkClick r:id="rId10"/>
              </a:rPr>
              <a:t>www.tzb-info.cz/6749-svetlo-v-novych-obalech</a:t>
            </a:r>
            <a:endParaRPr lang="cs-CZ" sz="1200" dirty="0" smtClean="0"/>
          </a:p>
          <a:p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xmlns="" val="9659408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2267744" y="2924944"/>
            <a:ext cx="6172200" cy="1894362"/>
          </a:xfrm>
        </p:spPr>
        <p:txBody>
          <a:bodyPr/>
          <a:lstStyle/>
          <a:p>
            <a:r>
              <a:rPr lang="cs-CZ" dirty="0" smtClean="0"/>
              <a:t>KONEC  PREZENTACE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1763688" y="6381328"/>
            <a:ext cx="7200800" cy="288032"/>
          </a:xfrm>
        </p:spPr>
        <p:txBody>
          <a:bodyPr>
            <a:normAutofit/>
          </a:bodyPr>
          <a:lstStyle/>
          <a:p>
            <a:r>
              <a:rPr lang="cs-CZ" sz="1000" dirty="0" smtClean="0"/>
              <a:t>„Autorem materiálu a všech jeho částí , není-li uvedeno jinak, je Jaroslava </a:t>
            </a:r>
            <a:r>
              <a:rPr lang="cs-CZ" sz="1000" dirty="0" err="1"/>
              <a:t>K</a:t>
            </a:r>
            <a:r>
              <a:rPr lang="cs-CZ" sz="1000" dirty="0" err="1" smtClean="0"/>
              <a:t>apalínová</a:t>
            </a:r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xmlns="" val="9730626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114</TotalTime>
  <Words>226</Words>
  <Application>Microsoft Office PowerPoint</Application>
  <PresentationFormat>Předvádění na obrazovce (4:3)</PresentationFormat>
  <Paragraphs>56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Arkýř</vt:lpstr>
      <vt:lpstr>Střední průmyslová škola a Střední odborná škola gastronomie a služeb, Most, příspěvková organizace </vt:lpstr>
      <vt:lpstr>OBALY</vt:lpstr>
      <vt:lpstr>Snímek 3</vt:lpstr>
      <vt:lpstr>Snímek 4</vt:lpstr>
      <vt:lpstr>1.  ochranná</vt:lpstr>
      <vt:lpstr>2.manipulační </vt:lpstr>
      <vt:lpstr>3.Komunikační = informační </vt:lpstr>
      <vt:lpstr>INFORMACE NA OBALU</vt:lpstr>
      <vt:lpstr>Snímek 9</vt:lpstr>
      <vt:lpstr>ZDROJE:</vt:lpstr>
      <vt:lpstr>KONEC  PREZENTACE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OBALY</dc:title>
  <dc:creator>Pepe</dc:creator>
  <cp:lastModifiedBy>Dum</cp:lastModifiedBy>
  <cp:revision>15</cp:revision>
  <dcterms:created xsi:type="dcterms:W3CDTF">2012-09-22T15:24:44Z</dcterms:created>
  <dcterms:modified xsi:type="dcterms:W3CDTF">2013-04-01T14:30:09Z</dcterms:modified>
</cp:coreProperties>
</file>