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9" r:id="rId9"/>
    <p:sldId id="262" r:id="rId10"/>
    <p:sldId id="263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97" autoAdjust="0"/>
  </p:normalViewPr>
  <p:slideViewPr>
    <p:cSldViewPr>
      <p:cViewPr varScale="1"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BCBAAEB-8F02-411F-B1AB-1911C22FF341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3A19DDE-07D3-4F36-B031-2A2859F52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japack.cz/vyplnovy-fixacni-material/prolozky-fixace.html" TargetMode="External"/><Relationship Id="rId13" Type="http://schemas.openxmlformats.org/officeDocument/2006/relationships/hyperlink" Target="http://upload.wikimedia.org/wikipedia/commons/5/5d/TBA_slo%C5%BEen%C3%AD_obalu.svg" TargetMode="External"/><Relationship Id="rId3" Type="http://schemas.openxmlformats.org/officeDocument/2006/relationships/hyperlink" Target="http://www.packshop.cz/z/klopova-krabice-3vl-165-x-135-x-65-mm-3.html" TargetMode="External"/><Relationship Id="rId7" Type="http://schemas.openxmlformats.org/officeDocument/2006/relationships/hyperlink" Target="http://tmpack.cz/mrizky-z-vlnite-lepenky/" TargetMode="External"/><Relationship Id="rId12" Type="http://schemas.openxmlformats.org/officeDocument/2006/relationships/hyperlink" Target="http://www.amic.cz/tiskove-stredisko/tetra-pak/tiskove-zpravy/tetra-pak-dodava-prakticke-a-ekologicke-obaly-ceskym-mlekarnam-jiz-20-let/" TargetMode="External"/><Relationship Id="rId2" Type="http://schemas.openxmlformats.org/officeDocument/2006/relationships/hyperlink" Target="http://nabidky.edb.cz/Nabidka-10926-Krabice-obaly-papirenske-zbozi-Opava-Prah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otobal.cz/produkty/plata-na-vajicka/fx-nk-eur-30.htm" TargetMode="External"/><Relationship Id="rId11" Type="http://schemas.openxmlformats.org/officeDocument/2006/relationships/hyperlink" Target="http://www.plantas-embotelladoras.info/noticias-purificacion-y-tratamiento-de-agua/nuevo-envase-tetra-pak-representa-un-menor-costo-otorga-un-simple-manejo-y-mejor-visibilidad-de-marca/" TargetMode="External"/><Relationship Id="rId5" Type="http://schemas.openxmlformats.org/officeDocument/2006/relationships/hyperlink" Target="http://www.kartonaz.cz/kartonove-krabice-na-zakazku/prolozky-mrizky.htm" TargetMode="External"/><Relationship Id="rId10" Type="http://schemas.openxmlformats.org/officeDocument/2006/relationships/hyperlink" Target="http://www.obal-centrum.cz/lahve/pet_lahve.php" TargetMode="External"/><Relationship Id="rId4" Type="http://schemas.openxmlformats.org/officeDocument/2006/relationships/hyperlink" Target="http://pilous-packaging.com/czech/informace/fefco-katalog/04---skladane-obaly.html" TargetMode="External"/><Relationship Id="rId9" Type="http://schemas.openxmlformats.org/officeDocument/2006/relationships/hyperlink" Target="http://www.obalyzeleny.cz/nabidka/kategorie-1024/papirovy-sacek" TargetMode="External"/><Relationship Id="rId14" Type="http://schemas.openxmlformats.org/officeDocument/2006/relationships/hyperlink" Target="http://cs.wikipedia.org/wiki/Soubor:TBA_slo%C5%BEen%C3%AD_obalu.sv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404664"/>
            <a:ext cx="6635080" cy="1368152"/>
          </a:xfrm>
        </p:spPr>
        <p:txBody>
          <a:bodyPr>
            <a:normAutofit/>
          </a:bodyPr>
          <a:lstStyle/>
          <a:p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b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Most, příspěvková organizace</a:t>
            </a:r>
            <a:r>
              <a:rPr lang="cs-CZ" sz="1600" cap="small" spc="0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cap="small" spc="0" dirty="0">
                <a:solidFill>
                  <a:srgbClr val="575F6D"/>
                </a:solidFill>
                <a:latin typeface="Century Schoolbook"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64224"/>
          </a:xfrm>
        </p:spPr>
        <p:txBody>
          <a:bodyPr/>
          <a:lstStyle/>
          <a:p>
            <a:pPr marL="0" indent="0">
              <a:buNone/>
            </a:pPr>
            <a:r>
              <a:rPr lang="cs-CZ" sz="2800" spc="-100" dirty="0" smtClean="0">
                <a:solidFill>
                  <a:srgbClr val="696464"/>
                </a:solidFill>
                <a:ea typeface="+mj-ea"/>
                <a:cs typeface="+mj-cs"/>
              </a:rPr>
              <a:t>                  DIGITÁLNÍ </a:t>
            </a:r>
            <a:r>
              <a:rPr lang="cs-CZ" sz="2800" spc="-100" dirty="0">
                <a:solidFill>
                  <a:srgbClr val="696464"/>
                </a:solidFill>
                <a:ea typeface="+mj-ea"/>
                <a:cs typeface="+mj-cs"/>
              </a:rPr>
              <a:t>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908343"/>
            <a:ext cx="3869115" cy="94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4115763"/>
              </p:ext>
            </p:extLst>
          </p:nvPr>
        </p:nvGraphicFramePr>
        <p:xfrm>
          <a:off x="457200" y="1988841"/>
          <a:ext cx="7859216" cy="3919501"/>
        </p:xfrm>
        <a:graphic>
          <a:graphicData uri="http://schemas.openxmlformats.org/drawingml/2006/table">
            <a:tbl>
              <a:tblPr/>
              <a:tblGrid>
                <a:gridCol w="2123791"/>
                <a:gridCol w="5735425"/>
              </a:tblGrid>
              <a:tr h="4371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6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4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91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4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Ochrana užitných vlastností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4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PŘEPRAVNÍ OBALY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91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4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91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25.11.2012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85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Prezentace seznamuje žáky s</a:t>
                      </a:r>
                      <a:r>
                        <a:rPr lang="cs-CZ" sz="1200" baseline="0" dirty="0" smtClean="0"/>
                        <a:t> obaly, které se používají pro zabalení a přepravu potravinářského zboží.</a:t>
                      </a:r>
                      <a:r>
                        <a:rPr lang="cs-CZ" sz="1200" dirty="0" smtClean="0"/>
                        <a:t> Materiál je určen pro žáky 1</a:t>
                      </a:r>
                      <a:r>
                        <a:rPr lang="cs-CZ" sz="1200" dirty="0" smtClean="0"/>
                        <a:t>. ročníku </a:t>
                      </a:r>
                      <a:r>
                        <a:rPr lang="cs-CZ" sz="1200" dirty="0" smtClean="0"/>
                        <a:t>obor prodavačské</a:t>
                      </a:r>
                      <a:r>
                        <a:rPr lang="cs-CZ" sz="1200" baseline="0" dirty="0" smtClean="0"/>
                        <a:t> práce, prodavač </a:t>
                      </a:r>
                      <a:r>
                        <a:rPr lang="cs-CZ" sz="1200" dirty="0" smtClean="0"/>
                        <a:t>do předmětu „Zbožíznalství“. </a:t>
                      </a:r>
                      <a:endParaRPr lang="cs-CZ" sz="12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972" y="476671"/>
            <a:ext cx="1088708" cy="1026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1159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2633464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cap="small" dirty="0">
                <a:solidFill>
                  <a:srgbClr val="575F6D"/>
                </a:solidFill>
                <a:latin typeface="Century Schoolbook"/>
              </a:rPr>
              <a:t>Přepravní obaly</a:t>
            </a:r>
            <a:r>
              <a:rPr lang="cs-CZ" sz="30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3000" cap="small" dirty="0">
                <a:solidFill>
                  <a:srgbClr val="575F6D"/>
                </a:solidFill>
                <a:latin typeface="Century Schoolbook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812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Autofit/>
          </a:bodyPr>
          <a:lstStyle/>
          <a:p>
            <a:r>
              <a:rPr lang="cs-CZ" sz="4800" b="1" i="1" u="sng" cap="small" dirty="0">
                <a:solidFill>
                  <a:srgbClr val="575F6D"/>
                </a:solidFill>
                <a:latin typeface="Century Schoolbook"/>
              </a:rPr>
              <a:t>od výrobce do prodejny</a:t>
            </a:r>
            <a:r>
              <a:rPr lang="cs-CZ" sz="4800" b="1" i="1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4800" b="1" i="1" cap="small" dirty="0">
                <a:solidFill>
                  <a:srgbClr val="575F6D"/>
                </a:solidFill>
                <a:latin typeface="Century Schoolbook"/>
              </a:rPr>
            </a:br>
            <a:endParaRPr lang="cs-CZ" sz="4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Kartony /krabice/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 – sýry, oplatky, buchty v prášku, cigarety, alkohol, těstoviny…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 Smrštitelná fólie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balené vody, mléko mouka, hotová jídla…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Přepravky PVC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pečivo, maso, pivo,  jogurty…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 Dřevěné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bedny nebo konstrukce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melouny, brambory, pračky, lednice, sporáky…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Textilní obaly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pytle → brambory, zelenina…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Skleněné obaly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demižón → víno, pivo…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Kovové obaly</a:t>
            </a:r>
            <a:r>
              <a:rPr lang="cs-CZ" sz="2400" b="1" dirty="0">
                <a:solidFill>
                  <a:prstClr val="black"/>
                </a:solidFill>
                <a:latin typeface="Century Schoolbook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– sudy…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13176"/>
            <a:ext cx="1905000" cy="1688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007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i="1" u="sng" cap="small" dirty="0">
                <a:solidFill>
                  <a:srgbClr val="575F6D"/>
                </a:solidFill>
                <a:latin typeface="Century Schoolbook"/>
              </a:rPr>
              <a:t>KRABICE</a:t>
            </a:r>
            <a:r>
              <a:rPr lang="cs-CZ" sz="80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8000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4000" b="1" i="1" u="sng" cap="small" dirty="0">
                <a:solidFill>
                  <a:srgbClr val="575F6D"/>
                </a:solidFill>
                <a:latin typeface="Century Schoolbook"/>
              </a:rPr>
              <a:t>určené pro přepravu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0070C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KLOPOVÉ KRABICE</a:t>
            </a:r>
          </a:p>
          <a:p>
            <a:r>
              <a:rPr lang="cs-CZ" sz="4000" i="1" cap="small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Krabice s víkem</a:t>
            </a:r>
          </a:p>
          <a:p>
            <a:r>
              <a:rPr lang="cs-CZ" sz="4000" i="1" cap="small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Skládané  obaly </a:t>
            </a:r>
          </a:p>
          <a:p>
            <a:r>
              <a:rPr lang="cs-CZ" sz="4000" i="1" cap="small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Zasouvací obaly</a:t>
            </a:r>
          </a:p>
          <a:p>
            <a:r>
              <a:rPr lang="cs-CZ" sz="4000" i="1" cap="small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Slepované obaly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941168"/>
            <a:ext cx="227647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88840"/>
            <a:ext cx="227647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164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cs-CZ" sz="4000" b="1" i="1" u="sng" strike="noStrike" kern="1200" cap="small" spc="0" normalizeH="0" baseline="0" noProof="0" dirty="0" smtClean="0">
                <a:ln>
                  <a:noFill/>
                </a:ln>
                <a:solidFill>
                  <a:srgbClr val="575F6D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vnitřní obalové prvky – </a:t>
            </a:r>
            <a:r>
              <a:rPr kumimoji="0" lang="cs-CZ" sz="3200" b="1" i="1" u="sng" strike="noStrike" kern="1200" cap="small" spc="0" normalizeH="0" baseline="0" noProof="0" dirty="0" smtClean="0">
                <a:ln>
                  <a:noFill/>
                </a:ln>
                <a:solidFill>
                  <a:srgbClr val="575F6D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DO</a:t>
            </a:r>
            <a:r>
              <a:rPr kumimoji="0" lang="cs-CZ" sz="3200" b="1" i="1" u="sng" strike="noStrike" kern="1200" cap="small" spc="0" normalizeH="0" noProof="0" dirty="0" smtClean="0">
                <a:ln>
                  <a:noFill/>
                </a:ln>
                <a:solidFill>
                  <a:srgbClr val="575F6D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KRABIC</a:t>
            </a:r>
            <a:endParaRPr kumimoji="0" lang="cs-CZ" sz="3200" b="0" i="1" u="none" strike="noStrike" kern="1200" cap="small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PROLOŽKY</a:t>
            </a:r>
          </a:p>
          <a:p>
            <a:r>
              <a:rPr lang="cs-CZ" dirty="0" smtClean="0"/>
              <a:t>VLNOVKY</a:t>
            </a:r>
          </a:p>
          <a:p>
            <a:r>
              <a:rPr lang="cs-CZ" dirty="0" smtClean="0"/>
              <a:t>MŘÍŽKY</a:t>
            </a:r>
          </a:p>
          <a:p>
            <a:r>
              <a:rPr lang="cs-CZ" dirty="0" smtClean="0"/>
              <a:t>SKLÁDAČKY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142" y="1340768"/>
            <a:ext cx="276225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2167" y="4005064"/>
            <a:ext cx="312420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05089"/>
            <a:ext cx="28575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6038" y="1809750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3020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1368152"/>
          </a:xfrm>
        </p:spPr>
        <p:txBody>
          <a:bodyPr>
            <a:noAutofit/>
          </a:bodyPr>
          <a:lstStyle/>
          <a:p>
            <a:r>
              <a:rPr lang="cs-CZ" sz="3600" b="1" i="1" u="sng" dirty="0">
                <a:solidFill>
                  <a:srgbClr val="575F6D"/>
                </a:solidFill>
                <a:latin typeface="Century Schoolbook"/>
              </a:rPr>
              <a:t>Z PRODEJNY </a:t>
            </a:r>
            <a:r>
              <a:rPr lang="cs-CZ" sz="3600" b="1" i="1" u="sng" dirty="0" smtClean="0">
                <a:solidFill>
                  <a:srgbClr val="575F6D"/>
                </a:solidFill>
                <a:latin typeface="Century Schoolbook"/>
              </a:rPr>
              <a:t> KE </a:t>
            </a:r>
            <a:r>
              <a:rPr lang="cs-CZ" sz="3600" b="1" i="1" u="sng" dirty="0">
                <a:solidFill>
                  <a:srgbClr val="575F6D"/>
                </a:solidFill>
                <a:latin typeface="Century Schoolbook"/>
              </a:rPr>
              <a:t>SPOTŘEBITELI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040560"/>
          </a:xfrm>
        </p:spPr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kov</a:t>
            </a:r>
            <a:r>
              <a:rPr lang="cs-CZ" sz="2400" u="sng" dirty="0">
                <a:solidFill>
                  <a:prstClr val="black"/>
                </a:solidFill>
                <a:latin typeface="Century Schoolbook"/>
              </a:rPr>
              <a:t> /plechovka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/- kompoty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PVC</a:t>
            </a:r>
            <a:r>
              <a:rPr lang="cs-CZ" sz="2400" u="sng" dirty="0">
                <a:solidFill>
                  <a:prstClr val="black"/>
                </a:solidFill>
                <a:latin typeface="Century Schoolbook"/>
              </a:rPr>
              <a:t> a smrštitelná fólie -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 maso</a:t>
            </a:r>
            <a:endParaRPr lang="cs-CZ" sz="2400" u="sng" dirty="0">
              <a:solidFill>
                <a:prstClr val="black"/>
              </a:solidFill>
              <a:latin typeface="Century Schoolbook"/>
            </a:endParaRP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papírový sáček -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 mouka</a:t>
            </a:r>
            <a:endParaRPr lang="cs-CZ" sz="2400" b="1" u="sng" dirty="0">
              <a:solidFill>
                <a:prstClr val="black"/>
              </a:solidFill>
              <a:latin typeface="Century Schoolbook"/>
            </a:endParaRP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sklo</a:t>
            </a:r>
            <a:r>
              <a:rPr lang="cs-CZ" sz="2400" u="sng" dirty="0">
                <a:solidFill>
                  <a:prstClr val="black"/>
                </a:solidFill>
                <a:latin typeface="Century Schoolbook"/>
              </a:rPr>
              <a:t> /sklenice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/- okurky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PET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- nápoje</a:t>
            </a:r>
            <a:endParaRPr lang="cs-CZ" sz="2400" b="1" u="sng" dirty="0">
              <a:solidFill>
                <a:prstClr val="black"/>
              </a:solidFill>
              <a:latin typeface="Century Schoolbook"/>
            </a:endParaRP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sklo</a:t>
            </a:r>
            <a:r>
              <a:rPr lang="cs-CZ" sz="2400" u="sng" dirty="0">
                <a:solidFill>
                  <a:prstClr val="black"/>
                </a:solidFill>
                <a:latin typeface="Century Schoolbook"/>
              </a:rPr>
              <a:t> /lahev/-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 nápoje</a:t>
            </a:r>
            <a:endParaRPr lang="cs-CZ" sz="2400" u="sng" dirty="0">
              <a:solidFill>
                <a:prstClr val="black"/>
              </a:solidFill>
              <a:latin typeface="Century Schoolbook"/>
            </a:endParaRP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celofán lakovaný /smrštitelná fólie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/- sýr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aerosolové balení </a:t>
            </a:r>
            <a:r>
              <a:rPr lang="cs-CZ" sz="2400" u="sng" dirty="0">
                <a:solidFill>
                  <a:prstClr val="black"/>
                </a:solidFill>
                <a:latin typeface="Century Schoolbook"/>
              </a:rPr>
              <a:t>/</a:t>
            </a: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sprej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/- šlehačka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 b="1" u="sng" dirty="0">
                <a:solidFill>
                  <a:prstClr val="black"/>
                </a:solidFill>
                <a:latin typeface="Century Schoolbook"/>
              </a:rPr>
              <a:t>papír, mikroten-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uzenina</a:t>
            </a:r>
            <a:endParaRPr lang="cs-CZ" sz="2400" b="1" u="sng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5059" y="1268759"/>
            <a:ext cx="3810000" cy="2486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9584" y="4476750"/>
            <a:ext cx="1895475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5653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cap="small" dirty="0">
                <a:solidFill>
                  <a:srgbClr val="575F6D"/>
                </a:solidFill>
                <a:latin typeface="Century Schoolbook"/>
              </a:rPr>
              <a:t>Nové druhy obalů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None/>
            </a:pPr>
            <a:r>
              <a:rPr lang="cs-CZ" b="1" i="1" u="sng" dirty="0" err="1">
                <a:solidFill>
                  <a:srgbClr val="C00000"/>
                </a:solidFill>
                <a:latin typeface="Century Schoolbook"/>
              </a:rPr>
              <a:t>Tetra</a:t>
            </a:r>
            <a:r>
              <a:rPr lang="cs-CZ" b="1" i="1" u="sng" dirty="0">
                <a:solidFill>
                  <a:srgbClr val="C00000"/>
                </a:solidFill>
                <a:latin typeface="Century Schoolbook"/>
              </a:rPr>
              <a:t> Pak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None/>
            </a:pPr>
            <a:r>
              <a:rPr lang="cs-CZ" b="1" i="1" u="sng" dirty="0" err="1">
                <a:solidFill>
                  <a:srgbClr val="C00000"/>
                </a:solidFill>
                <a:latin typeface="Century Schoolbook"/>
              </a:rPr>
              <a:t>Tetra</a:t>
            </a:r>
            <a:r>
              <a:rPr lang="cs-CZ" b="1" i="1" u="sng" dirty="0">
                <a:solidFill>
                  <a:srgbClr val="C00000"/>
                </a:solidFill>
                <a:latin typeface="Century Schoolbook"/>
              </a:rPr>
              <a:t> </a:t>
            </a:r>
            <a:r>
              <a:rPr lang="cs-CZ" b="1" i="1" u="sng" dirty="0" err="1">
                <a:solidFill>
                  <a:srgbClr val="C00000"/>
                </a:solidFill>
                <a:latin typeface="Century Schoolbook"/>
              </a:rPr>
              <a:t>Brik</a:t>
            </a: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9360" y="5445224"/>
            <a:ext cx="2857500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65151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260" y="4476750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7438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6552728" cy="6309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51122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147248" cy="1152128"/>
          </a:xfrm>
        </p:spPr>
        <p:txBody>
          <a:bodyPr>
            <a:normAutofit fontScale="90000"/>
          </a:bodyPr>
          <a:lstStyle/>
          <a:p>
            <a:pPr lvl="0" fontAlgn="base">
              <a:spcAft>
                <a:spcPct val="0"/>
              </a:spcAft>
              <a:defRPr/>
            </a:pPr>
            <a:r>
              <a:rPr lang="cs-CZ" sz="3200" b="1" i="1" u="sng" dirty="0">
                <a:solidFill>
                  <a:srgbClr val="7598D9">
                    <a:lumMod val="75000"/>
                  </a:srgbClr>
                </a:solidFill>
                <a:latin typeface="Century Schoolbook"/>
                <a:ea typeface="+mn-ea"/>
                <a:cs typeface="+mn-cs"/>
              </a:rPr>
              <a:t>PODMÍNKY  PRO  OBALY  </a:t>
            </a:r>
            <a:br>
              <a:rPr lang="cs-CZ" sz="3200" b="1" i="1" u="sng" dirty="0">
                <a:solidFill>
                  <a:srgbClr val="7598D9">
                    <a:lumMod val="75000"/>
                  </a:srgbClr>
                </a:solidFill>
                <a:latin typeface="Century Schoolbook"/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  <a:t>        </a:t>
            </a:r>
            <a:r>
              <a:rPr lang="cs-CZ" sz="76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  <a:t> </a:t>
            </a:r>
            <a:r>
              <a:rPr lang="cs-CZ" sz="18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  <a:t>              </a:t>
            </a:r>
            <a:r>
              <a:rPr lang="cs-CZ" sz="76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  <a:t> </a:t>
            </a:r>
            <a:r>
              <a:rPr lang="cs-CZ" sz="18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  <a:t>                                 </a:t>
            </a:r>
            <a:br>
              <a:rPr lang="cs-CZ" sz="1800" dirty="0">
                <a:solidFill>
                  <a:prstClr val="black"/>
                </a:solidFill>
                <a:latin typeface="Arial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cs-CZ" sz="2800" b="1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Obaly určené pro styk s potravinami nesmí</a:t>
            </a: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: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cs-CZ" sz="2800" u="sng" dirty="0">
              <a:solidFill>
                <a:srgbClr val="7598D9">
                  <a:lumMod val="50000"/>
                </a:srgbClr>
              </a:solidFill>
              <a:latin typeface="Century Schoolbook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při </a:t>
            </a:r>
            <a:r>
              <a:rPr lang="cs-CZ" sz="28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použití uvolňovat své složky do potravin nebo pokrmů v množství, které </a:t>
            </a: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by ohrozilo lidské </a:t>
            </a:r>
            <a:r>
              <a:rPr lang="cs-CZ" sz="28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zdraví </a:t>
            </a: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či způsobilo </a:t>
            </a:r>
            <a:r>
              <a:rPr lang="cs-CZ" sz="28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změnu ve složení potravin nebo </a:t>
            </a: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změnilo </a:t>
            </a:r>
            <a:r>
              <a:rPr lang="cs-CZ" sz="28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vlastnosti </a:t>
            </a:r>
            <a:r>
              <a:rPr lang="cs-CZ" sz="2800" u="sng" dirty="0" smtClean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>potravin.</a:t>
            </a:r>
            <a:endParaRPr lang="cs-CZ" sz="2800" u="sng" dirty="0">
              <a:solidFill>
                <a:srgbClr val="7598D9">
                  <a:lumMod val="50000"/>
                </a:srgbClr>
              </a:solidFill>
              <a:latin typeface="Century Schoolbook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cs-CZ" sz="24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  <a:t/>
            </a:r>
            <a:br>
              <a:rPr lang="cs-CZ" sz="2400" u="sng" dirty="0">
                <a:solidFill>
                  <a:srgbClr val="7598D9">
                    <a:lumMod val="50000"/>
                  </a:srgbClr>
                </a:solidFill>
                <a:latin typeface="Century Schoolbook"/>
              </a:rPr>
            </a:br>
            <a:endParaRPr lang="cs-CZ" sz="2400" u="sng" dirty="0">
              <a:solidFill>
                <a:srgbClr val="7598D9">
                  <a:lumMod val="50000"/>
                </a:srgbClr>
              </a:solidFill>
              <a:latin typeface="Century School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683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8" y="500063"/>
            <a:ext cx="7215187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779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nabidky.edb.cz/Nabidka-10926-Krabice-obaly-papirenske-zbozi-Opava-Praha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www.packshop.cz/z/klopova-krabice-3vl-165-x-135-x-65-mm-3.html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http://pilous-packaging.com/czech/informace/fefco-katalog/04---</a:t>
            </a:r>
            <a:r>
              <a:rPr lang="cs-CZ" sz="1200" dirty="0" smtClean="0">
                <a:hlinkClick r:id="rId4"/>
              </a:rPr>
              <a:t>skladane-obaly.html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www.kartonaz.cz/kartonove-krabice-na-zakazku/prolozky-mrizky.htm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www.rotobal.cz/produkty/plata-na-vajicka/fx-nk-eur-30.htm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http://tmpack.cz/mrizky-z-vlnite-lepenky</a:t>
            </a:r>
            <a:r>
              <a:rPr lang="cs-CZ" sz="1200" dirty="0" smtClean="0">
                <a:hlinkClick r:id="rId7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www.rajapack.cz/vyplnovy-fixacni-material/prolozky-fixace.html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www.obalyzeleny.cz/nabidka/kategorie-1024/papirovy-sacek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www.obal-centrum.cz/lahve/pet_lahve.php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http://www.plantas-embotelladoras.info/noticias-purificacion-y-tratamiento-de-agua/nuevo-envase-tetra-pak-representa-un-menor-costo-otorga-un-simple-manejo-y-mejor-visibilidad-de-marca</a:t>
            </a:r>
            <a:r>
              <a:rPr lang="cs-CZ" sz="1200" dirty="0" smtClean="0">
                <a:hlinkClick r:id="rId11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://www.amic.cz/tiskove-stredisko/tetra-pak/tiskove-zpravy/tetra-pak-dodava-prakticke-a-ekologicke-obaly-ceskym-mlekarnam-jiz-20-let</a:t>
            </a:r>
            <a:r>
              <a:rPr lang="cs-CZ" sz="1200" dirty="0" smtClean="0">
                <a:hlinkClick r:id="rId12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upload.wikimedia.org/wikipedia/commons/5/5d/TBA_slo%C5%BEen%C3%AD_obalu.svg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cs.wikipedia.org/wiki/Soubor:TBA_slo%C5%BEen%C3%AD_obalu.svg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91485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5800" y="6453336"/>
            <a:ext cx="6400800" cy="288032"/>
          </a:xfrm>
        </p:spPr>
        <p:txBody>
          <a:bodyPr/>
          <a:lstStyle/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dirty="0" smtClean="0">
                <a:solidFill>
                  <a:srgbClr val="575F6D"/>
                </a:solidFill>
                <a:latin typeface="Century Schoolbook"/>
              </a:rPr>
              <a:t>Autorem </a:t>
            </a: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materiálu a všech jeho částí , není-li uvedeno jinak, je Jaroslava </a:t>
            </a:r>
            <a:r>
              <a:rPr lang="cs-CZ" sz="1000" b="1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883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94</TotalTime>
  <Words>276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Střední průmyslová škola a Střední odborná škola gastronomie a služeb,  Most, příspěvková organizace </vt:lpstr>
      <vt:lpstr>Přepravní obaly </vt:lpstr>
      <vt:lpstr>od výrobce do prodejny </vt:lpstr>
      <vt:lpstr>KRABICE určené pro přepravu zboží</vt:lpstr>
      <vt:lpstr>vnitřní obalové prvky – DO KRABIC</vt:lpstr>
      <vt:lpstr>Z PRODEJNY  KE SPOTŘEBITELI</vt:lpstr>
      <vt:lpstr>Nové druhy obalů </vt:lpstr>
      <vt:lpstr>Snímek 8</vt:lpstr>
      <vt:lpstr>PODMÍNKY  PRO  OBALY                                                             </vt:lpstr>
      <vt:lpstr>Snímek 10</vt:lpstr>
      <vt:lpstr>OBRÁZKY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Přepravní obaly</dc:title>
  <dc:creator>Pepe</dc:creator>
  <cp:lastModifiedBy>Dum</cp:lastModifiedBy>
  <cp:revision>14</cp:revision>
  <dcterms:created xsi:type="dcterms:W3CDTF">2012-09-22T15:33:35Z</dcterms:created>
  <dcterms:modified xsi:type="dcterms:W3CDTF">2013-04-01T14:46:16Z</dcterms:modified>
</cp:coreProperties>
</file>