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62" r:id="rId5"/>
    <p:sldId id="259" r:id="rId6"/>
    <p:sldId id="263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1B3E1BE-3560-45AF-BD71-DF0EE5A367A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0BDD89A-6AD7-47C2-AA1B-D0DC7F8259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eznictvi-online.cz/jedlezivocisnetuky/husisadlo1kg%5b1049%5d" TargetMode="External"/><Relationship Id="rId13" Type="http://schemas.openxmlformats.org/officeDocument/2006/relationships/image" Target="../media/image18.png"/><Relationship Id="rId3" Type="http://schemas.openxmlformats.org/officeDocument/2006/relationships/hyperlink" Target="http://www.radiozlin.cz/2011/lifestyle-s-wendy-vseho-s-mirou/" TargetMode="External"/><Relationship Id="rId7" Type="http://schemas.openxmlformats.org/officeDocument/2006/relationships/hyperlink" Target="http://www.reznictvi-online.cz/veprovemaso/veprovehrbetnisadlocca1kg%5b1028%5d" TargetMode="External"/><Relationship Id="rId12" Type="http://schemas.openxmlformats.org/officeDocument/2006/relationships/hyperlink" Target="http://t0.gstatic.com/images?q=tbn:ANd9GcRo3SxIAJOJ5uTPC2UtijK8FZi25YVxmnjKI3e0sL686ZFWuukZlA" TargetMode="External"/><Relationship Id="rId2" Type="http://schemas.openxmlformats.org/officeDocument/2006/relationships/hyperlink" Target="http://www.celostnimedicina.cz/aminokyseliny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Oleic-acid-3D-vdW.png" TargetMode="External"/><Relationship Id="rId11" Type="http://schemas.openxmlformats.org/officeDocument/2006/relationships/hyperlink" Target="http://www.agroweb.cz/rostlinna-vyroba/?page=360&amp;Lang=cs&amp;sid=44" TargetMode="External"/><Relationship Id="rId5" Type="http://schemas.openxmlformats.org/officeDocument/2006/relationships/hyperlink" Target="http://aylinka.blog.cz/0707/rady-pro-zacinajici-kockare" TargetMode="External"/><Relationship Id="rId10" Type="http://schemas.openxmlformats.org/officeDocument/2006/relationships/hyperlink" Target="http://vitainfo.cz/eshop/detail.php?idzb=273" TargetMode="External"/><Relationship Id="rId4" Type="http://schemas.openxmlformats.org/officeDocument/2006/relationships/hyperlink" Target="http://www.moda.cz/Kategorie/Zdravi_a_krasa/20100602_Zelenina_Je_Lepsi_Syrova_Nebo_Varena.html" TargetMode="External"/><Relationship Id="rId9" Type="http://schemas.openxmlformats.org/officeDocument/2006/relationships/hyperlink" Target="http://www.souhorky.cz/ucebnice/pv/1/tuky.htm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88640"/>
            <a:ext cx="7452320" cy="1224136"/>
          </a:xfrm>
        </p:spPr>
        <p:txBody>
          <a:bodyPr/>
          <a:lstStyle/>
          <a:p>
            <a:pPr algn="l"/>
            <a:r>
              <a:rPr lang="cs-CZ" sz="1800" dirty="0" smtClean="0"/>
              <a:t>STŘEDNÍ PRŮMYSLOVÁ ŠKOLA A STŘEDNÍ ODBORNÁ ŠKOLA</a:t>
            </a:r>
            <a:br>
              <a:rPr lang="cs-CZ" sz="1800" dirty="0" smtClean="0"/>
            </a:br>
            <a:r>
              <a:rPr lang="cs-CZ" sz="1800" dirty="0" smtClean="0"/>
              <a:t>GASTRONOMIE A SLUŽEB,  MOST, PŘÍSPĚVKOVÁ ORGANIZACE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cap="small" dirty="0" smtClean="0">
                <a:solidFill>
                  <a:srgbClr val="575F6D"/>
                </a:solidFill>
                <a:latin typeface="Century Schoolbook"/>
                <a:ea typeface="+mj-ea"/>
                <a:cs typeface="+mj-cs"/>
              </a:rPr>
              <a:t>                   DIGITÁLNÍ </a:t>
            </a:r>
            <a:r>
              <a:rPr lang="cs-CZ" cap="small" dirty="0">
                <a:solidFill>
                  <a:srgbClr val="575F6D"/>
                </a:solidFill>
                <a:latin typeface="Century Schoolbook"/>
                <a:ea typeface="+mj-ea"/>
                <a:cs typeface="+mj-cs"/>
              </a:rPr>
              <a:t>UČEBNÍ MATERIÁL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6043" y="5746253"/>
            <a:ext cx="4198166" cy="1111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43670392"/>
              </p:ext>
            </p:extLst>
          </p:nvPr>
        </p:nvGraphicFramePr>
        <p:xfrm>
          <a:off x="457200" y="1844823"/>
          <a:ext cx="7715200" cy="3901433"/>
        </p:xfrm>
        <a:graphic>
          <a:graphicData uri="http://schemas.openxmlformats.org/drawingml/2006/table">
            <a:tbl>
              <a:tblPr/>
              <a:tblGrid>
                <a:gridCol w="2084873"/>
                <a:gridCol w="5630327"/>
              </a:tblGrid>
              <a:tr h="32082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7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VY_10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_INOVACE_ZBO4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7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7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ZBOŽÍZNALSTVÍ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7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Poživatiny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7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Bílkoviny, tuky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7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7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7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7.12.2012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96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fontAlgn="base">
                        <a:spcBef>
                          <a:spcPts val="290"/>
                        </a:spcBef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 s významem  látek obsažených v potravinách. </a:t>
                      </a:r>
                    </a:p>
                    <a:p>
                      <a:pPr fontAlgn="base">
                        <a:spcBef>
                          <a:spcPts val="290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Materiál je určen pro žáky 1</a:t>
                      </a:r>
                      <a:r>
                        <a:rPr lang="cs-CZ" sz="1200" b="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. ročníku </a:t>
                      </a:r>
                      <a:r>
                        <a:rPr lang="cs-CZ" sz="1200" b="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obor prodavačské práce, prodavač</a:t>
                      </a:r>
                      <a:r>
                        <a:rPr lang="cs-CZ" sz="1200" b="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b="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                         </a:t>
                      </a:r>
                      <a:r>
                        <a:rPr lang="cs-CZ" sz="1200" b="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do </a:t>
                      </a:r>
                      <a:r>
                        <a:rPr lang="cs-CZ" sz="1200" b="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předmětu „Zbožíznalství“.</a:t>
                      </a:r>
                      <a:endParaRPr lang="cs-CZ" sz="1100" b="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7" y="297735"/>
            <a:ext cx="1152128" cy="1091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4534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BÍLKOVINY, TUKY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6119" y="548680"/>
            <a:ext cx="2390775" cy="153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08484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BÍLKOVINY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093296"/>
          </a:xfrm>
        </p:spPr>
        <p:txBody>
          <a:bodyPr>
            <a:noAutofit/>
          </a:bodyPr>
          <a:lstStyle/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jsou to dusíkaté aminokyseliny</a:t>
            </a: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organismus je potřebuje ke v stavbě a tvorbě buněk, pro funkci hormonů, enzymů a ochranných látek</a:t>
            </a:r>
          </a:p>
          <a:p>
            <a:pPr marL="182880" lvl="0" indent="-182880">
              <a:buClr>
                <a:srgbClr val="F0AD00"/>
              </a:buClr>
              <a:buSzPct val="85000"/>
              <a:buNone/>
              <a:defRPr/>
            </a:pPr>
            <a:endParaRPr lang="cs-CZ" b="1" dirty="0">
              <a:solidFill>
                <a:prstClr val="black"/>
              </a:solidFill>
              <a:latin typeface="Arial"/>
            </a:endParaRP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b="1" u="sng" dirty="0">
                <a:solidFill>
                  <a:prstClr val="black"/>
                </a:solidFill>
                <a:latin typeface="Arial"/>
              </a:rPr>
              <a:t>rozdělení</a:t>
            </a:r>
            <a:r>
              <a:rPr lang="cs-CZ" b="1" dirty="0">
                <a:solidFill>
                  <a:prstClr val="black"/>
                </a:solidFill>
                <a:latin typeface="Arial"/>
              </a:rPr>
              <a:t> – </a:t>
            </a:r>
          </a:p>
          <a:p>
            <a:pPr marL="1005840" lvl="3" indent="-182880">
              <a:buClr>
                <a:srgbClr val="6BB76D"/>
              </a:buClr>
              <a:buFont typeface="Arial" pitchFamily="34" charset="0"/>
              <a:buChar char="•"/>
              <a:defRPr/>
            </a:pPr>
            <a:r>
              <a:rPr lang="cs-CZ" sz="2400" b="1" i="1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plnohodnotné </a:t>
            </a:r>
            <a:r>
              <a:rPr lang="cs-CZ" sz="2400" b="1" dirty="0">
                <a:solidFill>
                  <a:prstClr val="black"/>
                </a:solidFill>
                <a:latin typeface="Arial"/>
              </a:rPr>
              <a:t> – </a:t>
            </a:r>
            <a:r>
              <a:rPr lang="cs-CZ" sz="2400" b="1" u="sng" dirty="0">
                <a:solidFill>
                  <a:prstClr val="black"/>
                </a:solidFill>
                <a:latin typeface="Arial"/>
              </a:rPr>
              <a:t>živočišného původu </a:t>
            </a:r>
            <a:r>
              <a:rPr lang="cs-CZ" sz="2400" b="1" dirty="0">
                <a:solidFill>
                  <a:prstClr val="black"/>
                </a:solidFill>
                <a:latin typeface="Arial"/>
              </a:rPr>
              <a:t>– maso, mléko, mléčné výrobky, vejce, sója, brambory</a:t>
            </a:r>
          </a:p>
          <a:p>
            <a:pPr marL="1005840" lvl="3" indent="-182880">
              <a:buClr>
                <a:srgbClr val="6BB76D"/>
              </a:buClr>
              <a:buFont typeface="Arial" pitchFamily="34" charset="0"/>
              <a:buChar char="•"/>
              <a:defRPr/>
            </a:pPr>
            <a:r>
              <a:rPr lang="cs-CZ" sz="2400" b="1" i="1" dirty="0">
                <a:solidFill>
                  <a:schemeClr val="accent5">
                    <a:lumMod val="75000"/>
                  </a:schemeClr>
                </a:solidFill>
                <a:latin typeface="Arial"/>
              </a:rPr>
              <a:t>neplnohodnotného</a:t>
            </a:r>
            <a:r>
              <a:rPr lang="cs-CZ" sz="2400" b="1" i="1" dirty="0">
                <a:solidFill>
                  <a:prstClr val="black"/>
                </a:solidFill>
                <a:latin typeface="Arial"/>
              </a:rPr>
              <a:t>  - </a:t>
            </a:r>
            <a:r>
              <a:rPr lang="cs-CZ" sz="2400" b="1" u="sng" dirty="0">
                <a:solidFill>
                  <a:prstClr val="black"/>
                </a:solidFill>
                <a:latin typeface="Arial"/>
              </a:rPr>
              <a:t>rostlinného původu </a:t>
            </a:r>
            <a:r>
              <a:rPr lang="cs-CZ" sz="2400" b="1" dirty="0">
                <a:solidFill>
                  <a:prstClr val="black"/>
                </a:solidFill>
                <a:latin typeface="Arial"/>
              </a:rPr>
              <a:t>– ovoce a zelenina, luštěniny </a:t>
            </a:r>
          </a:p>
          <a:p>
            <a:pPr marL="1005840" lvl="3" indent="-182880">
              <a:buClr>
                <a:srgbClr val="6BB76D"/>
              </a:buClr>
              <a:buNone/>
              <a:defRPr/>
            </a:pPr>
            <a:endParaRPr lang="cs-CZ" sz="2400" b="1" dirty="0">
              <a:solidFill>
                <a:prstClr val="black"/>
              </a:solidFill>
              <a:latin typeface="Arial"/>
            </a:endParaRP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b="1" u="sng" dirty="0">
                <a:solidFill>
                  <a:prstClr val="black"/>
                </a:solidFill>
                <a:latin typeface="Arial"/>
              </a:rPr>
              <a:t>nedostatek způsobuje</a:t>
            </a:r>
            <a:r>
              <a:rPr lang="cs-CZ" b="1" dirty="0">
                <a:solidFill>
                  <a:prstClr val="black"/>
                </a:solidFill>
                <a:latin typeface="Arial"/>
              </a:rPr>
              <a:t>: </a:t>
            </a:r>
          </a:p>
          <a:p>
            <a:pPr marL="1188720" lvl="4" indent="-137160">
              <a:buClr>
                <a:srgbClr val="E88651"/>
              </a:buClr>
              <a:buSzPct val="100000"/>
              <a:defRPr/>
            </a:pPr>
            <a:r>
              <a:rPr lang="cs-CZ" sz="2400" b="1" dirty="0">
                <a:solidFill>
                  <a:prstClr val="black"/>
                </a:solidFill>
                <a:latin typeface="Arial"/>
              </a:rPr>
              <a:t>zpomaluje růst </a:t>
            </a:r>
          </a:p>
          <a:p>
            <a:pPr marL="1188720" lvl="4" indent="-137160">
              <a:buClr>
                <a:srgbClr val="E88651"/>
              </a:buClr>
              <a:buSzPct val="100000"/>
              <a:defRPr/>
            </a:pPr>
            <a:r>
              <a:rPr lang="cs-CZ" sz="2400" b="1" dirty="0" smtClean="0">
                <a:solidFill>
                  <a:prstClr val="black"/>
                </a:solidFill>
                <a:latin typeface="Arial"/>
              </a:rPr>
              <a:t>únavu</a:t>
            </a:r>
            <a:endParaRPr lang="cs-CZ" sz="2400" b="1" dirty="0">
              <a:solidFill>
                <a:prstClr val="black"/>
              </a:solidFill>
              <a:latin typeface="Arial"/>
            </a:endParaRPr>
          </a:p>
          <a:p>
            <a:pPr marL="1188720" lvl="4" indent="-137160">
              <a:buClr>
                <a:srgbClr val="E88651"/>
              </a:buClr>
              <a:buSzPct val="100000"/>
              <a:defRPr/>
            </a:pPr>
            <a:r>
              <a:rPr lang="cs-CZ" sz="2400" b="1" dirty="0">
                <a:solidFill>
                  <a:prstClr val="black"/>
                </a:solidFill>
                <a:latin typeface="Arial"/>
              </a:rPr>
              <a:t>snižuje odolnost vyšším chorobám</a:t>
            </a:r>
          </a:p>
          <a:p>
            <a:pPr marL="182880" lvl="0" indent="-182880">
              <a:buClr>
                <a:srgbClr val="F0AD00"/>
              </a:buClr>
              <a:buSzPct val="85000"/>
              <a:buNone/>
              <a:defRPr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 </a:t>
            </a:r>
          </a:p>
          <a:p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0"/>
            <a:ext cx="123825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9419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8640"/>
            <a:ext cx="5524500" cy="340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9"/>
            <a:ext cx="8136904" cy="5184576"/>
          </a:xfrm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/>
              <a:t>ŽIVOČIŠNÉ BÍLKOVINY</a:t>
            </a:r>
          </a:p>
          <a:p>
            <a:pPr marL="0" indent="0">
              <a:buNone/>
            </a:pPr>
            <a:endParaRPr lang="cs-CZ" b="1" i="1" u="sng" dirty="0"/>
          </a:p>
          <a:p>
            <a:pPr marL="0" indent="0">
              <a:buNone/>
            </a:pPr>
            <a:endParaRPr lang="cs-CZ" b="1" i="1" u="sng" dirty="0"/>
          </a:p>
          <a:p>
            <a:pPr marL="0" indent="0">
              <a:buNone/>
            </a:pPr>
            <a:endParaRPr lang="cs-CZ" b="1" i="1" u="sng" dirty="0" smtClean="0"/>
          </a:p>
          <a:p>
            <a:pPr marL="0" indent="0">
              <a:buNone/>
            </a:pPr>
            <a:endParaRPr lang="cs-CZ" b="1" i="1" u="sng" dirty="0" smtClean="0"/>
          </a:p>
          <a:p>
            <a:pPr marL="0" indent="0">
              <a:buNone/>
            </a:pPr>
            <a:endParaRPr lang="cs-CZ" b="1" i="1" u="sng" dirty="0"/>
          </a:p>
          <a:p>
            <a:pPr marL="0" indent="0">
              <a:buNone/>
            </a:pPr>
            <a:r>
              <a:rPr lang="cs-CZ" b="1" i="1" u="sng" dirty="0" smtClean="0"/>
              <a:t>ROSTLINNÉ BÍLKOVINY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2857500" cy="280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9592" y="4293096"/>
            <a:ext cx="4248472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577" y="938734"/>
            <a:ext cx="2569468" cy="190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67148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TUKY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46762"/>
            <a:ext cx="8229600" cy="5616624"/>
          </a:xfrm>
        </p:spPr>
        <p:txBody>
          <a:bodyPr>
            <a:noAutofit/>
          </a:bodyPr>
          <a:lstStyle/>
          <a:p>
            <a:pPr marL="438150" lvl="0" indent="-319088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  <a:buNone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jsou to estery vyšších mastných kyselin</a:t>
            </a:r>
          </a:p>
          <a:p>
            <a:pPr marL="119062" indent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  <a:buNone/>
            </a:pPr>
            <a:endParaRPr lang="cs-CZ" sz="2800" u="sng" dirty="0" smtClean="0">
              <a:solidFill>
                <a:prstClr val="black"/>
              </a:solidFill>
              <a:latin typeface="Arial"/>
            </a:endParaRPr>
          </a:p>
          <a:p>
            <a:pPr marL="119062" indent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  <a:buNone/>
            </a:pPr>
            <a:r>
              <a:rPr lang="cs-CZ" b="1" u="sng" dirty="0" smtClean="0">
                <a:solidFill>
                  <a:prstClr val="black"/>
                </a:solidFill>
                <a:latin typeface="Arial"/>
              </a:rPr>
              <a:t>rozdělení </a:t>
            </a:r>
            <a:r>
              <a:rPr lang="cs-CZ" b="1" u="sng" dirty="0">
                <a:solidFill>
                  <a:prstClr val="black"/>
                </a:solidFill>
                <a:latin typeface="Arial"/>
              </a:rPr>
              <a:t>podle původu</a:t>
            </a:r>
            <a:r>
              <a:rPr lang="cs-CZ" b="1" dirty="0">
                <a:solidFill>
                  <a:prstClr val="black"/>
                </a:solidFill>
                <a:latin typeface="Arial"/>
              </a:rPr>
              <a:t>:</a:t>
            </a:r>
          </a:p>
          <a:p>
            <a:pPr marL="438150" lvl="0" indent="-319088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  <a:buNone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  </a:t>
            </a:r>
            <a:r>
              <a:rPr lang="cs-CZ" b="1" dirty="0" smtClean="0">
                <a:solidFill>
                  <a:prstClr val="black"/>
                </a:solidFill>
                <a:latin typeface="Arial"/>
              </a:rPr>
              <a:t>    </a:t>
            </a:r>
            <a:r>
              <a:rPr lang="cs-CZ" b="1" dirty="0">
                <a:solidFill>
                  <a:prstClr val="black"/>
                </a:solidFill>
                <a:latin typeface="Arial"/>
              </a:rPr>
              <a:t>a/živočišného – sádlo, lůj, máslo,</a:t>
            </a:r>
          </a:p>
          <a:p>
            <a:pPr marL="438150" lvl="0" indent="-319088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  <a:buNone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   </a:t>
            </a:r>
            <a:r>
              <a:rPr lang="cs-CZ" b="1" dirty="0" smtClean="0">
                <a:solidFill>
                  <a:prstClr val="black"/>
                </a:solidFill>
                <a:latin typeface="Arial"/>
              </a:rPr>
              <a:t>   </a:t>
            </a:r>
            <a:r>
              <a:rPr lang="cs-CZ" b="1" dirty="0">
                <a:solidFill>
                  <a:prstClr val="black"/>
                </a:solidFill>
                <a:latin typeface="Arial"/>
              </a:rPr>
              <a:t>b/rostlinného – oleje → slunečnice, řepka </a:t>
            </a:r>
            <a:r>
              <a:rPr lang="cs-CZ" b="1" dirty="0" smtClean="0">
                <a:solidFill>
                  <a:prstClr val="black"/>
                </a:solidFill>
                <a:latin typeface="Arial"/>
              </a:rPr>
              <a:t> olejná</a:t>
            </a:r>
            <a:r>
              <a:rPr lang="cs-CZ" b="1" dirty="0">
                <a:solidFill>
                  <a:prstClr val="black"/>
                </a:solidFill>
                <a:latin typeface="Arial"/>
              </a:rPr>
              <a:t>, oliva </a:t>
            </a:r>
          </a:p>
          <a:p>
            <a:pPr marL="438150" lvl="0" indent="-319088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  <a:buNone/>
            </a:pPr>
            <a:endParaRPr lang="cs-CZ" b="1" dirty="0">
              <a:solidFill>
                <a:prstClr val="black"/>
              </a:solidFill>
              <a:latin typeface="Arial"/>
            </a:endParaRPr>
          </a:p>
          <a:p>
            <a:pPr marL="119062" indent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  <a:buNone/>
            </a:pPr>
            <a:r>
              <a:rPr lang="cs-CZ" b="1" u="sng" dirty="0">
                <a:solidFill>
                  <a:prstClr val="black"/>
                </a:solidFill>
                <a:latin typeface="Arial"/>
              </a:rPr>
              <a:t>pro tuky všeobecně</a:t>
            </a:r>
          </a:p>
          <a:p>
            <a:pPr marL="119062" lvl="0" indent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  <a:buNone/>
            </a:pPr>
            <a:endParaRPr lang="cs-CZ" b="1" u="sng" dirty="0">
              <a:solidFill>
                <a:prstClr val="black"/>
              </a:solidFill>
              <a:latin typeface="Arial"/>
            </a:endParaRPr>
          </a:p>
          <a:p>
            <a:pPr marL="576262" indent="-45720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dodávají energii </a:t>
            </a:r>
          </a:p>
          <a:p>
            <a:pPr marL="576262" indent="-45720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při vyšší konzumaci se ukládá pod kůži v podobě podkožního tuku</a:t>
            </a:r>
          </a:p>
          <a:p>
            <a:pPr marL="576262" indent="-45720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jsou zastupitelné v lidském organismu cukry (sacharidy)</a:t>
            </a:r>
          </a:p>
          <a:p>
            <a:pPr marL="576262" indent="-45720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dodávají našim pokrmům chuť a </a:t>
            </a:r>
            <a:r>
              <a:rPr lang="cs-CZ" b="1" dirty="0" smtClean="0">
                <a:solidFill>
                  <a:prstClr val="black"/>
                </a:solidFill>
                <a:latin typeface="Arial"/>
              </a:rPr>
              <a:t>vůni</a:t>
            </a:r>
          </a:p>
          <a:p>
            <a:pPr marL="576262" indent="-45720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r</a:t>
            </a:r>
            <a:r>
              <a:rPr lang="cs-CZ" b="1" dirty="0" smtClean="0">
                <a:solidFill>
                  <a:prstClr val="black"/>
                </a:solidFill>
                <a:latin typeface="Arial"/>
              </a:rPr>
              <a:t>ozpouštějí vitaminy A,D,E,K</a:t>
            </a:r>
          </a:p>
          <a:p>
            <a:pPr marL="576262" indent="-45720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5000"/>
            </a:pPr>
            <a:r>
              <a:rPr lang="cs-CZ" b="1" dirty="0">
                <a:solidFill>
                  <a:prstClr val="black"/>
                </a:solidFill>
                <a:latin typeface="Arial"/>
              </a:rPr>
              <a:t>p</a:t>
            </a:r>
            <a:r>
              <a:rPr lang="cs-CZ" b="1" dirty="0" smtClean="0">
                <a:solidFill>
                  <a:prstClr val="black"/>
                </a:solidFill>
                <a:latin typeface="Arial"/>
              </a:rPr>
              <a:t>ozor na přepálení tuků – karcinogeny (rakovina)</a:t>
            </a:r>
            <a:endParaRPr lang="cs-CZ" b="1" dirty="0">
              <a:solidFill>
                <a:prstClr val="black"/>
              </a:solidFill>
              <a:latin typeface="Arial"/>
            </a:endParaRPr>
          </a:p>
          <a:p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8182"/>
            <a:ext cx="2411760" cy="1069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948264" y="1077396"/>
            <a:ext cx="21957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3D </a:t>
            </a:r>
            <a:r>
              <a:rPr lang="cs-CZ" sz="1000" dirty="0" smtClean="0"/>
              <a:t>zobrazení – kyseliny olejové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45178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8579296" cy="6546262"/>
          </a:xfrm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/>
              <a:t>ŽIVOČIŠNÉ TUKY </a:t>
            </a:r>
            <a:endParaRPr lang="cs-CZ" b="1" i="1" u="sng" dirty="0"/>
          </a:p>
          <a:p>
            <a:pPr marL="0" indent="0">
              <a:buNone/>
            </a:pPr>
            <a:endParaRPr lang="cs-CZ" b="1" i="1" u="sng" dirty="0" smtClean="0"/>
          </a:p>
          <a:p>
            <a:pPr marL="0" indent="0">
              <a:buNone/>
            </a:pPr>
            <a:endParaRPr lang="cs-CZ" b="1" i="1" u="sng" dirty="0"/>
          </a:p>
          <a:p>
            <a:pPr marL="0" indent="0">
              <a:buNone/>
            </a:pPr>
            <a:endParaRPr lang="cs-CZ" b="1" i="1" u="sng" dirty="0" smtClean="0"/>
          </a:p>
          <a:p>
            <a:pPr marL="0" indent="0">
              <a:buNone/>
            </a:pPr>
            <a:endParaRPr lang="cs-CZ" b="1" i="1" u="sng" dirty="0"/>
          </a:p>
          <a:p>
            <a:pPr marL="0" indent="0">
              <a:buNone/>
            </a:pPr>
            <a:endParaRPr lang="cs-CZ" b="1" i="1" u="sng" dirty="0" smtClean="0"/>
          </a:p>
          <a:p>
            <a:pPr marL="0" indent="0">
              <a:buNone/>
            </a:pPr>
            <a:endParaRPr lang="cs-CZ" b="1" i="1" u="sng" dirty="0" smtClean="0"/>
          </a:p>
          <a:p>
            <a:pPr marL="0" indent="0">
              <a:buNone/>
            </a:pPr>
            <a:r>
              <a:rPr lang="cs-CZ" b="1" i="1" u="sng" dirty="0" smtClean="0"/>
              <a:t>ROSTLINNÉ TUKY </a:t>
            </a:r>
            <a:endParaRPr lang="cs-CZ" b="1" i="1" u="sng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8811" y="1485283"/>
            <a:ext cx="2800350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2800350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23794"/>
            <a:ext cx="469582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8986" y="-8384"/>
            <a:ext cx="401955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715920"/>
            <a:ext cx="1369986" cy="1369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00913"/>
            <a:ext cx="142875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562156"/>
            <a:ext cx="133350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3573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pPr algn="l"/>
            <a:r>
              <a:rPr lang="cs-CZ" sz="3600" dirty="0" smtClean="0"/>
              <a:t>ZDROJE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1.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Praha: nakladatelství IQ, 1996</a:t>
            </a:r>
            <a:r>
              <a:rPr lang="cs-CZ" sz="1200" dirty="0" smtClean="0">
                <a:solidFill>
                  <a:prstClr val="black"/>
                </a:solidFill>
                <a:latin typeface="Georgia"/>
              </a:rPr>
              <a:t>,</a:t>
            </a: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2"/>
              </a:rPr>
              <a:t>www.celostnimedicina.cz/aminokyseliny.htm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3"/>
              </a:rPr>
              <a:t>http://www.radiozlin.cz/2011/lifestyle-s-wendy-vseho-s-mirou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3"/>
              </a:rPr>
              <a:t>/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4"/>
              </a:rPr>
              <a:t>www.moda.cz/Kategorie/Zdravi_a_krasa/20100602_Zelenina_Je_Lepsi_Syrova_Nebo_Varena.html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5"/>
              </a:rPr>
              <a:t>aylinka.blog.cz/0707/rady-pro-zacinajici-kockare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 smtClean="0">
                <a:solidFill>
                  <a:prstClr val="black"/>
                </a:solidFill>
                <a:latin typeface="Georgia"/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6"/>
              </a:rPr>
              <a:t>cs.wikipedia.org/wiki/Soubor:Oleic-acid-3D-vdW.png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 smtClean="0">
                <a:solidFill>
                  <a:prstClr val="black"/>
                </a:solidFill>
                <a:latin typeface="Georgia"/>
                <a:hlinkClick r:id="rId7"/>
              </a:rPr>
              <a:t>http</a:t>
            </a:r>
            <a:r>
              <a:rPr lang="cs-CZ" sz="1200" dirty="0">
                <a:solidFill>
                  <a:prstClr val="black"/>
                </a:solidFill>
                <a:latin typeface="Georgia"/>
                <a:hlinkClick r:id="rId7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7"/>
              </a:rPr>
              <a:t>www.reznictvi-online.cz/veprovemaso/veprovehrbetnisadlocca1kg%5B1028%5D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8"/>
              </a:rPr>
              <a:t>www.reznictvi-online.cz/jedlezivocisnetuky/husisadlo1kg%5B1049%5D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9"/>
              </a:rPr>
              <a:t>www.souhorky.cz/ucebnice/pv/1/tuky.htm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0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0"/>
              </a:rPr>
              <a:t>vitainfo.cz/eshop/detail.php?idzb=273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1"/>
              </a:rPr>
              <a:t>http://www.agroweb.cz/rostlinna-vyroba/?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1"/>
              </a:rPr>
              <a:t>page=360&amp;Lang=cs&amp;sid=44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2"/>
              </a:rPr>
              <a:t>t0.gstatic.com/images?q=tbn:ANd9GcRo3SxIAJOJ5uTPC2UtijK8FZi25YVxmnjKI3e0sL686ZFWuukZlA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endParaRPr lang="cs-CZ" sz="1200" dirty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endParaRPr lang="cs-CZ" sz="1200" dirty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endParaRPr lang="cs-CZ" sz="1200" dirty="0">
              <a:solidFill>
                <a:prstClr val="black"/>
              </a:solidFill>
              <a:latin typeface="Georgia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0425" y="4797152"/>
            <a:ext cx="25241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91194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4355975" y="6237311"/>
            <a:ext cx="4104457" cy="348341"/>
          </a:xfrm>
        </p:spPr>
        <p:txBody>
          <a:bodyPr>
            <a:normAutofit fontScale="92500" lnSpcReduction="10000"/>
          </a:bodyPr>
          <a:lstStyle/>
          <a:p>
            <a:pPr lvl="0" algn="l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1000" b="1" dirty="0">
                <a:solidFill>
                  <a:srgbClr val="575F6D"/>
                </a:solidFill>
                <a:latin typeface="Century Schoolbook"/>
              </a:rPr>
              <a:t>„Autorem materiálu a všech jeho částí , není-li uvedeno jinak, je Jaroslava </a:t>
            </a:r>
            <a:r>
              <a:rPr lang="cs-CZ" sz="1000" b="1" dirty="0" err="1">
                <a:solidFill>
                  <a:srgbClr val="575F6D"/>
                </a:solidFill>
                <a:latin typeface="Century Schoolbook"/>
              </a:rPr>
              <a:t>Kapalínová</a:t>
            </a:r>
            <a:endParaRPr lang="cs-CZ" sz="1000" b="1" dirty="0">
              <a:solidFill>
                <a:srgbClr val="575F6D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3" y="132318"/>
            <a:ext cx="3324225" cy="6453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8338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93</TotalTime>
  <Words>293</Words>
  <Application>Microsoft Office PowerPoint</Application>
  <PresentationFormat>Předvádění na obrazovce (4:3)</PresentationFormat>
  <Paragraphs>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STŘEDNÍ PRŮMYSLOVÁ ŠKOLA A STŘEDNÍ ODBORNÁ ŠKOLA GASTRONOMIE A SLUŽEB,  MOST, PŘÍSPĚVKOVÁ ORGANIZACE</vt:lpstr>
      <vt:lpstr>BÍLKOVINY, TUKY</vt:lpstr>
      <vt:lpstr>BÍLKOVINY</vt:lpstr>
      <vt:lpstr>Snímek 4</vt:lpstr>
      <vt:lpstr>TUKY</vt:lpstr>
      <vt:lpstr>Snímek 6</vt:lpstr>
      <vt:lpstr>ZDROJE </vt:lpstr>
      <vt:lpstr>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BÍLKOVI, TUKY</dc:title>
  <dc:creator>normen</dc:creator>
  <cp:lastModifiedBy>Dum</cp:lastModifiedBy>
  <cp:revision>13</cp:revision>
  <dcterms:created xsi:type="dcterms:W3CDTF">2013-03-18T17:24:20Z</dcterms:created>
  <dcterms:modified xsi:type="dcterms:W3CDTF">2013-04-01T14:49:12Z</dcterms:modified>
</cp:coreProperties>
</file>