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8062D96-BFE5-4AC0-9569-FBE02854BE01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DFA5A4D-4279-49A2-924D-89A84CB0F2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t1.gstatic.com/images?q=tbn:ANd9GcRvQtAF1wg90RiqXOPHpJomP72X7YDAjQiI2xcco23jKLiky6cZ" TargetMode="External"/><Relationship Id="rId13" Type="http://schemas.openxmlformats.org/officeDocument/2006/relationships/hyperlink" Target="http://t0.gstatic.com/images?q=tbn:ANd9GcSBvlaqBMZHFf6aHOVd_B8NFz0vzP5mOgfvXyHghBOyXs8qGzMi" TargetMode="External"/><Relationship Id="rId3" Type="http://schemas.openxmlformats.org/officeDocument/2006/relationships/hyperlink" Target="http://www.lecitelska-poradna.cz/Vitaminy-mineraly.html" TargetMode="External"/><Relationship Id="rId7" Type="http://schemas.openxmlformats.org/officeDocument/2006/relationships/hyperlink" Target="http://www.ekoworld.cz/vitaminy-ziviny-a-mineraly/c-1367/" TargetMode="External"/><Relationship Id="rId12" Type="http://schemas.openxmlformats.org/officeDocument/2006/relationships/hyperlink" Target="http://t1.gstatic.com/images?q=tbn:ANd9GcS1RvSwI9dKAlffYdyfk2pCVJ6cFYDjZFGJThRTiKPqZPbFPbZ2" TargetMode="External"/><Relationship Id="rId2" Type="http://schemas.openxmlformats.org/officeDocument/2006/relationships/hyperlink" Target="http://fitness-flora.info/vyziva/sacharidy-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1.gstatic.com/images?q=tbn:ANd9GcT1lpfjLVp8Vlj_EcSdgStdL5YhGt6X4S1YRte_wNhtHT8kEzAn" TargetMode="External"/><Relationship Id="rId11" Type="http://schemas.openxmlformats.org/officeDocument/2006/relationships/hyperlink" Target="http://www.crestock.com/image/425959-Meat-fish-and-seafood.aspx" TargetMode="External"/><Relationship Id="rId5" Type="http://schemas.openxmlformats.org/officeDocument/2006/relationships/hyperlink" Target="http://t3.gstatic.com/images?q=tbn:ANd9GcSA9sAHsOOqLwpJCsNhi-JRRWh96k9XDMB7K3-OJ6bylXnrdTT4" TargetMode="External"/><Relationship Id="rId10" Type="http://schemas.openxmlformats.org/officeDocument/2006/relationships/hyperlink" Target="http://t1.gstatic.com/images?q=tbn:ANd9GcT04AYDA7jHpapfWe5IGxsCVwq5X7sIR9NKsnPK6tVClCGDHpp9Vw" TargetMode="External"/><Relationship Id="rId4" Type="http://schemas.openxmlformats.org/officeDocument/2006/relationships/hyperlink" Target="http://t0.gstatic.com/images?q=tbn:ANd9GcRo3SxIAJOJ5uTPC2UtijK8FZi25YVxmnjKI3e0sL686ZFWuukZlA" TargetMode="External"/><Relationship Id="rId9" Type="http://schemas.openxmlformats.org/officeDocument/2006/relationships/hyperlink" Target="http://t2.gstatic.com/images?q=tbn:ANd9GcRn8cJVCwO2fkpY6xeqNAKvgh7ey4-iARUBX28hTnGDUr1lx4AA" TargetMode="External"/><Relationship Id="rId1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            DIGITÁLNÍ </a:t>
            </a:r>
            <a:r>
              <a:rPr lang="cs-CZ" sz="36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UČEBNÍ MATERIÁL</a:t>
            </a:r>
            <a:endParaRPr lang="cs-CZ" sz="3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69595486"/>
              </p:ext>
            </p:extLst>
          </p:nvPr>
        </p:nvGraphicFramePr>
        <p:xfrm>
          <a:off x="467544" y="1673108"/>
          <a:ext cx="7632848" cy="3923560"/>
        </p:xfrm>
        <a:graphic>
          <a:graphicData uri="http://schemas.openxmlformats.org/drawingml/2006/table">
            <a:tbl>
              <a:tblPr/>
              <a:tblGrid>
                <a:gridCol w="2062620"/>
                <a:gridCol w="5570228"/>
              </a:tblGrid>
              <a:tr h="2889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VY_10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dirty="0" smtClean="0"/>
                        <a:t>_INOVACE_ZBO5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61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ZBOŽÍZNALSTVÍ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Poživatiny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Sacharidy, vitamíny, minerální látky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61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61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7.12.2012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89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itchFamily="34" charset="0"/>
                          <a:ea typeface="+mn-ea"/>
                          <a:cs typeface="+mn-cs"/>
                        </a:rPr>
                        <a:t>Žáci se seznámí  s významem  látek obsažených v potravinách.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Materiál je určen pro žáky 1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. ročníku 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obor prodavačské práce, 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prodavač                        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 předmětu „Zbožíznalství“.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684838"/>
            <a:ext cx="4791075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"/>
            <a:ext cx="7161236" cy="105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84249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7734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5627711"/>
          </a:xfrm>
        </p:spPr>
        <p:txBody>
          <a:bodyPr/>
          <a:lstStyle/>
          <a:p>
            <a:r>
              <a:rPr lang="cs-CZ" dirty="0" smtClean="0"/>
              <a:t>SACHARIDY, VITAMÍNY, MINERÁLNÍ LÁTKY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92776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sz="4000" i="1" u="sng" spc="-100" dirty="0" smtClean="0">
                <a:solidFill>
                  <a:srgbClr val="F0AD00">
                    <a:satMod val="150000"/>
                  </a:srgbClr>
                </a:solidFill>
                <a:effectLst/>
                <a:latin typeface="Arial"/>
              </a:rPr>
              <a:t>Cukry </a:t>
            </a:r>
            <a:r>
              <a:rPr lang="cs-CZ" sz="4000" i="1" u="sng" spc="-100" dirty="0">
                <a:solidFill>
                  <a:srgbClr val="F0AD00">
                    <a:satMod val="150000"/>
                  </a:srgbClr>
                </a:solidFill>
                <a:effectLst/>
                <a:latin typeface="Arial"/>
              </a:rPr>
              <a:t>(sacharidy, glycidy)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4"/>
          </a:xfrm>
        </p:spPr>
        <p:txBody>
          <a:bodyPr>
            <a:normAutofit fontScale="85000" lnSpcReduction="20000"/>
          </a:bodyPr>
          <a:lstStyle/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600" b="1" dirty="0">
                <a:solidFill>
                  <a:prstClr val="black"/>
                </a:solidFill>
                <a:latin typeface="Arial"/>
              </a:rPr>
              <a:t>jsou zdrojem tepelné energie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endParaRPr lang="cs-CZ" sz="2600" b="1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600" b="1" dirty="0">
                <a:solidFill>
                  <a:prstClr val="black"/>
                </a:solidFill>
                <a:latin typeface="Arial"/>
              </a:rPr>
              <a:t>   </a:t>
            </a:r>
            <a:r>
              <a:rPr lang="cs-CZ" sz="2600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600" u="sng" dirty="0">
                <a:solidFill>
                  <a:prstClr val="black"/>
                </a:solidFill>
                <a:latin typeface="Arial"/>
              </a:rPr>
              <a:t>rozdělení: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endParaRPr lang="cs-CZ" sz="2600" u="sng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600" b="1" i="1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600" b="1" i="1" u="sng" dirty="0" smtClean="0">
                <a:solidFill>
                  <a:prstClr val="black"/>
                </a:solidFill>
                <a:latin typeface="Arial"/>
              </a:rPr>
              <a:t>Monosacharidy</a:t>
            </a:r>
            <a:r>
              <a:rPr lang="cs-CZ" sz="2600" i="1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600" dirty="0">
                <a:solidFill>
                  <a:prstClr val="black"/>
                </a:solidFill>
                <a:latin typeface="Arial"/>
              </a:rPr>
              <a:t>:</a:t>
            </a:r>
            <a:r>
              <a:rPr lang="cs-CZ" sz="2600" dirty="0">
                <a:solidFill>
                  <a:prstClr val="black"/>
                </a:solidFill>
                <a:latin typeface="Arial" charset="0"/>
              </a:rPr>
              <a:t>/jednoduché cukry</a:t>
            </a:r>
            <a:r>
              <a:rPr lang="cs-CZ" sz="2600" dirty="0" smtClean="0">
                <a:solidFill>
                  <a:prstClr val="black"/>
                </a:solidFill>
                <a:latin typeface="Arial" charset="0"/>
              </a:rPr>
              <a:t>/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endParaRPr lang="cs-CZ" sz="2600" dirty="0">
              <a:solidFill>
                <a:prstClr val="black"/>
              </a:solidFill>
              <a:latin typeface="Arial" charset="0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r>
              <a:rPr lang="cs-CZ" sz="2600" dirty="0">
                <a:solidFill>
                  <a:prstClr val="black"/>
                </a:solidFill>
                <a:latin typeface="Arial"/>
              </a:rPr>
              <a:t>    glukosa – hroznový cukr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r>
              <a:rPr lang="cs-CZ" sz="2600" dirty="0">
                <a:solidFill>
                  <a:prstClr val="black"/>
                </a:solidFill>
                <a:latin typeface="Arial"/>
              </a:rPr>
              <a:t>    fruktóza – ovocný cukr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endParaRPr lang="cs-CZ" sz="2600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600" b="1" i="1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600" b="1" i="1" u="sng" dirty="0" smtClean="0">
                <a:solidFill>
                  <a:prstClr val="black"/>
                </a:solidFill>
                <a:latin typeface="Arial"/>
              </a:rPr>
              <a:t>Disacharidy</a:t>
            </a:r>
            <a:r>
              <a:rPr lang="cs-CZ" sz="2600" b="1" i="1" dirty="0">
                <a:solidFill>
                  <a:prstClr val="black"/>
                </a:solidFill>
                <a:latin typeface="Arial"/>
              </a:rPr>
              <a:t>:    </a:t>
            </a:r>
            <a:r>
              <a:rPr lang="cs-CZ" sz="2600" i="1" dirty="0">
                <a:solidFill>
                  <a:prstClr val="black"/>
                </a:solidFill>
                <a:latin typeface="Arial"/>
              </a:rPr>
              <a:t>(oligosacharidy)</a:t>
            </a:r>
            <a:r>
              <a:rPr lang="cs-CZ" sz="2600" i="1" dirty="0">
                <a:solidFill>
                  <a:prstClr val="black"/>
                </a:solidFill>
                <a:latin typeface="Arial" charset="0"/>
              </a:rPr>
              <a:t>/dva cukry</a:t>
            </a:r>
            <a:r>
              <a:rPr lang="cs-CZ" sz="2600" i="1" dirty="0" smtClean="0">
                <a:solidFill>
                  <a:prstClr val="black"/>
                </a:solidFill>
                <a:latin typeface="Arial" charset="0"/>
              </a:rPr>
              <a:t>/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endParaRPr lang="cs-CZ" sz="2600" i="1" dirty="0">
              <a:solidFill>
                <a:prstClr val="black"/>
              </a:solidFill>
              <a:latin typeface="Arial" charset="0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r>
              <a:rPr lang="cs-CZ" sz="2600" dirty="0">
                <a:solidFill>
                  <a:prstClr val="black"/>
                </a:solidFill>
                <a:latin typeface="Arial"/>
              </a:rPr>
              <a:t>    laktóza – mléčný cukr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r>
              <a:rPr lang="cs-CZ" sz="2600" dirty="0">
                <a:solidFill>
                  <a:prstClr val="black"/>
                </a:solidFill>
                <a:latin typeface="Arial"/>
              </a:rPr>
              <a:t>    maltóza – sladový cukr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r>
              <a:rPr lang="cs-CZ" sz="2600" dirty="0" smtClean="0">
                <a:solidFill>
                  <a:prstClr val="black"/>
                </a:solidFill>
                <a:latin typeface="Arial"/>
              </a:rPr>
              <a:t>    sacharóza </a:t>
            </a:r>
            <a:r>
              <a:rPr lang="cs-CZ" sz="2600" dirty="0">
                <a:solidFill>
                  <a:prstClr val="black"/>
                </a:solidFill>
                <a:latin typeface="Arial"/>
              </a:rPr>
              <a:t>– řepný </a:t>
            </a:r>
            <a:r>
              <a:rPr lang="cs-CZ" sz="2600" dirty="0" smtClean="0">
                <a:solidFill>
                  <a:prstClr val="black"/>
                </a:solidFill>
                <a:latin typeface="Arial"/>
              </a:rPr>
              <a:t>cukr</a:t>
            </a:r>
          </a:p>
          <a:p>
            <a:pPr marL="119062" lvl="0" indent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endParaRPr lang="cs-CZ" sz="2600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endParaRPr lang="cs-CZ" sz="2600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600" b="1" i="1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600" b="1" i="1" u="sng" dirty="0" smtClean="0">
                <a:solidFill>
                  <a:prstClr val="black"/>
                </a:solidFill>
                <a:latin typeface="Arial"/>
              </a:rPr>
              <a:t>Polysacharidy</a:t>
            </a:r>
            <a:r>
              <a:rPr lang="cs-CZ" sz="2600" dirty="0" smtClean="0">
                <a:solidFill>
                  <a:prstClr val="black"/>
                </a:solidFill>
                <a:latin typeface="Arial"/>
              </a:rPr>
              <a:t>:</a:t>
            </a:r>
            <a:r>
              <a:rPr lang="cs-CZ" sz="2600" dirty="0" smtClean="0">
                <a:solidFill>
                  <a:prstClr val="black"/>
                </a:solidFill>
                <a:latin typeface="Arial" charset="0"/>
              </a:rPr>
              <a:t>/více cukrů- složené/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endParaRPr lang="cs-CZ" sz="2600" dirty="0">
              <a:solidFill>
                <a:prstClr val="black"/>
              </a:solidFill>
              <a:latin typeface="Arial" charset="0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r>
              <a:rPr lang="cs-CZ" sz="2600" dirty="0">
                <a:solidFill>
                  <a:prstClr val="black"/>
                </a:solidFill>
                <a:latin typeface="Arial"/>
              </a:rPr>
              <a:t>    škrob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" pitchFamily="2" charset="2"/>
              <a:buChar char="Ø"/>
            </a:pPr>
            <a:r>
              <a:rPr lang="cs-CZ" sz="2600" dirty="0">
                <a:solidFill>
                  <a:prstClr val="black"/>
                </a:solidFill>
                <a:latin typeface="Arial"/>
              </a:rPr>
              <a:t>    celuló</a:t>
            </a:r>
            <a:r>
              <a:rPr lang="cs-CZ" sz="2600" dirty="0">
                <a:solidFill>
                  <a:prstClr val="black"/>
                </a:solidFill>
                <a:latin typeface="Arial" charset="0"/>
              </a:rPr>
              <a:t>z</a:t>
            </a:r>
            <a:r>
              <a:rPr lang="cs-CZ" sz="2600" dirty="0">
                <a:solidFill>
                  <a:prstClr val="black"/>
                </a:solidFill>
                <a:latin typeface="Arial"/>
              </a:rPr>
              <a:t>a </a:t>
            </a:r>
            <a:r>
              <a:rPr lang="cs-CZ" sz="2600" dirty="0" smtClean="0">
                <a:solidFill>
                  <a:prstClr val="black"/>
                </a:solidFill>
                <a:latin typeface="Arial"/>
              </a:rPr>
              <a:t>(vláknina</a:t>
            </a:r>
            <a:r>
              <a:rPr lang="cs-CZ" sz="2600" dirty="0">
                <a:solidFill>
                  <a:prstClr val="black"/>
                </a:solidFill>
                <a:latin typeface="Arial"/>
              </a:rPr>
              <a:t>)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endParaRPr lang="cs-CZ" sz="2600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600" dirty="0">
                <a:solidFill>
                  <a:prstClr val="black"/>
                </a:solidFill>
                <a:latin typeface="Arial"/>
              </a:rPr>
              <a:t>při větší </a:t>
            </a:r>
            <a:r>
              <a:rPr lang="cs-CZ" sz="2600" dirty="0" smtClean="0">
                <a:solidFill>
                  <a:prstClr val="black"/>
                </a:solidFill>
                <a:latin typeface="Arial"/>
              </a:rPr>
              <a:t>konzumaci </a:t>
            </a:r>
            <a:r>
              <a:rPr lang="cs-CZ" sz="2600" dirty="0">
                <a:solidFill>
                  <a:prstClr val="black"/>
                </a:solidFill>
                <a:latin typeface="Arial"/>
              </a:rPr>
              <a:t>způsobí nemoci /cukrovku, kažení zubů, nadváhu/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300" dirty="0">
                <a:solidFill>
                  <a:prstClr val="black"/>
                </a:solidFill>
                <a:latin typeface="Arial"/>
              </a:rPr>
              <a:t> 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052736"/>
            <a:ext cx="26289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1154" y="3212976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4531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dirty="0" smtClean="0"/>
              <a:t>SCHÉMA  SACHARIDŮ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5163" y="1600200"/>
            <a:ext cx="6573673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7859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4000" i="1" u="sng" spc="-100" dirty="0">
                <a:solidFill>
                  <a:srgbClr val="F0AD00">
                    <a:satMod val="150000"/>
                  </a:srgbClr>
                </a:solidFill>
                <a:effectLst/>
                <a:latin typeface="Arial"/>
              </a:rPr>
              <a:t>Vitamíny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lnSpcReduction="10000"/>
          </a:bodyPr>
          <a:lstStyle/>
          <a:p>
            <a:pPr marL="119062" lvl="0" indent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b="1" dirty="0">
                <a:solidFill>
                  <a:prstClr val="black"/>
                </a:solidFill>
                <a:latin typeface="Arial"/>
              </a:rPr>
              <a:t>organismus si je neumí vytvořit sám, musíme je přijímat </a:t>
            </a:r>
            <a:r>
              <a:rPr lang="cs-CZ" sz="2800" b="1" dirty="0" smtClean="0">
                <a:solidFill>
                  <a:prstClr val="black"/>
                </a:solidFill>
                <a:latin typeface="Arial"/>
              </a:rPr>
              <a:t>potravou</a:t>
            </a:r>
          </a:p>
          <a:p>
            <a:pPr marL="119062" lvl="0" indent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endParaRPr lang="cs-CZ" sz="2800" b="1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i="1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i="1" u="sng" dirty="0">
                <a:solidFill>
                  <a:prstClr val="black"/>
                </a:solidFill>
                <a:latin typeface="Arial"/>
              </a:rPr>
              <a:t>Rozdělení: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endParaRPr lang="cs-CZ" sz="2800" u="sng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i="1" u="sng" dirty="0">
                <a:solidFill>
                  <a:prstClr val="black"/>
                </a:solidFill>
                <a:latin typeface="Arial" charset="0"/>
              </a:rPr>
              <a:t>1.</a:t>
            </a:r>
            <a:r>
              <a:rPr lang="cs-CZ" sz="2800" i="1" u="sng" dirty="0">
                <a:solidFill>
                  <a:prstClr val="black"/>
                </a:solidFill>
                <a:latin typeface="Arial"/>
              </a:rPr>
              <a:t>rozpustné ve vodě</a:t>
            </a:r>
            <a:r>
              <a:rPr lang="cs-CZ" sz="2800" i="1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– B (B</a:t>
            </a:r>
            <a:r>
              <a:rPr lang="cs-CZ" sz="2800" baseline="-25000" dirty="0">
                <a:solidFill>
                  <a:prstClr val="black"/>
                </a:solidFill>
                <a:latin typeface="Arial"/>
              </a:rPr>
              <a:t>1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– B</a:t>
            </a:r>
            <a:r>
              <a:rPr lang="cs-CZ" sz="2800" baseline="-25000" dirty="0">
                <a:solidFill>
                  <a:prstClr val="black"/>
                </a:solidFill>
                <a:latin typeface="Arial"/>
              </a:rPr>
              <a:t>12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), C, (PP, H)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dirty="0">
                <a:solidFill>
                  <a:prstClr val="black"/>
                </a:solidFill>
                <a:latin typeface="Arial"/>
              </a:rPr>
              <a:t>    </a:t>
            </a:r>
            <a:r>
              <a:rPr lang="cs-CZ" sz="2800" u="sng" dirty="0">
                <a:solidFill>
                  <a:prstClr val="black"/>
                </a:solidFill>
                <a:latin typeface="Arial"/>
              </a:rPr>
              <a:t>př.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luštěniny, obiloviny, ovoce, zelenina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dirty="0">
                <a:solidFill>
                  <a:prstClr val="black"/>
                </a:solidFill>
                <a:latin typeface="Arial"/>
              </a:rPr>
              <a:t> 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i="1" u="sng" dirty="0">
                <a:solidFill>
                  <a:prstClr val="black"/>
                </a:solidFill>
                <a:latin typeface="Arial" charset="0"/>
              </a:rPr>
              <a:t>2.</a:t>
            </a:r>
            <a:r>
              <a:rPr lang="cs-CZ" sz="2800" i="1" u="sng" dirty="0">
                <a:solidFill>
                  <a:prstClr val="black"/>
                </a:solidFill>
                <a:latin typeface="Arial"/>
              </a:rPr>
              <a:t>rozpustné v tucích</a:t>
            </a:r>
            <a:r>
              <a:rPr lang="cs-CZ" sz="2800" i="1" dirty="0">
                <a:solidFill>
                  <a:prstClr val="black"/>
                </a:solidFill>
                <a:latin typeface="Arial"/>
              </a:rPr>
              <a:t> -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 A,D,E,K</a:t>
            </a: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dirty="0">
                <a:solidFill>
                  <a:prstClr val="black"/>
                </a:solidFill>
                <a:latin typeface="Arial"/>
              </a:rPr>
              <a:t>    </a:t>
            </a:r>
            <a:r>
              <a:rPr lang="cs-CZ" sz="2800" u="sng" dirty="0">
                <a:solidFill>
                  <a:prstClr val="black"/>
                </a:solidFill>
                <a:latin typeface="Arial"/>
              </a:rPr>
              <a:t>př.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maso/ všechny druhy- jatečné, </a:t>
            </a:r>
            <a:endParaRPr lang="cs-CZ" sz="2800" dirty="0" smtClean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   zvěřina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, </a:t>
            </a:r>
            <a:r>
              <a:rPr lang="cs-CZ" sz="2800" dirty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drůbež, ryby</a:t>
            </a:r>
            <a:r>
              <a:rPr lang="cs-CZ" sz="2800" dirty="0">
                <a:solidFill>
                  <a:prstClr val="black"/>
                </a:solidFill>
                <a:latin typeface="Arial" charset="0"/>
              </a:rPr>
              <a:t>/, </a:t>
            </a: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dirty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vejce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, </a:t>
            </a:r>
            <a:endParaRPr lang="cs-CZ" sz="2800" dirty="0" smtClean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   mléko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-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výrobky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z mléka/, </a:t>
            </a:r>
            <a:endParaRPr lang="cs-CZ" sz="2800" dirty="0" smtClean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   tuky</a:t>
            </a:r>
            <a:endParaRPr lang="cs-CZ" sz="2800" dirty="0">
              <a:solidFill>
                <a:prstClr val="black"/>
              </a:solidFill>
              <a:latin typeface="Arial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7719" y="4509120"/>
            <a:ext cx="2114550" cy="216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0360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333375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57684" y="3249807"/>
            <a:ext cx="4311112" cy="3295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06867"/>
            <a:ext cx="1774653" cy="1180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2656"/>
            <a:ext cx="3019425" cy="2497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0132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45922" y="1844824"/>
            <a:ext cx="1674887" cy="1200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sz="4000" dirty="0" smtClean="0"/>
              <a:t>POJMY SOUVISEJÍCÍ S VITAMÍNY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 i="1" u="sng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PROVITAMÍN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</a:rPr>
              <a:t>– </a:t>
            </a:r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Z NĚHOŽ SE V TĚLE V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YTVOŘÍ </a:t>
            </a:r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VITAMÍN (KAROTEN – PROVITAMÍN A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0" lvl="0" indent="0">
              <a:buNone/>
            </a:pPr>
            <a:r>
              <a:rPr lang="cs-CZ" b="1" i="1" u="sng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HYPOVITAMINÓZA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 – ZNAMENÁ NEDOSTATEK VITAMÍNŮ V POTRAVINĚ (V ORGANISMU SE PROJEVUJE MALÁTNOSTÍ, NECHUCENSTVÍM..)</a:t>
            </a:r>
          </a:p>
          <a:p>
            <a:pPr marL="0" lvl="0" indent="0">
              <a:buNone/>
            </a:pPr>
            <a:r>
              <a:rPr lang="cs-CZ" b="1" i="1" u="sng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AVITAMINÓZA -  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VITAMÍNY 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CHYBÍ ZCELA V POTRAVINĚ 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(V 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ORGANISMU SE PROJEVUJE ŠEROSLEPOST, NERVOVÉ PORUCHY, 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KŘIVICE…)</a:t>
            </a:r>
            <a:endParaRPr lang="cs-CZ" dirty="0" smtClean="0">
              <a:solidFill>
                <a:prstClr val="black">
                  <a:lumMod val="50000"/>
                  <a:lumOff val="50000"/>
                </a:prstClr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lang="cs-CZ" b="1" i="1" u="sng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FORTIFIKACE </a:t>
            </a:r>
            <a:r>
              <a:rPr lang="cs-CZ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Arial" pitchFamily="34" charset="0"/>
              </a:rPr>
              <a:t>– PŘIDÁVÁNÍ VITAMÍNŮ DO POTRAVINY /PŘESNÍDÁVKY, NEALKOHOLICKÉ NÁPOJE, TĚSTOVINY, OLEJE …)</a:t>
            </a:r>
          </a:p>
          <a:p>
            <a:pPr marL="0" lvl="0" indent="0">
              <a:buNone/>
            </a:pPr>
            <a:endParaRPr lang="cs-CZ" dirty="0">
              <a:solidFill>
                <a:prstClr val="black">
                  <a:lumMod val="50000"/>
                  <a:lumOff val="50000"/>
                </a:prst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73216"/>
            <a:ext cx="1624272" cy="1211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2487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4000" i="1" u="sng" spc="-100" dirty="0">
                <a:solidFill>
                  <a:srgbClr val="F0AD00">
                    <a:satMod val="150000"/>
                  </a:srgbClr>
                </a:solidFill>
                <a:effectLst/>
                <a:latin typeface="Arial"/>
              </a:rPr>
              <a:t>Minerální látky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536505"/>
          </a:xfrm>
        </p:spPr>
        <p:txBody>
          <a:bodyPr>
            <a:normAutofit/>
          </a:bodyPr>
          <a:lstStyle/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Arial"/>
              </a:rPr>
              <a:t>jsou to soli různých prvků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endParaRPr lang="cs-CZ" sz="2800" b="1" dirty="0">
              <a:solidFill>
                <a:prstClr val="black"/>
              </a:solidFill>
              <a:latin typeface="Arial"/>
            </a:endParaRP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None/>
            </a:pPr>
            <a:r>
              <a:rPr lang="cs-CZ" sz="2800" dirty="0">
                <a:solidFill>
                  <a:prstClr val="black"/>
                </a:solidFill>
                <a:latin typeface="Arial"/>
              </a:rPr>
              <a:t>   </a:t>
            </a:r>
            <a:r>
              <a:rPr lang="cs-CZ" sz="2800" i="1" u="sng" dirty="0">
                <a:solidFill>
                  <a:prstClr val="black"/>
                </a:solidFill>
                <a:latin typeface="Arial"/>
              </a:rPr>
              <a:t>nejdůležitější</a:t>
            </a:r>
            <a:r>
              <a:rPr lang="cs-CZ" sz="2800" u="sng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: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800" b="1" dirty="0" smtClean="0">
                <a:solidFill>
                  <a:prstClr val="black"/>
                </a:solidFill>
                <a:latin typeface="Arial"/>
              </a:rPr>
              <a:t>Ca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-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vápník - mléko,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Arial"/>
              </a:rPr>
              <a:t>P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 –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fosfor–obiloviny, luštěniny, ovoce, zelenina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Arial"/>
              </a:rPr>
              <a:t>K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 –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draslík - obiloviny, ovoce, zelenina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800" b="1" dirty="0" err="1">
                <a:solidFill>
                  <a:prstClr val="black"/>
                </a:solidFill>
                <a:latin typeface="Arial"/>
              </a:rPr>
              <a:t>Fe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– železo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– ovoce(jahody),zelenina(špenát)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Arial"/>
              </a:rPr>
              <a:t>I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   </a:t>
            </a:r>
            <a:r>
              <a:rPr lang="cs-CZ" sz="2800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- jód - rybí maso, přidává se do soli</a:t>
            </a:r>
          </a:p>
          <a:p>
            <a:pPr marL="438150" lvl="0" indent="-319088" fontAlgn="base">
              <a:spcBef>
                <a:spcPct val="0"/>
              </a:spcBef>
              <a:spcAft>
                <a:spcPct val="0"/>
              </a:spcAft>
              <a:buClr>
                <a:srgbClr val="F0AD00"/>
              </a:buClr>
              <a:buSzPct val="85000"/>
              <a:buFont typeface="Wingdings 2" pitchFamily="18" charset="2"/>
              <a:buChar char=""/>
            </a:pPr>
            <a:r>
              <a:rPr lang="cs-CZ" sz="2800" b="1" dirty="0">
                <a:solidFill>
                  <a:prstClr val="black"/>
                </a:solidFill>
                <a:latin typeface="Arial"/>
              </a:rPr>
              <a:t>F</a:t>
            </a:r>
            <a:r>
              <a:rPr lang="cs-CZ" sz="2800" dirty="0">
                <a:solidFill>
                  <a:prstClr val="black"/>
                </a:solidFill>
                <a:latin typeface="Arial"/>
              </a:rPr>
              <a:t>   - fluor - rybí maso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797152"/>
            <a:ext cx="4343400" cy="1929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5905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Georgia"/>
              </a:rPr>
              <a:t>Josef </a:t>
            </a:r>
            <a:r>
              <a:rPr lang="cs-CZ" sz="1200" dirty="0" err="1">
                <a:solidFill>
                  <a:prstClr val="black"/>
                </a:solidFill>
                <a:latin typeface="Georgia"/>
              </a:rPr>
              <a:t>Kavina</a:t>
            </a:r>
            <a:r>
              <a:rPr lang="cs-CZ" sz="1200" dirty="0">
                <a:solidFill>
                  <a:prstClr val="black"/>
                </a:solidFill>
                <a:latin typeface="Georgia"/>
              </a:rPr>
              <a:t>, </a:t>
            </a:r>
            <a:r>
              <a:rPr lang="cs-CZ" sz="1200" i="1" dirty="0" smtClean="0">
                <a:solidFill>
                  <a:prstClr val="black"/>
                </a:solidFill>
                <a:latin typeface="Georgia"/>
              </a:rPr>
              <a:t>ZBOŽÍZNALSTVÍ </a:t>
            </a:r>
            <a:r>
              <a:rPr lang="cs-CZ" sz="1200" i="1" dirty="0">
                <a:solidFill>
                  <a:prstClr val="black"/>
                </a:solidFill>
                <a:latin typeface="Georgia"/>
              </a:rPr>
              <a:t>potravinářského zboží pro 1. ročník středních odborných učilišť  a integrovaných středních škol učebního oboru prodavač – prodavačka, zaměření pro potravinářské zboží a pro smíšené zboží, </a:t>
            </a:r>
            <a:r>
              <a:rPr lang="cs-CZ" sz="1200" dirty="0">
                <a:solidFill>
                  <a:prstClr val="black"/>
                </a:solidFill>
                <a:latin typeface="Georgia"/>
              </a:rPr>
              <a:t>Praha: nakladatelství IQ, </a:t>
            </a:r>
            <a:r>
              <a:rPr lang="cs-CZ" sz="1200" dirty="0" smtClean="0">
                <a:solidFill>
                  <a:prstClr val="black"/>
                </a:solidFill>
                <a:latin typeface="Georgia"/>
              </a:rPr>
              <a:t>1996,</a:t>
            </a: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 smtClean="0">
                <a:solidFill>
                  <a:prstClr val="black"/>
                </a:solidFill>
                <a:latin typeface="Arial"/>
                <a:hlinkClick r:id="rId2"/>
              </a:rPr>
              <a:t>http</a:t>
            </a:r>
            <a:r>
              <a:rPr lang="cs-CZ" sz="1200" dirty="0">
                <a:solidFill>
                  <a:prstClr val="black"/>
                </a:solidFill>
                <a:latin typeface="Arial"/>
                <a:hlinkClick r:id="rId2"/>
              </a:rPr>
              <a:t>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2"/>
              </a:rPr>
              <a:t>fitness-flora.info/vyziva/sacharidy-2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3"/>
              </a:rPr>
              <a:t>www.lecitelska-poradna.cz/Vitaminy-mineraly.html</a:t>
            </a:r>
            <a:r>
              <a:rPr lang="cs-CZ" sz="1200" dirty="0" smtClean="0">
                <a:solidFill>
                  <a:prstClr val="black"/>
                </a:solidFill>
                <a:latin typeface="Arial"/>
              </a:rPr>
              <a:t> </a:t>
            </a: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4"/>
              </a:rPr>
              <a:t>t0.gstatic.com/images?q=tbn:ANd9GcRo3SxIAJOJ5uTPC2UtijK8FZi25YVxmnjKI3e0sL686ZFWuukZlA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5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5"/>
              </a:rPr>
              <a:t>t3.gstatic.com/images?q=tbn:ANd9GcSA9sAHsOOqLwpJCsNhi-JRRWh96k9XDMB7K3-OJ6bylXnrdTT4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6"/>
              </a:rPr>
              <a:t>t1.gstatic.com/images?q=tbn:ANd9GcT1lpfjLVp8Vlj_EcSdgStdL5YhGt6X4S1YRte_wNhtHT8kEzAn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7"/>
              </a:rPr>
              <a:t>http://www.ekoworld.cz/vitaminy-ziviny-a-mineraly/c-1367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7"/>
              </a:rPr>
              <a:t>/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8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8"/>
              </a:rPr>
              <a:t>t1.gstatic.com/images?q=tbn:ANd9GcRvQtAF1wg90RiqXOPHpJomP72X7YDAjQiI2xcco23jKLiky6cZ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9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9"/>
              </a:rPr>
              <a:t>t2.gstatic.com/images?q=tbn:ANd9GcRn8cJVCwO2fkpY6xeqNAKvgh7ey4-iARUBX28hTnGDUr1lx4AA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10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10"/>
              </a:rPr>
              <a:t>t1.gstatic.com/images?q=tbn:ANd9GcT04AYDA7jHpapfWe5IGxsCVwq5X7sIR9NKsnPK6tVClCGDHpp9Vw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11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11"/>
              </a:rPr>
              <a:t>www.crestock.com/image/425959-Meat-fish-and-seafood.aspx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12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12"/>
              </a:rPr>
              <a:t>t1.gstatic.com/images?q=tbn:ANd9GcS1RvSwI9dKAlffYdyfk2pCVJ6cFYDjZFGJThRTiKPqZPbFPbZ2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r>
              <a:rPr lang="cs-CZ" sz="1200" dirty="0">
                <a:solidFill>
                  <a:prstClr val="black"/>
                </a:solidFill>
                <a:latin typeface="Arial"/>
                <a:hlinkClick r:id="rId1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Arial"/>
                <a:hlinkClick r:id="rId13"/>
              </a:rPr>
              <a:t>t0.gstatic.com/images?q=tbn:ANd9GcSBvlaqBMZHFf6aHOVd_B8NFz0vzP5mOgfvXyHghBOyXs8qGzMi</a:t>
            </a: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endParaRPr lang="cs-CZ" sz="1200" dirty="0" smtClean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endParaRPr lang="cs-CZ" sz="1200" dirty="0">
              <a:solidFill>
                <a:prstClr val="black"/>
              </a:solidFill>
              <a:latin typeface="Arial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endParaRPr lang="cs-CZ" sz="1200" dirty="0" smtClean="0">
              <a:solidFill>
                <a:prstClr val="black"/>
              </a:solidFill>
              <a:latin typeface="Georgia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endParaRPr lang="cs-CZ" sz="1200" dirty="0">
              <a:solidFill>
                <a:prstClr val="black"/>
              </a:solidFill>
              <a:latin typeface="Georgia"/>
            </a:endParaRPr>
          </a:p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None/>
            </a:pPr>
            <a:endParaRPr lang="cs-CZ" sz="1200" dirty="0">
              <a:solidFill>
                <a:prstClr val="black"/>
              </a:solidFill>
              <a:latin typeface="Georgia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929" y="4797152"/>
            <a:ext cx="2524125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5218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KONEC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722313" y="6093296"/>
            <a:ext cx="7772400" cy="432048"/>
          </a:xfrm>
        </p:spPr>
        <p:txBody>
          <a:bodyPr>
            <a:normAutofit/>
          </a:bodyPr>
          <a:lstStyle/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1000" b="1" dirty="0">
                <a:solidFill>
                  <a:srgbClr val="575F6D"/>
                </a:solidFill>
                <a:latin typeface="Century Schoolbook"/>
              </a:rPr>
              <a:t>„Autorem materiálu a všech jeho částí , není-li uvedeno jinak, je Jaroslava </a:t>
            </a:r>
            <a:r>
              <a:rPr lang="cs-CZ" sz="1000" b="1" dirty="0" err="1">
                <a:solidFill>
                  <a:srgbClr val="575F6D"/>
                </a:solidFill>
                <a:latin typeface="Century Schoolbook"/>
              </a:rPr>
              <a:t>Kapalínová</a:t>
            </a:r>
            <a:endParaRPr lang="cs-CZ" sz="1000" b="1" dirty="0">
              <a:solidFill>
                <a:srgbClr val="575F6D"/>
              </a:solidFill>
              <a:latin typeface="Century Schoolbook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2162175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2609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102</TotalTime>
  <Words>427</Words>
  <Application>Microsoft Office PowerPoint</Application>
  <PresentationFormat>Předvádění na obrazovce (4:3)</PresentationFormat>
  <Paragraphs>100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Snímek 1</vt:lpstr>
      <vt:lpstr>SACHARIDY, VITAMÍNY, MINERÁLNÍ LÁTKY</vt:lpstr>
      <vt:lpstr>Cukry (sacharidy, glycidy)</vt:lpstr>
      <vt:lpstr>SCHÉMA  SACHARIDŮ</vt:lpstr>
      <vt:lpstr>Vitamíny</vt:lpstr>
      <vt:lpstr>Snímek 6</vt:lpstr>
      <vt:lpstr>POJMY SOUVISEJÍCÍ S VITAMÍNY</vt:lpstr>
      <vt:lpstr>Minerální látky</vt:lpstr>
      <vt:lpstr>ZDROJE</vt:lpstr>
      <vt:lpstr>KONEC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SACHARIDY, VITAMÍNY, MINERÁLNÍ LÁTKY</dc:title>
  <dc:creator>normen</dc:creator>
  <cp:lastModifiedBy>Dum</cp:lastModifiedBy>
  <cp:revision>14</cp:revision>
  <dcterms:created xsi:type="dcterms:W3CDTF">2013-03-18T17:24:39Z</dcterms:created>
  <dcterms:modified xsi:type="dcterms:W3CDTF">2013-04-01T14:53:31Z</dcterms:modified>
</cp:coreProperties>
</file>