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sldIdLst>
    <p:sldId id="263" r:id="rId2"/>
    <p:sldId id="256" r:id="rId3"/>
    <p:sldId id="257" r:id="rId4"/>
    <p:sldId id="258" r:id="rId5"/>
    <p:sldId id="265" r:id="rId6"/>
    <p:sldId id="259" r:id="rId7"/>
    <p:sldId id="260" r:id="rId8"/>
    <p:sldId id="264" r:id="rId9"/>
    <p:sldId id="266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371600"/>
            <a:ext cx="7848600" cy="1927225"/>
          </a:xfrm>
        </p:spPr>
        <p:txBody>
          <a:bodyPr anchor="b">
            <a:noAutofit/>
          </a:bodyPr>
          <a:lstStyle>
            <a:lvl1pPr>
              <a:defRPr sz="5400" cap="all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3505200"/>
            <a:ext cx="6400800" cy="1752600"/>
          </a:xfrm>
        </p:spPr>
        <p:txBody>
          <a:bodyPr/>
          <a:lstStyle>
            <a:lvl1pPr marL="0" indent="0" algn="l">
              <a:buNone/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52FC41-8200-4121-8F14-1814CA775DF2}" type="datetimeFigureOut">
              <a:rPr lang="cs-CZ" smtClean="0"/>
              <a:pPr/>
              <a:t>1.4.2013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DC4017-EFD3-4248-B4F8-66E73AEBAC13}" type="slidenum">
              <a:rPr lang="cs-CZ" smtClean="0"/>
              <a:pPr/>
              <a:t>‹#›</a:t>
            </a:fld>
            <a:endParaRPr lang="cs-CZ"/>
          </a:p>
        </p:txBody>
      </p:sp>
      <p:cxnSp>
        <p:nvCxnSpPr>
          <p:cNvPr id="8" name="Straight Connector 7"/>
          <p:cNvCxnSpPr/>
          <p:nvPr/>
        </p:nvCxnSpPr>
        <p:spPr>
          <a:xfrm>
            <a:off x="685800" y="3398520"/>
            <a:ext cx="7848600" cy="1588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52FC41-8200-4121-8F14-1814CA775DF2}" type="datetimeFigureOut">
              <a:rPr lang="cs-CZ" smtClean="0"/>
              <a:pPr/>
              <a:t>1.4.2013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DC4017-EFD3-4248-B4F8-66E73AEBAC1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2362200"/>
            <a:ext cx="7772400" cy="2200275"/>
          </a:xfrm>
        </p:spPr>
        <p:txBody>
          <a:bodyPr anchor="b">
            <a:normAutofit/>
          </a:bodyPr>
          <a:lstStyle>
            <a:lvl1pPr algn="l">
              <a:defRPr sz="4800" b="0" cap="all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626864"/>
            <a:ext cx="7772400" cy="1500187"/>
          </a:xfrm>
        </p:spPr>
        <p:txBody>
          <a:bodyPr anchor="t">
            <a:normAutofit/>
          </a:bodyPr>
          <a:lstStyle>
            <a:lvl1pPr marL="0" indent="0">
              <a:buNone/>
              <a:defRPr sz="24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52FC41-8200-4121-8F14-1814CA775DF2}" type="datetimeFigureOut">
              <a:rPr lang="cs-CZ" smtClean="0"/>
              <a:pPr/>
              <a:t>1.4.2013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DC4017-EFD3-4248-B4F8-66E73AEBAC13}" type="slidenum">
              <a:rPr lang="cs-CZ" smtClean="0"/>
              <a:pPr/>
              <a:t>‹#›</a:t>
            </a:fld>
            <a:endParaRPr lang="cs-CZ"/>
          </a:p>
        </p:txBody>
      </p:sp>
      <p:cxnSp>
        <p:nvCxnSpPr>
          <p:cNvPr id="7" name="Straight Connector 6"/>
          <p:cNvCxnSpPr/>
          <p:nvPr/>
        </p:nvCxnSpPr>
        <p:spPr>
          <a:xfrm>
            <a:off x="731520" y="4599432"/>
            <a:ext cx="7848600" cy="1588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73352"/>
            <a:ext cx="4038600" cy="471830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73352"/>
            <a:ext cx="4038600" cy="471830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52FC41-8200-4121-8F14-1814CA775DF2}" type="datetimeFigureOut">
              <a:rPr lang="cs-CZ" smtClean="0"/>
              <a:pPr/>
              <a:t>1.4.2013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DC4017-EFD3-4248-B4F8-66E73AEBAC1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76400"/>
            <a:ext cx="3931920" cy="639762"/>
          </a:xfrm>
          <a:noFill/>
          <a:ln>
            <a:noFill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none"/>
        </p:style>
        <p:txBody>
          <a:bodyPr anchor="ctr">
            <a:normAutofit/>
          </a:bodyPr>
          <a:lstStyle>
            <a:lvl1pPr marL="0" indent="0" algn="ctr">
              <a:buNone/>
              <a:defRPr sz="20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438400"/>
            <a:ext cx="393192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754880" y="1676400"/>
            <a:ext cx="3931920" cy="639762"/>
          </a:xfrm>
          <a:noFill/>
          <a:ln>
            <a:noFill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none"/>
        </p:style>
        <p:txBody>
          <a:bodyPr anchor="ctr">
            <a:normAutofit/>
          </a:bodyPr>
          <a:lstStyle>
            <a:lvl1pPr marL="0" indent="0" algn="ctr">
              <a:buNone/>
              <a:defRPr lang="en-US" sz="2000" b="0" kern="1200" dirty="0" smtClean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54880" y="2438400"/>
            <a:ext cx="393192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52FC41-8200-4121-8F14-1814CA775DF2}" type="datetimeFigureOut">
              <a:rPr lang="cs-CZ" smtClean="0"/>
              <a:pPr/>
              <a:t>1.4.2013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DC4017-EFD3-4248-B4F8-66E73AEBAC13}" type="slidenum">
              <a:rPr lang="cs-CZ" smtClean="0"/>
              <a:pPr/>
              <a:t>‹#›</a:t>
            </a:fld>
            <a:endParaRPr lang="cs-CZ"/>
          </a:p>
        </p:txBody>
      </p:sp>
      <p:cxnSp>
        <p:nvCxnSpPr>
          <p:cNvPr id="11" name="Straight Connector 10"/>
          <p:cNvCxnSpPr/>
          <p:nvPr/>
        </p:nvCxnSpPr>
        <p:spPr>
          <a:xfrm rot="5400000">
            <a:off x="2217817" y="4045823"/>
            <a:ext cx="4709160" cy="794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52FC41-8200-4121-8F14-1814CA775DF2}" type="datetimeFigureOut">
              <a:rPr lang="cs-CZ" smtClean="0"/>
              <a:pPr/>
              <a:t>1.4.2013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DC4017-EFD3-4248-B4F8-66E73AEBAC1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52FC41-8200-4121-8F14-1814CA775DF2}" type="datetimeFigureOut">
              <a:rPr lang="cs-CZ" smtClean="0"/>
              <a:pPr/>
              <a:t>1.4.2013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DC4017-EFD3-4248-B4F8-66E73AEBAC1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92080"/>
            <a:ext cx="2139696" cy="1261872"/>
          </a:xfrm>
        </p:spPr>
        <p:txBody>
          <a:bodyPr anchor="b">
            <a:no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971800" y="792080"/>
            <a:ext cx="5715000" cy="557784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1" y="2130552"/>
            <a:ext cx="2139696" cy="4243615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52FC41-8200-4121-8F14-1814CA775DF2}" type="datetimeFigureOut">
              <a:rPr lang="cs-CZ" smtClean="0"/>
              <a:pPr/>
              <a:t>1.4.2013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DC4017-EFD3-4248-B4F8-66E73AEBAC13}" type="slidenum">
              <a:rPr lang="cs-CZ" smtClean="0"/>
              <a:pPr/>
              <a:t>‹#›</a:t>
            </a:fld>
            <a:endParaRPr lang="cs-CZ"/>
          </a:p>
        </p:txBody>
      </p:sp>
      <p:cxnSp>
        <p:nvCxnSpPr>
          <p:cNvPr id="9" name="Straight Connector 8"/>
          <p:cNvCxnSpPr/>
          <p:nvPr/>
        </p:nvCxnSpPr>
        <p:spPr>
          <a:xfrm rot="5400000">
            <a:off x="-13116" y="3580206"/>
            <a:ext cx="5577840" cy="1588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92480"/>
            <a:ext cx="2142680" cy="126492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858610" y="838201"/>
            <a:ext cx="5904390" cy="5500456"/>
          </a:xfrm>
          <a:solidFill>
            <a:schemeClr val="bg2"/>
          </a:solidFill>
          <a:ln w="76200">
            <a:solidFill>
              <a:srgbClr val="FFFFFF"/>
            </a:solidFill>
            <a:miter lim="800000"/>
          </a:ln>
          <a:effectLst>
            <a:outerShdw blurRad="50800" dist="12700" dir="5400000" algn="t" rotWithShape="0">
              <a:prstClr val="black">
                <a:alpha val="59000"/>
              </a:prstClr>
            </a:outerShdw>
          </a:effectLst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2133600"/>
            <a:ext cx="2139696" cy="424281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52FC41-8200-4121-8F14-1814CA775DF2}" type="datetimeFigureOut">
              <a:rPr lang="cs-CZ" smtClean="0"/>
              <a:pPr/>
              <a:t>1.4.2013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DC4017-EFD3-4248-B4F8-66E73AEBAC1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52FC41-8200-4121-8F14-1814CA775DF2}" type="datetimeFigureOut">
              <a:rPr lang="cs-CZ" smtClean="0"/>
              <a:pPr/>
              <a:t>1.4.2013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DC4017-EFD3-4248-B4F8-66E73AEBAC1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609600"/>
            <a:ext cx="2057400" cy="5867400"/>
          </a:xfrm>
        </p:spPr>
        <p:txBody>
          <a:bodyPr vert="eaVert" anchor="b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09600"/>
            <a:ext cx="6019800" cy="586740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52FC41-8200-4121-8F14-1814CA775DF2}" type="datetimeFigureOut">
              <a:rPr lang="cs-CZ" smtClean="0"/>
              <a:pPr/>
              <a:t>1.4.2013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DC4017-EFD3-4248-B4F8-66E73AEBAC1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0" y="220786"/>
            <a:ext cx="9144000" cy="2286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533400"/>
            <a:ext cx="8229600" cy="9906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876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>
            <a:off x="0" y="0"/>
            <a:ext cx="9144000" cy="36576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18288"/>
            <a:ext cx="2895600" cy="32918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FFFFF"/>
                </a:solidFill>
              </a:defRPr>
            </a:lvl1pPr>
          </a:lstStyle>
          <a:p>
            <a:fld id="{3F52FC41-8200-4121-8F14-1814CA775DF2}" type="datetimeFigureOut">
              <a:rPr lang="cs-CZ" smtClean="0"/>
              <a:pPr/>
              <a:t>1.4.2013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429000" y="18288"/>
            <a:ext cx="4114800" cy="32918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rgbClr val="FFFFFF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620000" y="18288"/>
            <a:ext cx="1066800" cy="32918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400" b="1">
                <a:solidFill>
                  <a:srgbClr val="FFFFFF"/>
                </a:solidFill>
              </a:defRPr>
            </a:lvl1pPr>
          </a:lstStyle>
          <a:p>
            <a:fld id="{A6DC4017-EFD3-4248-B4F8-66E73AEBAC13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000" kern="1200" spc="-100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spcBef>
          <a:spcPct val="20000"/>
        </a:spcBef>
        <a:buClr>
          <a:schemeClr val="accent1"/>
        </a:buClr>
        <a:buSzPct val="85000"/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spcBef>
          <a:spcPct val="20000"/>
        </a:spcBef>
        <a:buClr>
          <a:schemeClr val="accent1"/>
        </a:buClr>
        <a:buSzPct val="85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spcBef>
          <a:spcPct val="20000"/>
        </a:spcBef>
        <a:buClr>
          <a:schemeClr val="accent1"/>
        </a:buClr>
        <a:buSzPct val="9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188720" indent="-13716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137160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6pPr>
      <a:lvl7pPr marL="155448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7pPr>
      <a:lvl8pPr marL="173736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8pPr>
      <a:lvl9pPr marL="192024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hyperlink" Target="http://www.bm-servis.cz/obcerstveni/prisady-do-kavy-a-caje/slehacka-ve-spreji/lehacka-ve-spreji-250g-del1.html" TargetMode="External"/><Relationship Id="rId3" Type="http://schemas.openxmlformats.org/officeDocument/2006/relationships/hyperlink" Target="http://www.petruzalek.cz/papirove-obaly" TargetMode="External"/><Relationship Id="rId7" Type="http://schemas.openxmlformats.org/officeDocument/2006/relationships/hyperlink" Target="http://strategie.e15.cz/prilohy/s-print/metalicke-spotrebitelske-obaly-nestarnou-jsou-100-barierove-469179" TargetMode="External"/><Relationship Id="rId2" Type="http://schemas.openxmlformats.org/officeDocument/2006/relationships/hyperlink" Target="http://www.petruzalek.cz/balici-papir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alfachem.cz/textilni-pytel-na-odpad-56-x-120-cm-750.html" TargetMode="External"/><Relationship Id="rId5" Type="http://schemas.openxmlformats.org/officeDocument/2006/relationships/hyperlink" Target="http://dspace.k.utb.cz/bitstream/handle/10563/14682/ba%C5%99inkov%C3%A1_2010_bp.pdf?sequence=1" TargetMode="External"/><Relationship Id="rId4" Type="http://schemas.openxmlformats.org/officeDocument/2006/relationships/hyperlink" Target="http://www.jasobal.cz/inpage/papir/" TargetMode="External"/><Relationship Id="rId9" Type="http://schemas.openxmlformats.org/officeDocument/2006/relationships/hyperlink" Target="http://nabidky.edb.cz/Nabidka-10926-Krabice-obaly-papirenske-zbozi-Opava-Praha" TargetMode="Externa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46042" y="533400"/>
            <a:ext cx="6440758" cy="990600"/>
          </a:xfrm>
        </p:spPr>
        <p:txBody>
          <a:bodyPr>
            <a:noAutofit/>
          </a:bodyPr>
          <a:lstStyle/>
          <a:p>
            <a:r>
              <a:rPr lang="cs-CZ" sz="1600" b="1" cap="small" spc="0" dirty="0">
                <a:solidFill>
                  <a:srgbClr val="575F6D"/>
                </a:solidFill>
                <a:latin typeface="Century Schoolbook"/>
              </a:rPr>
              <a:t>Střední průmyslová škola</a:t>
            </a:r>
            <a:br>
              <a:rPr lang="cs-CZ" sz="1600" b="1" cap="small" spc="0" dirty="0">
                <a:solidFill>
                  <a:srgbClr val="575F6D"/>
                </a:solidFill>
                <a:latin typeface="Century Schoolbook"/>
              </a:rPr>
            </a:br>
            <a:r>
              <a:rPr lang="cs-CZ" sz="1600" b="1" cap="small" spc="0" dirty="0">
                <a:solidFill>
                  <a:srgbClr val="575F6D"/>
                </a:solidFill>
                <a:latin typeface="Century Schoolbook"/>
              </a:rPr>
              <a:t>a Střední odborná škola gastronomie a služeb, </a:t>
            </a:r>
            <a:r>
              <a:rPr lang="cs-CZ" sz="1600" b="1" cap="small" spc="0" dirty="0" smtClean="0">
                <a:solidFill>
                  <a:srgbClr val="575F6D"/>
                </a:solidFill>
                <a:latin typeface="Century Schoolbook"/>
              </a:rPr>
              <a:t/>
            </a:r>
            <a:br>
              <a:rPr lang="cs-CZ" sz="1600" b="1" cap="small" spc="0" dirty="0" smtClean="0">
                <a:solidFill>
                  <a:srgbClr val="575F6D"/>
                </a:solidFill>
                <a:latin typeface="Century Schoolbook"/>
              </a:rPr>
            </a:br>
            <a:r>
              <a:rPr lang="cs-CZ" sz="1600" b="1" cap="small" spc="0" dirty="0" smtClean="0">
                <a:solidFill>
                  <a:srgbClr val="575F6D"/>
                </a:solidFill>
                <a:latin typeface="Century Schoolbook"/>
              </a:rPr>
              <a:t>Most, příspěvková </a:t>
            </a:r>
            <a:r>
              <a:rPr lang="cs-CZ" sz="1600" b="1" cap="small" spc="0" dirty="0">
                <a:solidFill>
                  <a:srgbClr val="575F6D"/>
                </a:solidFill>
                <a:latin typeface="Century Schoolbook"/>
              </a:rPr>
              <a:t>organizace</a:t>
            </a:r>
            <a:r>
              <a:rPr lang="cs-CZ" sz="1600" cap="small" spc="0" dirty="0">
                <a:solidFill>
                  <a:srgbClr val="575F6D"/>
                </a:solidFill>
                <a:latin typeface="Century Schoolbook"/>
              </a:rPr>
              <a:t/>
            </a:r>
            <a:br>
              <a:rPr lang="cs-CZ" sz="1600" cap="small" spc="0" dirty="0">
                <a:solidFill>
                  <a:srgbClr val="575F6D"/>
                </a:solidFill>
                <a:latin typeface="Century Schoolbook"/>
              </a:rPr>
            </a:br>
            <a:endParaRPr lang="cs-CZ" sz="1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12776"/>
            <a:ext cx="8229600" cy="5064224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2800" spc="-100" dirty="0">
                <a:solidFill>
                  <a:srgbClr val="323232"/>
                </a:solidFill>
                <a:ea typeface="+mj-ea"/>
                <a:cs typeface="+mj-cs"/>
              </a:rPr>
              <a:t>DIGITÁLNÍ UČEBNÍ MATERIÁL</a:t>
            </a:r>
            <a:endParaRPr lang="cs-CZ" sz="2800" dirty="0"/>
          </a:p>
        </p:txBody>
      </p:sp>
      <p:pic>
        <p:nvPicPr>
          <p:cNvPr id="4" name="obrázek 2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246042" y="5805264"/>
            <a:ext cx="4791075" cy="105273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4060751684"/>
              </p:ext>
            </p:extLst>
          </p:nvPr>
        </p:nvGraphicFramePr>
        <p:xfrm>
          <a:off x="457200" y="2024810"/>
          <a:ext cx="7931224" cy="3780454"/>
        </p:xfrm>
        <a:graphic>
          <a:graphicData uri="http://schemas.openxmlformats.org/drawingml/2006/table">
            <a:tbl>
              <a:tblPr/>
              <a:tblGrid>
                <a:gridCol w="2143249"/>
                <a:gridCol w="5787975"/>
              </a:tblGrid>
              <a:tr h="321717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Číslo projektu</a:t>
                      </a:r>
                    </a:p>
                  </a:txBody>
                  <a:tcPr marL="91433" marR="91433" marT="45727" marB="45727" horzOverflow="overflow">
                    <a:lnL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lang="cs-CZ" sz="140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CZ.1.07/1.5.00/34.0124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entury Gothic" pitchFamily="34" charset="0"/>
                      </a:endParaRPr>
                    </a:p>
                  </a:txBody>
                  <a:tcPr marL="91433" marR="91433" marT="45727" marB="45727" horzOverflow="overflow"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21173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Název projektu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DUM</a:t>
                      </a:r>
                    </a:p>
                  </a:txBody>
                  <a:tcPr marL="91433" marR="91433" marT="45727" marB="45727" horzOverflow="overflow">
                    <a:lnL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lang="cs-CZ" sz="1200" dirty="0" smtClean="0"/>
                        <a:t>Škola budoucnosti s využitím IT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lang="cs-CZ" sz="1200" dirty="0" smtClean="0"/>
                        <a:t>VY_10</a:t>
                      </a:r>
                      <a:r>
                        <a:rPr lang="cs-CZ" sz="1200" baseline="0" dirty="0" smtClean="0"/>
                        <a:t> </a:t>
                      </a:r>
                      <a:r>
                        <a:rPr lang="cs-CZ" sz="1200" dirty="0" smtClean="0"/>
                        <a:t>_INOVACE_ZBO2</a:t>
                      </a:r>
                    </a:p>
                  </a:txBody>
                  <a:tcPr marL="91433" marR="91433" marT="45727" marB="45727" horzOverflow="overflow"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89547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Název školy</a:t>
                      </a:r>
                    </a:p>
                  </a:txBody>
                  <a:tcPr marL="91433" marR="91433" marT="45727" marB="45727" horzOverflow="overflow">
                    <a:lnL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SPŠ a SOŠGS Most</a:t>
                      </a:r>
                    </a:p>
                  </a:txBody>
                  <a:tcPr marL="91433" marR="91433" marT="45727" marB="45727" horzOverflow="overflow"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89547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Předmět </a:t>
                      </a:r>
                    </a:p>
                  </a:txBody>
                  <a:tcPr marL="91433" marR="91433" marT="45727" marB="45727" horzOverflow="overflow">
                    <a:lnL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ZBOŽÍZNALSTVÍ</a:t>
                      </a:r>
                    </a:p>
                  </a:txBody>
                  <a:tcPr marL="91433" marR="91433" marT="45727" marB="45727" horzOverflow="overflow"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89547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Tematický okruh</a:t>
                      </a:r>
                    </a:p>
                  </a:txBody>
                  <a:tcPr marL="91433" marR="91433" marT="45727" marB="45727" horzOverflow="overflow">
                    <a:lnL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2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entury Gothic" pitchFamily="34" charset="0"/>
                          <a:ea typeface="+mn-ea"/>
                          <a:cs typeface="+mn-cs"/>
                        </a:rPr>
                        <a:t>Ochrana užitných vlastností</a:t>
                      </a:r>
                    </a:p>
                  </a:txBody>
                  <a:tcPr marL="91433" marR="91433" marT="45727" marB="45727" horzOverflow="overflow"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89547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Téma</a:t>
                      </a:r>
                    </a:p>
                  </a:txBody>
                  <a:tcPr marL="91433" marR="91433" marT="45727" marB="45727" horzOverflow="overflow">
                    <a:lnL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OBALOVÉ MATERIÁLY </a:t>
                      </a:r>
                    </a:p>
                  </a:txBody>
                  <a:tcPr marL="91433" marR="91433" marT="45727" marB="45727" horzOverflow="overflow"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89547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Ročník</a:t>
                      </a:r>
                    </a:p>
                  </a:txBody>
                  <a:tcPr marL="91433" marR="91433" marT="45727" marB="45727" horzOverflow="overflow">
                    <a:lnL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1.</a:t>
                      </a:r>
                    </a:p>
                  </a:txBody>
                  <a:tcPr marL="91433" marR="91433" marT="45727" marB="45727" horzOverflow="overflow"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89547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Jméno autora</a:t>
                      </a:r>
                    </a:p>
                  </a:txBody>
                  <a:tcPr marL="91433" marR="91433" marT="45727" marB="45727" horzOverflow="overflow">
                    <a:lnL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Jaroslava </a:t>
                      </a:r>
                      <a:r>
                        <a:rPr kumimoji="0" lang="cs-CZ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Kapalínová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entury Gothic" pitchFamily="34" charset="0"/>
                      </a:endParaRPr>
                    </a:p>
                  </a:txBody>
                  <a:tcPr marL="91433" marR="91433" marT="45727" marB="45727" horzOverflow="overflow"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89547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Datum tvorby</a:t>
                      </a:r>
                    </a:p>
                  </a:txBody>
                  <a:tcPr marL="91433" marR="91433" marT="45727" marB="45727" horzOverflow="overflow">
                    <a:lnL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25.11.2012</a:t>
                      </a:r>
                    </a:p>
                  </a:txBody>
                  <a:tcPr marL="91433" marR="91433" marT="45727" marB="45727" horzOverflow="overflow"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910735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Anotace</a:t>
                      </a:r>
                    </a:p>
                  </a:txBody>
                  <a:tcPr marL="91433" marR="91433" marT="45727" marB="45727" horzOverflow="overflow">
                    <a:lnL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dirty="0" smtClean="0"/>
                        <a:t>Prezentace seznamuje žáky s</a:t>
                      </a:r>
                      <a:r>
                        <a:rPr lang="cs-CZ" sz="1200" baseline="0" dirty="0" smtClean="0"/>
                        <a:t> vlastnostmi obalů, které se používají pro balení a přepravu zboží.</a:t>
                      </a:r>
                      <a:r>
                        <a:rPr lang="cs-CZ" sz="1200" dirty="0" smtClean="0"/>
                        <a:t> Materiál je určen pro žáky 1</a:t>
                      </a:r>
                      <a:r>
                        <a:rPr lang="cs-CZ" sz="1200" dirty="0" smtClean="0"/>
                        <a:t>. ročníku </a:t>
                      </a:r>
                      <a:r>
                        <a:rPr lang="cs-CZ" sz="1200" dirty="0" smtClean="0"/>
                        <a:t>obor prodavačské</a:t>
                      </a:r>
                      <a:r>
                        <a:rPr lang="cs-CZ" sz="1200" baseline="0" dirty="0" smtClean="0"/>
                        <a:t> práce, prodavač </a:t>
                      </a:r>
                      <a:r>
                        <a:rPr lang="cs-CZ" sz="1200" baseline="0" dirty="0" smtClean="0"/>
                        <a:t>                                   </a:t>
                      </a:r>
                      <a:r>
                        <a:rPr lang="cs-CZ" sz="1200" dirty="0" smtClean="0"/>
                        <a:t>do </a:t>
                      </a:r>
                      <a:r>
                        <a:rPr lang="cs-CZ" sz="1200" dirty="0" smtClean="0"/>
                        <a:t>předmětu „Zbožíznalství“. </a:t>
                      </a:r>
                      <a:endParaRPr lang="cs-CZ" sz="1200" b="0" dirty="0" smtClean="0">
                        <a:solidFill>
                          <a:schemeClr val="tx1"/>
                        </a:solidFill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entury Gothic" pitchFamily="34" charset="0"/>
                      </a:endParaRPr>
                    </a:p>
                  </a:txBody>
                  <a:tcPr marL="91433" marR="91433" marT="45727" marB="45727" horzOverflow="overflow"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971600" y="548680"/>
            <a:ext cx="933450" cy="8842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3523525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81000" y="1124745"/>
            <a:ext cx="8458200" cy="1224136"/>
          </a:xfrm>
        </p:spPr>
        <p:txBody>
          <a:bodyPr/>
          <a:lstStyle/>
          <a:p>
            <a:r>
              <a:rPr lang="cs-CZ" sz="4800" b="1" u="sng" cap="small" dirty="0" smtClean="0">
                <a:solidFill>
                  <a:srgbClr val="575F6D"/>
                </a:solidFill>
                <a:latin typeface="Century Schoolbook"/>
              </a:rPr>
              <a:t>OBALOVÉ  MATERIÁLY</a:t>
            </a:r>
            <a:endParaRPr lang="cs-CZ" cap="none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85800" y="3505200"/>
            <a:ext cx="7126560" cy="1752600"/>
          </a:xfrm>
        </p:spPr>
        <p:txBody>
          <a:bodyPr>
            <a:noAutofit/>
          </a:bodyPr>
          <a:lstStyle/>
          <a:p>
            <a:r>
              <a:rPr lang="cs-CZ" sz="4000" b="1" dirty="0" smtClean="0">
                <a:solidFill>
                  <a:schemeClr val="tx1"/>
                </a:solidFill>
              </a:rPr>
              <a:t>ČLENĚNÍ PODLE VÝCHOZÍCH SUROVIN  </a:t>
            </a:r>
            <a:r>
              <a:rPr lang="cs-CZ" sz="4000" b="1" dirty="0" smtClean="0">
                <a:solidFill>
                  <a:schemeClr val="tx1"/>
                </a:solidFill>
              </a:rPr>
              <a:t>                 A </a:t>
            </a:r>
            <a:r>
              <a:rPr lang="cs-CZ" sz="4000" b="1" dirty="0" smtClean="0">
                <a:solidFill>
                  <a:schemeClr val="tx1"/>
                </a:solidFill>
              </a:rPr>
              <a:t>FOREM POUŽITÍ:</a:t>
            </a:r>
          </a:p>
          <a:p>
            <a:endParaRPr lang="cs-CZ" sz="4000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5125687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kumimoji="0" lang="cs-CZ" sz="5400" b="1" i="0" u="sng" strike="noStrike" kern="0" cap="none" spc="0" normalizeH="0" baseline="0" noProof="0" dirty="0" smtClean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Century Schoolbook"/>
              </a:rPr>
              <a:t>1.Měkké obaly</a:t>
            </a:r>
            <a:r>
              <a:rPr kumimoji="0" lang="cs-CZ" sz="1600" b="0" i="0" u="none" strike="noStrike" kern="0" cap="none" spc="0" normalizeH="0" baseline="0" noProof="0" dirty="0" smtClean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Century Schoolbook" pitchFamily="18" charset="0"/>
              </a:rPr>
              <a:t/>
            </a:r>
            <a:br>
              <a:rPr kumimoji="0" lang="cs-CZ" sz="1600" b="0" i="0" u="none" strike="noStrike" kern="0" cap="none" spc="0" normalizeH="0" baseline="0" noProof="0" dirty="0" smtClean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Century Schoolbook" pitchFamily="18" charset="0"/>
              </a:rPr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273050" lvl="0" indent="-273050" fontAlgn="base">
              <a:spcBef>
                <a:spcPts val="600"/>
              </a:spcBef>
              <a:spcAft>
                <a:spcPct val="0"/>
              </a:spcAft>
              <a:buClr>
                <a:srgbClr val="FE8637"/>
              </a:buClr>
              <a:buSzPct val="70000"/>
              <a:buFont typeface="Wingdings" pitchFamily="2" charset="2"/>
              <a:buChar char=""/>
            </a:pPr>
            <a:r>
              <a:rPr lang="cs-CZ" sz="4000" u="sng" dirty="0">
                <a:solidFill>
                  <a:prstClr val="black"/>
                </a:solidFill>
                <a:latin typeface="Century Schoolbook"/>
              </a:rPr>
              <a:t>papíry</a:t>
            </a:r>
            <a:r>
              <a:rPr lang="cs-CZ" sz="4000" dirty="0">
                <a:solidFill>
                  <a:prstClr val="black"/>
                </a:solidFill>
                <a:latin typeface="Century Schoolbook"/>
              </a:rPr>
              <a:t> – </a:t>
            </a:r>
            <a:r>
              <a:rPr lang="cs-CZ" sz="4000" dirty="0" smtClean="0">
                <a:solidFill>
                  <a:prstClr val="black"/>
                </a:solidFill>
                <a:latin typeface="Century Schoolbook"/>
              </a:rPr>
              <a:t>balící papír ALBÍNO, HAVANA, kloboukový</a:t>
            </a:r>
            <a:r>
              <a:rPr lang="cs-CZ" sz="4000" dirty="0">
                <a:solidFill>
                  <a:prstClr val="black"/>
                </a:solidFill>
                <a:latin typeface="Century Schoolbook"/>
              </a:rPr>
              <a:t>, jemný, pergamenová </a:t>
            </a:r>
            <a:r>
              <a:rPr lang="cs-CZ" sz="4000" dirty="0" smtClean="0">
                <a:solidFill>
                  <a:prstClr val="black"/>
                </a:solidFill>
                <a:latin typeface="Century Schoolbook"/>
              </a:rPr>
              <a:t>náhrada nebělená,</a:t>
            </a:r>
          </a:p>
          <a:p>
            <a:pPr marL="0" lvl="0" indent="0" fontAlgn="base">
              <a:spcBef>
                <a:spcPts val="600"/>
              </a:spcBef>
              <a:spcAft>
                <a:spcPct val="0"/>
              </a:spcAft>
              <a:buClr>
                <a:srgbClr val="FE8637"/>
              </a:buClr>
              <a:buSzPct val="70000"/>
              <a:buNone/>
            </a:pPr>
            <a:r>
              <a:rPr lang="cs-CZ" sz="4000" dirty="0" smtClean="0">
                <a:solidFill>
                  <a:prstClr val="black"/>
                </a:solidFill>
                <a:latin typeface="Century Schoolbook"/>
              </a:rPr>
              <a:t>  řeznický..</a:t>
            </a:r>
          </a:p>
          <a:p>
            <a:pPr marL="273050" lvl="0" indent="-273050" fontAlgn="base">
              <a:spcBef>
                <a:spcPts val="600"/>
              </a:spcBef>
              <a:spcAft>
                <a:spcPct val="0"/>
              </a:spcAft>
              <a:buClr>
                <a:srgbClr val="FE8637"/>
              </a:buClr>
              <a:buSzPct val="70000"/>
              <a:buFont typeface="Wingdings" pitchFamily="2" charset="2"/>
              <a:buChar char=""/>
            </a:pPr>
            <a:r>
              <a:rPr lang="cs-CZ" sz="4000" u="sng" dirty="0" smtClean="0">
                <a:solidFill>
                  <a:prstClr val="black"/>
                </a:solidFill>
                <a:latin typeface="Century Schoolbook"/>
              </a:rPr>
              <a:t>celofán</a:t>
            </a:r>
            <a:endParaRPr lang="cs-CZ" sz="4000" u="sng" dirty="0">
              <a:solidFill>
                <a:prstClr val="black"/>
              </a:solidFill>
              <a:latin typeface="Century Schoolbook"/>
            </a:endParaRPr>
          </a:p>
          <a:p>
            <a:pPr marL="273050" lvl="0" indent="-273050" fontAlgn="base">
              <a:spcBef>
                <a:spcPts val="600"/>
              </a:spcBef>
              <a:spcAft>
                <a:spcPct val="0"/>
              </a:spcAft>
              <a:buClr>
                <a:srgbClr val="FE8637"/>
              </a:buClr>
              <a:buSzPct val="70000"/>
              <a:buFont typeface="Wingdings" pitchFamily="2" charset="2"/>
              <a:buChar char=""/>
            </a:pPr>
            <a:r>
              <a:rPr lang="cs-CZ" sz="4000" u="sng" dirty="0">
                <a:solidFill>
                  <a:prstClr val="black"/>
                </a:solidFill>
                <a:latin typeface="Century Schoolbook"/>
              </a:rPr>
              <a:t>mikroten</a:t>
            </a:r>
          </a:p>
          <a:p>
            <a:pPr marL="273050" lvl="0" indent="-273050" fontAlgn="base">
              <a:spcBef>
                <a:spcPts val="600"/>
              </a:spcBef>
              <a:spcAft>
                <a:spcPct val="0"/>
              </a:spcAft>
              <a:buClr>
                <a:srgbClr val="FE8637"/>
              </a:buClr>
              <a:buSzPct val="70000"/>
              <a:buFont typeface="Wingdings" pitchFamily="2" charset="2"/>
              <a:buChar char=""/>
            </a:pPr>
            <a:r>
              <a:rPr lang="cs-CZ" sz="4000" u="sng" dirty="0">
                <a:solidFill>
                  <a:prstClr val="black"/>
                </a:solidFill>
                <a:latin typeface="Century Schoolbook"/>
              </a:rPr>
              <a:t>alobal</a:t>
            </a:r>
          </a:p>
          <a:p>
            <a:pPr marL="273050" lvl="0" indent="-273050" fontAlgn="base">
              <a:spcBef>
                <a:spcPts val="600"/>
              </a:spcBef>
              <a:spcAft>
                <a:spcPct val="0"/>
              </a:spcAft>
              <a:buClr>
                <a:srgbClr val="FE8637"/>
              </a:buClr>
              <a:buSzPct val="70000"/>
              <a:buFont typeface="Wingdings" pitchFamily="2" charset="2"/>
              <a:buChar char=""/>
            </a:pPr>
            <a:r>
              <a:rPr lang="cs-CZ" sz="4000" u="sng" dirty="0">
                <a:solidFill>
                  <a:prstClr val="black"/>
                </a:solidFill>
                <a:latin typeface="Century Schoolbook"/>
              </a:rPr>
              <a:t>sáčky z mikrotenu</a:t>
            </a:r>
          </a:p>
          <a:p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940152" y="404664"/>
            <a:ext cx="2381250" cy="12287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773464" y="4077072"/>
            <a:ext cx="2714625" cy="1981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29332436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5400" b="1" u="sng" cap="small" dirty="0">
                <a:solidFill>
                  <a:sysClr val="windowText" lastClr="000000"/>
                </a:solidFill>
                <a:latin typeface="Century Schoolbook"/>
              </a:rPr>
              <a:t>2.Polotuhé obaly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273050" lvl="0" indent="-273050" fontAlgn="base">
              <a:spcBef>
                <a:spcPts val="600"/>
              </a:spcBef>
              <a:spcAft>
                <a:spcPct val="0"/>
              </a:spcAft>
              <a:buClr>
                <a:srgbClr val="FE8637"/>
              </a:buClr>
              <a:buSzPct val="70000"/>
              <a:buFont typeface="Wingdings" pitchFamily="2" charset="2"/>
              <a:buChar char=""/>
            </a:pPr>
            <a:r>
              <a:rPr lang="cs-CZ" sz="4000" dirty="0">
                <a:solidFill>
                  <a:prstClr val="black"/>
                </a:solidFill>
                <a:latin typeface="Century Schoolbook"/>
              </a:rPr>
              <a:t>všechny druhy </a:t>
            </a:r>
            <a:r>
              <a:rPr lang="cs-CZ" sz="4000" u="sng" dirty="0">
                <a:solidFill>
                  <a:prstClr val="black"/>
                </a:solidFill>
                <a:latin typeface="Century Schoolbook"/>
              </a:rPr>
              <a:t>kelímků</a:t>
            </a:r>
            <a:r>
              <a:rPr lang="cs-CZ" sz="4000" dirty="0">
                <a:solidFill>
                  <a:prstClr val="black"/>
                </a:solidFill>
                <a:latin typeface="Century Schoolbook"/>
              </a:rPr>
              <a:t> /</a:t>
            </a:r>
            <a:r>
              <a:rPr lang="cs-CZ" sz="4000" u="sng" dirty="0">
                <a:solidFill>
                  <a:prstClr val="black"/>
                </a:solidFill>
                <a:latin typeface="Century Schoolbook"/>
              </a:rPr>
              <a:t>povoskovaných</a:t>
            </a:r>
            <a:r>
              <a:rPr lang="cs-CZ" sz="4000" dirty="0">
                <a:solidFill>
                  <a:prstClr val="black"/>
                </a:solidFill>
                <a:latin typeface="Century Schoolbook"/>
              </a:rPr>
              <a:t>/</a:t>
            </a:r>
          </a:p>
          <a:p>
            <a:pPr marL="273050" lvl="0" indent="-273050" fontAlgn="base">
              <a:spcBef>
                <a:spcPts val="600"/>
              </a:spcBef>
              <a:spcAft>
                <a:spcPct val="0"/>
              </a:spcAft>
              <a:buClr>
                <a:srgbClr val="FE8637"/>
              </a:buClr>
              <a:buSzPct val="70000"/>
              <a:buFont typeface="Wingdings" pitchFamily="2" charset="2"/>
              <a:buChar char=""/>
            </a:pPr>
            <a:r>
              <a:rPr lang="cs-CZ" sz="4000" dirty="0">
                <a:solidFill>
                  <a:prstClr val="black"/>
                </a:solidFill>
                <a:latin typeface="Century Schoolbook"/>
              </a:rPr>
              <a:t>všechny druhy </a:t>
            </a:r>
            <a:r>
              <a:rPr lang="cs-CZ" sz="4000" u="sng" dirty="0">
                <a:solidFill>
                  <a:prstClr val="black"/>
                </a:solidFill>
                <a:latin typeface="Century Schoolbook"/>
              </a:rPr>
              <a:t>kelímků z PET </a:t>
            </a:r>
            <a:r>
              <a:rPr lang="cs-CZ" sz="4000" dirty="0">
                <a:solidFill>
                  <a:prstClr val="black"/>
                </a:solidFill>
                <a:latin typeface="Century Schoolbook"/>
              </a:rPr>
              <a:t>/polyetylén/</a:t>
            </a:r>
          </a:p>
          <a:p>
            <a:pPr marL="273050" lvl="0" indent="-273050" fontAlgn="base">
              <a:spcBef>
                <a:spcPts val="600"/>
              </a:spcBef>
              <a:spcAft>
                <a:spcPct val="0"/>
              </a:spcAft>
              <a:buClr>
                <a:srgbClr val="FE8637"/>
              </a:buClr>
              <a:buSzPct val="70000"/>
              <a:buFont typeface="Wingdings" pitchFamily="2" charset="2"/>
              <a:buChar char=""/>
            </a:pPr>
            <a:r>
              <a:rPr lang="cs-CZ" sz="4000" u="sng" dirty="0">
                <a:solidFill>
                  <a:prstClr val="black"/>
                </a:solidFill>
                <a:latin typeface="Century Schoolbook"/>
              </a:rPr>
              <a:t>tuby</a:t>
            </a:r>
            <a:r>
              <a:rPr lang="cs-CZ" sz="4000" dirty="0">
                <a:solidFill>
                  <a:prstClr val="black"/>
                </a:solidFill>
                <a:latin typeface="Century Schoolbook"/>
              </a:rPr>
              <a:t> – umělohmotné, kovové</a:t>
            </a:r>
          </a:p>
          <a:p>
            <a:pPr marL="273050" lvl="0" indent="-273050" fontAlgn="base">
              <a:spcBef>
                <a:spcPts val="600"/>
              </a:spcBef>
              <a:spcAft>
                <a:spcPct val="0"/>
              </a:spcAft>
              <a:buClr>
                <a:srgbClr val="FE8637"/>
              </a:buClr>
              <a:buSzPct val="70000"/>
              <a:buFont typeface="Wingdings" pitchFamily="2" charset="2"/>
              <a:buChar char=""/>
            </a:pPr>
            <a:r>
              <a:rPr lang="cs-CZ" sz="4000" u="sng" dirty="0">
                <a:solidFill>
                  <a:prstClr val="black"/>
                </a:solidFill>
                <a:latin typeface="Century Schoolbook"/>
              </a:rPr>
              <a:t>textilní</a:t>
            </a:r>
            <a:r>
              <a:rPr lang="cs-CZ" sz="4000" dirty="0">
                <a:solidFill>
                  <a:prstClr val="black"/>
                </a:solidFill>
                <a:latin typeface="Century Schoolbook"/>
              </a:rPr>
              <a:t> – pytle</a:t>
            </a:r>
          </a:p>
          <a:p>
            <a:pPr marL="273050" lvl="0" indent="-273050" fontAlgn="base">
              <a:spcBef>
                <a:spcPts val="600"/>
              </a:spcBef>
              <a:spcAft>
                <a:spcPct val="0"/>
              </a:spcAft>
              <a:buClr>
                <a:srgbClr val="FE8637"/>
              </a:buClr>
              <a:buSzPct val="70000"/>
              <a:buFont typeface="Wingdings" pitchFamily="2" charset="2"/>
              <a:buChar char=""/>
            </a:pPr>
            <a:r>
              <a:rPr lang="cs-CZ" sz="4000" u="sng" dirty="0">
                <a:solidFill>
                  <a:prstClr val="black"/>
                </a:solidFill>
                <a:latin typeface="Century Schoolbook"/>
              </a:rPr>
              <a:t>krabice</a:t>
            </a:r>
            <a:r>
              <a:rPr lang="cs-CZ" sz="4000" dirty="0">
                <a:solidFill>
                  <a:prstClr val="black"/>
                </a:solidFill>
                <a:latin typeface="Century Schoolbook"/>
              </a:rPr>
              <a:t> - kartony</a:t>
            </a:r>
          </a:p>
          <a:p>
            <a:endParaRPr lang="cs-CZ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968852" y="764704"/>
            <a:ext cx="1352550" cy="14859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724128" y="4996263"/>
            <a:ext cx="3086100" cy="18222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7250561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Materiál - polystyren</a:t>
            </a:r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39552" y="2276872"/>
            <a:ext cx="7620000" cy="4210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38200142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kumimoji="0" lang="cs-CZ" sz="5400" b="1" i="0" u="sng" strike="noStrike" kern="0" cap="none" spc="0" normalizeH="0" baseline="0" noProof="0" dirty="0" smtClean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Century Schoolbook"/>
              </a:rPr>
              <a:t>3.Tuhé  obaly</a:t>
            </a:r>
            <a:r>
              <a:rPr kumimoji="0" lang="cs-CZ" sz="1600" b="0" i="0" u="none" strike="noStrike" kern="0" cap="none" spc="0" normalizeH="0" baseline="0" noProof="0" dirty="0" smtClean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Century Schoolbook" pitchFamily="18" charset="0"/>
              </a:rPr>
              <a:t/>
            </a:r>
            <a:br>
              <a:rPr kumimoji="0" lang="cs-CZ" sz="1600" b="0" i="0" u="none" strike="noStrike" kern="0" cap="none" spc="0" normalizeH="0" baseline="0" noProof="0" dirty="0" smtClean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Century Schoolbook" pitchFamily="18" charset="0"/>
              </a:rPr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273050" lvl="0" indent="-273050" fontAlgn="base">
              <a:spcBef>
                <a:spcPts val="600"/>
              </a:spcBef>
              <a:spcAft>
                <a:spcPct val="0"/>
              </a:spcAft>
              <a:buClr>
                <a:srgbClr val="FE8637"/>
              </a:buClr>
              <a:buSzPct val="70000"/>
              <a:buFont typeface="Wingdings" pitchFamily="2" charset="2"/>
              <a:buChar char=""/>
            </a:pPr>
            <a:r>
              <a:rPr lang="cs-CZ" sz="4000" u="sng" dirty="0">
                <a:solidFill>
                  <a:prstClr val="black"/>
                </a:solidFill>
                <a:latin typeface="Century Schoolbook"/>
              </a:rPr>
              <a:t>sklo</a:t>
            </a:r>
            <a:r>
              <a:rPr lang="cs-CZ" sz="4000" dirty="0">
                <a:solidFill>
                  <a:prstClr val="black"/>
                </a:solidFill>
                <a:latin typeface="Century Schoolbook"/>
              </a:rPr>
              <a:t> – lahve, sklenice</a:t>
            </a:r>
          </a:p>
          <a:p>
            <a:pPr marL="273050" lvl="0" indent="-273050" fontAlgn="base">
              <a:spcBef>
                <a:spcPts val="600"/>
              </a:spcBef>
              <a:spcAft>
                <a:spcPct val="0"/>
              </a:spcAft>
              <a:buClr>
                <a:srgbClr val="FE8637"/>
              </a:buClr>
              <a:buSzPct val="70000"/>
              <a:buFont typeface="Wingdings" pitchFamily="2" charset="2"/>
              <a:buChar char=""/>
            </a:pPr>
            <a:r>
              <a:rPr lang="cs-CZ" sz="4000" u="sng" dirty="0">
                <a:solidFill>
                  <a:prstClr val="black"/>
                </a:solidFill>
                <a:latin typeface="Century Schoolbook"/>
              </a:rPr>
              <a:t>dřevo</a:t>
            </a:r>
            <a:r>
              <a:rPr lang="cs-CZ" sz="4000" dirty="0">
                <a:solidFill>
                  <a:prstClr val="black"/>
                </a:solidFill>
                <a:latin typeface="Century Schoolbook"/>
              </a:rPr>
              <a:t> – přepravky /bedny/</a:t>
            </a:r>
          </a:p>
          <a:p>
            <a:pPr marL="273050" lvl="0" indent="-273050" fontAlgn="base">
              <a:spcBef>
                <a:spcPts val="600"/>
              </a:spcBef>
              <a:spcAft>
                <a:spcPct val="0"/>
              </a:spcAft>
              <a:buClr>
                <a:srgbClr val="FE8637"/>
              </a:buClr>
              <a:buSzPct val="70000"/>
              <a:buFont typeface="Wingdings" pitchFamily="2" charset="2"/>
              <a:buChar char=""/>
            </a:pPr>
            <a:r>
              <a:rPr lang="cs-CZ" sz="4000" u="sng" dirty="0">
                <a:solidFill>
                  <a:prstClr val="black"/>
                </a:solidFill>
                <a:latin typeface="Century Schoolbook"/>
              </a:rPr>
              <a:t>kov</a:t>
            </a:r>
            <a:r>
              <a:rPr lang="cs-CZ" sz="4000" dirty="0">
                <a:solidFill>
                  <a:prstClr val="black"/>
                </a:solidFill>
                <a:latin typeface="Century Schoolbook"/>
              </a:rPr>
              <a:t> – plechovky</a:t>
            </a:r>
          </a:p>
          <a:p>
            <a:pPr marL="273050" lvl="0" indent="-273050" fontAlgn="base">
              <a:spcBef>
                <a:spcPts val="600"/>
              </a:spcBef>
              <a:spcAft>
                <a:spcPct val="0"/>
              </a:spcAft>
              <a:buClr>
                <a:srgbClr val="FE8637"/>
              </a:buClr>
              <a:buSzPct val="70000"/>
              <a:buFont typeface="Wingdings" pitchFamily="2" charset="2"/>
              <a:buChar char=""/>
            </a:pPr>
            <a:r>
              <a:rPr lang="cs-CZ" sz="4000" u="sng" dirty="0">
                <a:solidFill>
                  <a:prstClr val="black"/>
                </a:solidFill>
                <a:latin typeface="Century Schoolbook"/>
              </a:rPr>
              <a:t>aerosolové balení </a:t>
            </a:r>
            <a:r>
              <a:rPr lang="cs-CZ" sz="4000" dirty="0">
                <a:solidFill>
                  <a:prstClr val="black"/>
                </a:solidFill>
                <a:latin typeface="Century Schoolbook"/>
              </a:rPr>
              <a:t>- šlehačka </a:t>
            </a:r>
            <a:r>
              <a:rPr lang="cs-CZ" sz="4000" dirty="0" smtClean="0">
                <a:solidFill>
                  <a:prstClr val="black"/>
                </a:solidFill>
                <a:latin typeface="Century Schoolbook"/>
              </a:rPr>
              <a:t>               /</a:t>
            </a:r>
            <a:r>
              <a:rPr lang="cs-CZ" sz="4000" dirty="0">
                <a:solidFill>
                  <a:prstClr val="black"/>
                </a:solidFill>
                <a:latin typeface="Century Schoolbook"/>
              </a:rPr>
              <a:t>ve spreji/</a:t>
            </a:r>
          </a:p>
          <a:p>
            <a:endParaRPr lang="cs-CZ" dirty="0"/>
          </a:p>
        </p:txBody>
      </p:sp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39552" y="4925517"/>
            <a:ext cx="4286250" cy="191489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100" name="Picture 4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588224" y="4509120"/>
            <a:ext cx="2095500" cy="20955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21443191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/>
              <a:t>Význam obalových materiálů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628800"/>
            <a:ext cx="8902824" cy="4453955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4000" dirty="0">
                <a:latin typeface="Century Schoolbook" pitchFamily="18" charset="0"/>
              </a:rPr>
              <a:t>c</a:t>
            </a:r>
            <a:r>
              <a:rPr lang="cs-CZ" sz="4000" dirty="0" smtClean="0">
                <a:latin typeface="Century Schoolbook" pitchFamily="18" charset="0"/>
              </a:rPr>
              <a:t>hrání užitnou hodnotu zboží</a:t>
            </a:r>
            <a:endParaRPr lang="cs-CZ" sz="4000" dirty="0">
              <a:latin typeface="Century Schoolbook" pitchFamily="18" charset="0"/>
            </a:endParaRPr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000250" y="2492896"/>
            <a:ext cx="5143500" cy="424847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18089412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Použitá odborná literatura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556792"/>
            <a:ext cx="8229600" cy="487680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1200" dirty="0" smtClean="0"/>
              <a:t>Základy zbožíznalství pro prodavače pro 1. ročník SOU a OU, prodavač-prodavačka, operátor-operátorka, autor- Vítězslav Žižka, Josef Chládek, vydavatel – MERKUR 1989</a:t>
            </a:r>
          </a:p>
          <a:p>
            <a:pPr marL="0" indent="0">
              <a:buNone/>
            </a:pPr>
            <a:r>
              <a:rPr lang="cs-CZ" sz="4000" dirty="0" smtClean="0"/>
              <a:t>OBRÁZKY</a:t>
            </a:r>
          </a:p>
          <a:p>
            <a:pPr marL="0" indent="0">
              <a:buNone/>
            </a:pPr>
            <a:r>
              <a:rPr lang="cs-CZ" sz="1200" dirty="0">
                <a:hlinkClick r:id="rId2"/>
              </a:rPr>
              <a:t>http://</a:t>
            </a:r>
            <a:r>
              <a:rPr lang="cs-CZ" sz="1200" dirty="0" smtClean="0">
                <a:hlinkClick r:id="rId2"/>
              </a:rPr>
              <a:t>www.petruzalek.cz/balici-papir</a:t>
            </a:r>
            <a:endParaRPr lang="cs-CZ" sz="1200" dirty="0" smtClean="0"/>
          </a:p>
          <a:p>
            <a:pPr marL="0" indent="0">
              <a:buNone/>
            </a:pPr>
            <a:r>
              <a:rPr lang="cs-CZ" sz="1200" dirty="0">
                <a:hlinkClick r:id="rId3"/>
              </a:rPr>
              <a:t>http://</a:t>
            </a:r>
            <a:r>
              <a:rPr lang="cs-CZ" sz="1200" dirty="0" smtClean="0">
                <a:hlinkClick r:id="rId3"/>
              </a:rPr>
              <a:t>www.petruzalek.cz/papirove-obaly</a:t>
            </a:r>
            <a:endParaRPr lang="cs-CZ" sz="1200" dirty="0" smtClean="0"/>
          </a:p>
          <a:p>
            <a:pPr marL="0" indent="0">
              <a:buNone/>
            </a:pPr>
            <a:r>
              <a:rPr lang="cs-CZ" sz="1200" dirty="0">
                <a:hlinkClick r:id="rId4"/>
              </a:rPr>
              <a:t>http://www.jasobal.cz/inpage/papir</a:t>
            </a:r>
            <a:r>
              <a:rPr lang="cs-CZ" sz="1200" dirty="0" smtClean="0">
                <a:hlinkClick r:id="rId4"/>
              </a:rPr>
              <a:t>/</a:t>
            </a:r>
            <a:endParaRPr lang="cs-CZ" sz="1200" dirty="0" smtClean="0"/>
          </a:p>
          <a:p>
            <a:pPr marL="0" indent="0">
              <a:buNone/>
            </a:pPr>
            <a:r>
              <a:rPr lang="cs-CZ" sz="1200" dirty="0">
                <a:hlinkClick r:id="rId5"/>
              </a:rPr>
              <a:t>http://</a:t>
            </a:r>
            <a:r>
              <a:rPr lang="cs-CZ" sz="1200" dirty="0" smtClean="0">
                <a:hlinkClick r:id="rId5"/>
              </a:rPr>
              <a:t>dspace.k.utb.cz/bitstream/handle/10563/14682/ba%C5%99inkov%C3%A1_2010_bp.pdf?sequence=1</a:t>
            </a:r>
            <a:endParaRPr lang="cs-CZ" sz="1200" dirty="0" smtClean="0"/>
          </a:p>
          <a:p>
            <a:pPr marL="0" indent="0">
              <a:buNone/>
            </a:pPr>
            <a:r>
              <a:rPr lang="cs-CZ" sz="1200" dirty="0">
                <a:hlinkClick r:id="rId6"/>
              </a:rPr>
              <a:t>http://</a:t>
            </a:r>
            <a:r>
              <a:rPr lang="cs-CZ" sz="1200" dirty="0" smtClean="0">
                <a:hlinkClick r:id="rId6"/>
              </a:rPr>
              <a:t>www.alfachem.cz/textilni-pytel-na-odpad-56-x-120-cm-750.html</a:t>
            </a:r>
            <a:endParaRPr lang="cs-CZ" sz="1200" dirty="0" smtClean="0"/>
          </a:p>
          <a:p>
            <a:pPr marL="0" indent="0">
              <a:buNone/>
            </a:pPr>
            <a:r>
              <a:rPr lang="cs-CZ" sz="1200" dirty="0" smtClean="0">
                <a:hlinkClick r:id="rId7"/>
              </a:rPr>
              <a:t>http</a:t>
            </a:r>
            <a:r>
              <a:rPr lang="cs-CZ" sz="1200" dirty="0">
                <a:hlinkClick r:id="rId7"/>
              </a:rPr>
              <a:t>://</a:t>
            </a:r>
            <a:r>
              <a:rPr lang="cs-CZ" sz="1200" dirty="0" smtClean="0">
                <a:hlinkClick r:id="rId7"/>
              </a:rPr>
              <a:t>strategie.e15.cz/prilohy/s-print/metalicke-spotrebitelske-obaly-nestarnou-jsou-100-barierove-469179</a:t>
            </a:r>
            <a:endParaRPr lang="cs-CZ" sz="1200" dirty="0" smtClean="0"/>
          </a:p>
          <a:p>
            <a:pPr marL="0" indent="0">
              <a:buNone/>
            </a:pPr>
            <a:r>
              <a:rPr lang="cs-CZ" sz="1200" dirty="0">
                <a:hlinkClick r:id="rId8"/>
              </a:rPr>
              <a:t>http://</a:t>
            </a:r>
            <a:r>
              <a:rPr lang="cs-CZ" sz="1200" dirty="0" smtClean="0">
                <a:hlinkClick r:id="rId8"/>
              </a:rPr>
              <a:t>www.bm-servis.cz/obcerstveni/prisady-do-kavy-a-caje/slehacka-ve-spreji/lehacka-ve-spreji-250g-del1.html</a:t>
            </a:r>
            <a:endParaRPr lang="cs-CZ" sz="1200" dirty="0" smtClean="0"/>
          </a:p>
          <a:p>
            <a:pPr marL="0" indent="0">
              <a:buNone/>
            </a:pPr>
            <a:r>
              <a:rPr lang="cs-CZ" sz="1200" dirty="0">
                <a:hlinkClick r:id="rId9"/>
              </a:rPr>
              <a:t>http://</a:t>
            </a:r>
            <a:r>
              <a:rPr lang="cs-CZ" sz="1200" dirty="0" smtClean="0">
                <a:hlinkClick r:id="rId9"/>
              </a:rPr>
              <a:t>nabidky.edb.cz/Nabidka-10926-Krabice-obaly-papirenske-zbozi-Opava-Praha</a:t>
            </a:r>
            <a:endParaRPr lang="cs-CZ" sz="1200" dirty="0" smtClean="0"/>
          </a:p>
          <a:p>
            <a:pPr marL="0" indent="0">
              <a:buNone/>
            </a:pPr>
            <a:endParaRPr lang="cs-CZ" sz="1200" dirty="0" smtClean="0"/>
          </a:p>
          <a:p>
            <a:pPr marL="0" indent="0">
              <a:buNone/>
            </a:pP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xmlns="" val="13929218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KONEC prezentace</a:t>
            </a:r>
            <a:endParaRPr lang="cs-CZ" dirty="0"/>
          </a:p>
        </p:txBody>
      </p:sp>
      <p:sp>
        <p:nvSpPr>
          <p:cNvPr id="2" name="Podnadpis 1"/>
          <p:cNvSpPr>
            <a:spLocks noGrp="1"/>
          </p:cNvSpPr>
          <p:nvPr>
            <p:ph type="subTitle" idx="1"/>
          </p:nvPr>
        </p:nvSpPr>
        <p:spPr>
          <a:xfrm>
            <a:off x="685800" y="6237312"/>
            <a:ext cx="6400800" cy="288032"/>
          </a:xfrm>
        </p:spPr>
        <p:txBody>
          <a:bodyPr/>
          <a:lstStyle/>
          <a:p>
            <a:pPr lvl="0">
              <a:spcBef>
                <a:spcPts val="600"/>
              </a:spcBef>
              <a:buClr>
                <a:srgbClr val="FE8637"/>
              </a:buClr>
              <a:buSzPct val="70000"/>
            </a:pPr>
            <a:r>
              <a:rPr lang="cs-CZ" sz="1000" b="1" dirty="0" smtClean="0">
                <a:solidFill>
                  <a:srgbClr val="575F6D"/>
                </a:solidFill>
                <a:latin typeface="Century Schoolbook"/>
              </a:rPr>
              <a:t>Autorem </a:t>
            </a:r>
            <a:r>
              <a:rPr lang="cs-CZ" sz="1000" b="1" dirty="0">
                <a:solidFill>
                  <a:srgbClr val="575F6D"/>
                </a:solidFill>
                <a:latin typeface="Century Schoolbook"/>
              </a:rPr>
              <a:t>materiálu a všech jeho částí , není-li uvedeno jinak, je Jaroslava </a:t>
            </a:r>
            <a:r>
              <a:rPr lang="cs-CZ" sz="1000" b="1" dirty="0" err="1">
                <a:solidFill>
                  <a:srgbClr val="575F6D"/>
                </a:solidFill>
                <a:latin typeface="Century Schoolbook"/>
              </a:rPr>
              <a:t>Kapalínová</a:t>
            </a:r>
            <a:endParaRPr lang="cs-CZ" sz="1000" b="1" dirty="0">
              <a:solidFill>
                <a:srgbClr val="575F6D"/>
              </a:solidFill>
              <a:latin typeface="Century Schoolbook"/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2670721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řehlednost">
  <a:themeElements>
    <a:clrScheme name="Aspekt">
      <a:dk1>
        <a:sysClr val="windowText" lastClr="000000"/>
      </a:dk1>
      <a:lt1>
        <a:sysClr val="window" lastClr="FFFFFF"/>
      </a:lt1>
      <a:dk2>
        <a:srgbClr val="323232"/>
      </a:dk2>
      <a:lt2>
        <a:srgbClr val="E3DED1"/>
      </a:lt2>
      <a:accent1>
        <a:srgbClr val="F07F09"/>
      </a:accent1>
      <a:accent2>
        <a:srgbClr val="9F2936"/>
      </a:accent2>
      <a:accent3>
        <a:srgbClr val="1B587C"/>
      </a:accent3>
      <a:accent4>
        <a:srgbClr val="4E8542"/>
      </a:accent4>
      <a:accent5>
        <a:srgbClr val="604878"/>
      </a:accent5>
      <a:accent6>
        <a:srgbClr val="C19859"/>
      </a:accent6>
      <a:hlink>
        <a:srgbClr val="6B9F25"/>
      </a:hlink>
      <a:folHlink>
        <a:srgbClr val="B26B02"/>
      </a:folHlink>
    </a:clrScheme>
    <a:fontScheme name="Office – klasické 2">
      <a:majorFont>
        <a:latin typeface="Arial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Přehlednost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hade val="86000"/>
                <a:satMod val="140000"/>
              </a:schemeClr>
            </a:gs>
            <a:gs pos="45000">
              <a:schemeClr val="phClr">
                <a:tint val="48000"/>
                <a:satMod val="150000"/>
              </a:schemeClr>
            </a:gs>
            <a:gs pos="100000">
              <a:schemeClr val="phClr">
                <a:tint val="28000"/>
                <a:satMod val="16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70000"/>
                <a:satMod val="150000"/>
              </a:schemeClr>
            </a:gs>
            <a:gs pos="34000">
              <a:schemeClr val="phClr">
                <a:shade val="70000"/>
                <a:satMod val="140000"/>
              </a:schemeClr>
            </a:gs>
            <a:gs pos="70000">
              <a:schemeClr val="phClr">
                <a:tint val="100000"/>
                <a:shade val="90000"/>
                <a:satMod val="140000"/>
              </a:schemeClr>
            </a:gs>
            <a:gs pos="100000">
              <a:schemeClr val="phClr">
                <a:tint val="100000"/>
                <a:shade val="100000"/>
                <a:satMod val="10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6425" cap="flat" cmpd="sng" algn="ctr">
          <a:solidFill>
            <a:schemeClr val="phClr"/>
          </a:solidFill>
          <a:prstDash val="solid"/>
        </a:ln>
        <a:ln w="444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5100000"/>
            </a:lightRig>
          </a:scene3d>
          <a:sp3d contourW="6350">
            <a:bevelT w="29210" h="12700"/>
            <a:contourClr>
              <a:schemeClr val="phClr">
                <a:shade val="3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5000"/>
                <a:satMod val="180000"/>
              </a:schemeClr>
            </a:gs>
            <a:gs pos="40000">
              <a:schemeClr val="phClr">
                <a:tint val="95000"/>
                <a:shade val="85000"/>
                <a:satMod val="150000"/>
              </a:schemeClr>
            </a:gs>
            <a:gs pos="100000">
              <a:schemeClr val="phClr">
                <a:shade val="45000"/>
                <a:satMod val="200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shade val="55000"/>
              </a:schemeClr>
              <a:schemeClr val="phClr">
                <a:tint val="97000"/>
                <a:satMod val="95000"/>
              </a:schemeClr>
            </a:duotone>
          </a:blip>
          <a:tile tx="0" ty="0" sx="70000" sy="7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Clarity</Template>
  <TotalTime>259</TotalTime>
  <Words>251</Words>
  <Application>Microsoft Office PowerPoint</Application>
  <PresentationFormat>Předvádění na obrazovce (4:3)</PresentationFormat>
  <Paragraphs>60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Přehlednost</vt:lpstr>
      <vt:lpstr>Střední průmyslová škola a Střední odborná škola gastronomie a služeb,  Most, příspěvková organizace </vt:lpstr>
      <vt:lpstr>OBALOVÉ  MATERIÁLY</vt:lpstr>
      <vt:lpstr>1.Měkké obaly </vt:lpstr>
      <vt:lpstr>2.Polotuhé obaly</vt:lpstr>
      <vt:lpstr>Materiál - polystyren</vt:lpstr>
      <vt:lpstr>3.Tuhé  obaly </vt:lpstr>
      <vt:lpstr>Význam obalových materiálů</vt:lpstr>
      <vt:lpstr>Použitá odborná literatura</vt:lpstr>
      <vt:lpstr>KONEC prezentace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Obalové  materiály</dc:title>
  <dc:creator>Pepe</dc:creator>
  <cp:lastModifiedBy>Dum</cp:lastModifiedBy>
  <cp:revision>16</cp:revision>
  <dcterms:created xsi:type="dcterms:W3CDTF">2012-09-22T15:30:34Z</dcterms:created>
  <dcterms:modified xsi:type="dcterms:W3CDTF">2013-04-01T15:54:32Z</dcterms:modified>
</cp:coreProperties>
</file>