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5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AE8B55A-6A82-4733-9F34-6CAD33C605F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65F930D-F28A-4306-968C-20A8394AED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ouhorky.cz/ucebnice/pv/1/kysmlec.htm" TargetMode="External"/><Relationship Id="rId13" Type="http://schemas.openxmlformats.org/officeDocument/2006/relationships/hyperlink" Target="http://t3.gstatic.com/images?q=tbn:ANd9GcTtF6k0WkOUXyf_H0kOP8oizfKsePLQuKuW5ZdfQv8LNoC62hrOWg" TargetMode="External"/><Relationship Id="rId3" Type="http://schemas.openxmlformats.org/officeDocument/2006/relationships/hyperlink" Target="http://t1.gstatic.com/images?q=tbn:ANd9GcQ00VwXY1CQqq_6LR34f3BFUT_VknwGcmasBX1wFOYbJdillRNP" TargetMode="External"/><Relationship Id="rId7" Type="http://schemas.openxmlformats.org/officeDocument/2006/relationships/hyperlink" Target="http://www.srecepty.cz/ingredience/citron" TargetMode="External"/><Relationship Id="rId12" Type="http://schemas.openxmlformats.org/officeDocument/2006/relationships/hyperlink" Target="http://www.fytos.eu/produkt/brusinka-smes/" TargetMode="External"/><Relationship Id="rId17" Type="http://schemas.openxmlformats.org/officeDocument/2006/relationships/hyperlink" Target="http://mladazena.maminka.cz/scripts/detail.php?id=490130" TargetMode="External"/><Relationship Id="rId2" Type="http://schemas.openxmlformats.org/officeDocument/2006/relationships/hyperlink" Target="http://t3.gstatic.com/images?q=tbn:ANd9GcRqky8At7NrGOR-JBmA1j6LYivjR23jETNXxbYyIg93dgrhOvQuKg" TargetMode="External"/><Relationship Id="rId16" Type="http://schemas.openxmlformats.org/officeDocument/2006/relationships/hyperlink" Target="http://maggi.cz/Skola-vareni/P/Pektin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itzdrave.blog.cz/1101/kliceni-pro-zdravi" TargetMode="External"/><Relationship Id="rId11" Type="http://schemas.openxmlformats.org/officeDocument/2006/relationships/hyperlink" Target="http://www.boruvky.org/" TargetMode="External"/><Relationship Id="rId5" Type="http://schemas.openxmlformats.org/officeDocument/2006/relationships/hyperlink" Target="http://www.vitalia.cz/galerie/potraviny-na-pranyri/" TargetMode="External"/><Relationship Id="rId15" Type="http://schemas.openxmlformats.org/officeDocument/2006/relationships/hyperlink" Target="http://ona.idnes.cz/zeleny-cerny-bylinny-ktery-caj-si-vybrat-fp2-/zdravi.aspx?c=A120206_114615_zdravi_pet" TargetMode="External"/><Relationship Id="rId10" Type="http://schemas.openxmlformats.org/officeDocument/2006/relationships/hyperlink" Target="http://www.vinotekamorava.cz/kolekce-vin/rulandske-modre" TargetMode="External"/><Relationship Id="rId4" Type="http://schemas.openxmlformats.org/officeDocument/2006/relationships/hyperlink" Target="http://www.hostovka.cz/clanek.php?clanek=174" TargetMode="External"/><Relationship Id="rId9" Type="http://schemas.openxmlformats.org/officeDocument/2006/relationships/hyperlink" Target="http://www.bio-medica.cz/citronelova-silice-30ml/d-70364/" TargetMode="External"/><Relationship Id="rId14" Type="http://schemas.openxmlformats.org/officeDocument/2006/relationships/hyperlink" Target="http://www.gastroplus.cz/gastrotemata/kava-caj/co-je-vyberova-kava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cap="small" dirty="0" smtClean="0">
                <a:solidFill>
                  <a:srgbClr val="575F6D"/>
                </a:solidFill>
                <a:latin typeface="Century Schoolbook"/>
                <a:ea typeface="+mj-ea"/>
                <a:cs typeface="+mj-cs"/>
              </a:rPr>
              <a:t>                DIGITÁLNÍ </a:t>
            </a:r>
            <a:r>
              <a:rPr lang="cs-CZ" sz="2800" cap="small" dirty="0">
                <a:solidFill>
                  <a:srgbClr val="575F6D"/>
                </a:solidFill>
                <a:latin typeface="Century Schoolbook"/>
                <a:ea typeface="+mj-ea"/>
                <a:cs typeface="+mj-cs"/>
              </a:rPr>
              <a:t>UČEBNÍ MATERIÁL</a:t>
            </a:r>
            <a:endParaRPr lang="cs-CZ" sz="28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0194" y="5877272"/>
            <a:ext cx="3822954" cy="980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29111597"/>
              </p:ext>
            </p:extLst>
          </p:nvPr>
        </p:nvGraphicFramePr>
        <p:xfrm>
          <a:off x="539552" y="1844823"/>
          <a:ext cx="7632848" cy="4055504"/>
        </p:xfrm>
        <a:graphic>
          <a:graphicData uri="http://schemas.openxmlformats.org/drawingml/2006/table">
            <a:tbl>
              <a:tblPr/>
              <a:tblGrid>
                <a:gridCol w="2062620"/>
                <a:gridCol w="5570228"/>
              </a:tblGrid>
              <a:tr h="2922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4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VY_10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_INOVACE_ZBO6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03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03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ZBOŽÍZNALSTVÍ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03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Poživatiny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03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Ostatní látky obsažené v potravinách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03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03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03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7.12.2012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50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29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Žáci se seznámí  s významem  látek obsažených v potravinách.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29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Materiál je určen pro žáky 1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. ročníku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obor prodavačské práce, prodavač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                      do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předmětu „Zbožíznalství“.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entury Gothic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entury Gothic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0195" y="1"/>
            <a:ext cx="6854730" cy="134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826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2779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OSTATNÍ LÁTKY OBSAŽENÉ </a:t>
            </a:r>
            <a:br>
              <a:rPr lang="cs-CZ" sz="6000" dirty="0" smtClean="0"/>
            </a:br>
            <a:r>
              <a:rPr lang="cs-CZ" sz="6000" dirty="0" smtClean="0"/>
              <a:t>V </a:t>
            </a:r>
            <a:br>
              <a:rPr lang="cs-CZ" sz="6000" dirty="0" smtClean="0"/>
            </a:br>
            <a:r>
              <a:rPr lang="cs-CZ" sz="6000" dirty="0" smtClean="0"/>
              <a:t>POTRAVINÁCH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31403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sz="4000" i="1" u="sng" spc="-100" dirty="0">
                <a:solidFill>
                  <a:srgbClr val="F0AD00">
                    <a:satMod val="150000"/>
                  </a:srgbClr>
                </a:solidFill>
                <a:effectLst/>
                <a:latin typeface="Arial"/>
              </a:rPr>
              <a:t>Ostatní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b="1" dirty="0">
                <a:solidFill>
                  <a:prstClr val="black"/>
                </a:solidFill>
                <a:latin typeface="Arial"/>
              </a:rPr>
              <a:t>voda</a:t>
            </a: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b="1" dirty="0" smtClean="0">
                <a:solidFill>
                  <a:prstClr val="black"/>
                </a:solidFill>
                <a:latin typeface="Arial"/>
              </a:rPr>
              <a:t>enzymy</a:t>
            </a:r>
            <a:endParaRPr lang="cs-CZ" sz="3300" dirty="0">
              <a:solidFill>
                <a:prstClr val="black"/>
              </a:solidFill>
              <a:latin typeface="Arial"/>
            </a:endParaRP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b="1" dirty="0">
                <a:solidFill>
                  <a:prstClr val="black"/>
                </a:solidFill>
                <a:latin typeface="Arial"/>
              </a:rPr>
              <a:t>organické </a:t>
            </a:r>
            <a:r>
              <a:rPr lang="cs-CZ" sz="3300" b="1" dirty="0" smtClean="0">
                <a:solidFill>
                  <a:prstClr val="black"/>
                </a:solidFill>
                <a:latin typeface="Arial"/>
              </a:rPr>
              <a:t>kyseliny</a:t>
            </a:r>
            <a:endParaRPr lang="cs-CZ" sz="3300" dirty="0">
              <a:solidFill>
                <a:prstClr val="black"/>
              </a:solidFill>
              <a:latin typeface="Arial"/>
            </a:endParaRP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b="1" dirty="0">
                <a:solidFill>
                  <a:prstClr val="black"/>
                </a:solidFill>
                <a:latin typeface="Arial"/>
              </a:rPr>
              <a:t>silice</a:t>
            </a:r>
            <a:r>
              <a:rPr lang="cs-CZ" sz="3300" dirty="0">
                <a:solidFill>
                  <a:prstClr val="black"/>
                </a:solidFill>
                <a:latin typeface="Arial"/>
              </a:rPr>
              <a:t> </a:t>
            </a: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b="1" dirty="0">
                <a:solidFill>
                  <a:prstClr val="black"/>
                </a:solidFill>
                <a:latin typeface="Arial"/>
              </a:rPr>
              <a:t>třísloviny</a:t>
            </a:r>
            <a:r>
              <a:rPr lang="cs-CZ" sz="3300" dirty="0">
                <a:solidFill>
                  <a:prstClr val="black"/>
                </a:solidFill>
                <a:latin typeface="Arial"/>
              </a:rPr>
              <a:t> </a:t>
            </a:r>
            <a:endParaRPr lang="cs-CZ" sz="3300" dirty="0" smtClean="0">
              <a:solidFill>
                <a:prstClr val="black"/>
              </a:solidFill>
              <a:latin typeface="Arial"/>
            </a:endParaRP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b="1" dirty="0" smtClean="0">
                <a:solidFill>
                  <a:prstClr val="black"/>
                </a:solidFill>
                <a:latin typeface="Arial"/>
              </a:rPr>
              <a:t>barviva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 </a:t>
            </a:r>
            <a:endParaRPr lang="cs-CZ" sz="3300" dirty="0">
              <a:solidFill>
                <a:prstClr val="black"/>
              </a:solidFill>
              <a:latin typeface="Arial"/>
            </a:endParaRP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b="1" dirty="0">
                <a:solidFill>
                  <a:prstClr val="black"/>
                </a:solidFill>
                <a:latin typeface="Arial"/>
              </a:rPr>
              <a:t>alkaloidy</a:t>
            </a:r>
            <a:r>
              <a:rPr lang="cs-CZ" sz="3300" dirty="0">
                <a:solidFill>
                  <a:prstClr val="black"/>
                </a:solidFill>
                <a:latin typeface="Arial"/>
              </a:rPr>
              <a:t> </a:t>
            </a:r>
            <a:endParaRPr lang="cs-CZ" sz="3300" dirty="0" smtClean="0">
              <a:solidFill>
                <a:prstClr val="black"/>
              </a:solidFill>
              <a:latin typeface="Arial"/>
            </a:endParaRP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b="1" dirty="0" smtClean="0">
                <a:solidFill>
                  <a:prstClr val="black"/>
                </a:solidFill>
                <a:latin typeface="Arial"/>
              </a:rPr>
              <a:t>pektin</a:t>
            </a:r>
            <a:endParaRPr lang="cs-CZ" sz="3300" b="1" dirty="0">
              <a:solidFill>
                <a:prstClr val="black"/>
              </a:solidFill>
              <a:latin typeface="Arial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28800"/>
            <a:ext cx="2771775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2540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728192"/>
          </a:xfrm>
        </p:spPr>
        <p:txBody>
          <a:bodyPr/>
          <a:lstStyle/>
          <a:p>
            <a:pPr lvl="0">
              <a:lnSpc>
                <a:spcPct val="100000"/>
              </a:lnSpc>
              <a:spcBef>
                <a:spcPct val="20000"/>
              </a:spcBef>
              <a:defRPr/>
            </a:pPr>
            <a:r>
              <a:rPr lang="cs-CZ" sz="4000" b="1" dirty="0">
                <a:solidFill>
                  <a:prstClr val="black"/>
                </a:solidFill>
                <a:effectLst/>
                <a:latin typeface="Arial"/>
                <a:ea typeface="+mn-ea"/>
                <a:cs typeface="+mn-cs"/>
              </a:rPr>
              <a:t>VODA</a:t>
            </a:r>
            <a:r>
              <a:rPr lang="cs-CZ" sz="3300" b="1" dirty="0">
                <a:solidFill>
                  <a:prstClr val="black"/>
                </a:solidFill>
                <a:effectLst/>
                <a:latin typeface="Arial"/>
                <a:ea typeface="+mn-ea"/>
                <a:cs typeface="+mn-cs"/>
              </a:rPr>
              <a:t/>
            </a:r>
            <a:br>
              <a:rPr lang="cs-CZ" sz="3300" b="1" dirty="0">
                <a:solidFill>
                  <a:prstClr val="black"/>
                </a:solidFill>
                <a:effectLst/>
                <a:latin typeface="Arial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prstClr val="black"/>
                </a:solidFill>
                <a:latin typeface="Arial"/>
              </a:rPr>
              <a:t>Nezbytná součást života VŠECH ŽIVÝCH ORGANISMŮ.</a:t>
            </a:r>
          </a:p>
          <a:p>
            <a:r>
              <a:rPr lang="cs-CZ" dirty="0" smtClean="0">
                <a:solidFill>
                  <a:prstClr val="black"/>
                </a:solidFill>
                <a:latin typeface="Arial"/>
              </a:rPr>
              <a:t>VODA VOLNÁ – je obsažena v poživatinách (odpařuje se, zmrzne)</a:t>
            </a:r>
          </a:p>
          <a:p>
            <a:r>
              <a:rPr lang="cs-CZ" dirty="0" smtClean="0">
                <a:solidFill>
                  <a:prstClr val="black"/>
                </a:solidFill>
                <a:latin typeface="Arial"/>
              </a:rPr>
              <a:t>VODA HYDROSKOPICKÁ – dostává se do potravin </a:t>
            </a:r>
            <a:r>
              <a:rPr lang="cs-CZ" dirty="0" smtClean="0">
                <a:solidFill>
                  <a:prstClr val="black"/>
                </a:solidFill>
                <a:latin typeface="Arial"/>
              </a:rPr>
              <a:t>                     z </a:t>
            </a:r>
            <a:r>
              <a:rPr lang="cs-CZ" dirty="0" smtClean="0">
                <a:solidFill>
                  <a:prstClr val="black"/>
                </a:solidFill>
                <a:latin typeface="Arial"/>
              </a:rPr>
              <a:t>vlhkého prostředí (pojímají je poživatiny zbavené vody – </a:t>
            </a:r>
            <a:r>
              <a:rPr lang="cs-CZ" dirty="0" smtClean="0">
                <a:solidFill>
                  <a:prstClr val="black"/>
                </a:solidFill>
                <a:latin typeface="Arial"/>
              </a:rPr>
              <a:t>mouka…)</a:t>
            </a:r>
            <a:endParaRPr lang="cs-CZ" dirty="0" smtClean="0">
              <a:solidFill>
                <a:prstClr val="black"/>
              </a:solidFill>
              <a:latin typeface="Arial"/>
            </a:endParaRPr>
          </a:p>
          <a:p>
            <a:r>
              <a:rPr lang="cs-CZ" dirty="0" smtClean="0">
                <a:solidFill>
                  <a:prstClr val="black"/>
                </a:solidFill>
                <a:latin typeface="Arial"/>
              </a:rPr>
              <a:t>VODA KOLOIDNĚ VÁZANÁ – odpařuje se </a:t>
            </a:r>
          </a:p>
          <a:p>
            <a:pPr marL="0" indent="0">
              <a:buNone/>
            </a:pPr>
            <a:r>
              <a:rPr lang="cs-CZ" dirty="0">
                <a:solidFill>
                  <a:prstClr val="black"/>
                </a:solidFill>
                <a:latin typeface="Arial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/>
              </a:rPr>
              <a:t>   velmi těžko, nezmrzne </a:t>
            </a:r>
          </a:p>
          <a:p>
            <a:pPr marL="0" indent="0">
              <a:buNone/>
            </a:pPr>
            <a:r>
              <a:rPr lang="cs-CZ" dirty="0">
                <a:solidFill>
                  <a:prstClr val="black"/>
                </a:solidFill>
                <a:latin typeface="Arial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/>
              </a:rPr>
              <a:t>   (vázaná na bílkoviny, cukry)</a:t>
            </a:r>
          </a:p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08248"/>
            <a:ext cx="26765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2650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sz="4400" b="1" dirty="0" smtClean="0">
                <a:solidFill>
                  <a:prstClr val="black"/>
                </a:solidFill>
                <a:effectLst/>
                <a:latin typeface="Arial"/>
                <a:ea typeface="+mn-ea"/>
                <a:cs typeface="+mn-cs"/>
              </a:rPr>
              <a:t>ENZYMY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300" b="1" dirty="0" smtClean="0">
                <a:solidFill>
                  <a:prstClr val="black"/>
                </a:solidFill>
                <a:latin typeface="Arial"/>
              </a:rPr>
              <a:t>Jsou to biokatalyzátory  (rozkladače) potravin.</a:t>
            </a:r>
          </a:p>
          <a:p>
            <a:pPr marL="0" indent="0">
              <a:buNone/>
            </a:pPr>
            <a:r>
              <a:rPr lang="cs-CZ" sz="3300" u="sng" dirty="0" smtClean="0">
                <a:solidFill>
                  <a:prstClr val="black"/>
                </a:solidFill>
                <a:latin typeface="Arial"/>
              </a:rPr>
              <a:t>PROSPĚŠNÉ –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 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prstClr val="black"/>
                </a:solidFill>
                <a:latin typeface="Arial"/>
              </a:rPr>
              <a:t>Zrání - ovoce, sýrů, masa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prstClr val="black"/>
                </a:solidFill>
                <a:latin typeface="Arial"/>
              </a:rPr>
              <a:t>Klíčení – obilí, luštěnin	</a:t>
            </a:r>
          </a:p>
          <a:p>
            <a:pPr marL="0" indent="0">
              <a:buNone/>
            </a:pPr>
            <a:r>
              <a:rPr lang="cs-CZ" sz="3300" u="sng" dirty="0" smtClean="0">
                <a:solidFill>
                  <a:prstClr val="black"/>
                </a:solidFill>
                <a:latin typeface="Arial"/>
              </a:rPr>
              <a:t>ŠKODLIVÉ 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– 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prstClr val="black"/>
                </a:solidFill>
                <a:latin typeface="Arial"/>
              </a:rPr>
              <a:t>hnití, 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prstClr val="black"/>
                </a:solidFill>
                <a:latin typeface="Arial"/>
              </a:rPr>
              <a:t>plesnivění potravin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999885"/>
            <a:ext cx="1695450" cy="270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9715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07" y="54940"/>
            <a:ext cx="2747962" cy="206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527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61255"/>
            <a:ext cx="1728192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000" b="1" dirty="0" smtClean="0">
                <a:solidFill>
                  <a:prstClr val="black"/>
                </a:solidFill>
                <a:effectLst/>
                <a:latin typeface="Arial"/>
                <a:ea typeface="+mn-ea"/>
                <a:cs typeface="+mn-cs"/>
              </a:rPr>
              <a:t>ORGANICKÉ KYSELINY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prstClr val="black"/>
                </a:solidFill>
                <a:latin typeface="Arial"/>
              </a:rPr>
              <a:t>zachovávají stálost potravin</a:t>
            </a:r>
          </a:p>
          <a:p>
            <a:pPr marL="0" indent="0">
              <a:buNone/>
            </a:pPr>
            <a:r>
              <a:rPr lang="cs-CZ" sz="2800" u="sng" dirty="0" smtClean="0">
                <a:solidFill>
                  <a:prstClr val="black"/>
                </a:solidFill>
                <a:latin typeface="Arial"/>
              </a:rPr>
              <a:t>ŘADÍME SEM:</a:t>
            </a:r>
            <a:r>
              <a:rPr lang="cs-CZ" sz="2800" dirty="0" smtClean="0">
                <a:solidFill>
                  <a:prstClr val="black"/>
                </a:solidFill>
                <a:latin typeface="Arial"/>
              </a:rPr>
              <a:t>	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Arial"/>
              </a:rPr>
              <a:t>kyselinu citrónovou, jablečnou, vinnou, mléčnou, </a:t>
            </a:r>
            <a:r>
              <a:rPr lang="cs-CZ" sz="2800" dirty="0" err="1" smtClean="0">
                <a:solidFill>
                  <a:prstClr val="black"/>
                </a:solidFill>
                <a:latin typeface="Arial"/>
              </a:rPr>
              <a:t>sorbovou</a:t>
            </a:r>
            <a:r>
              <a:rPr lang="cs-CZ" sz="2800" dirty="0" smtClean="0">
                <a:solidFill>
                  <a:prstClr val="black"/>
                </a:solidFill>
                <a:latin typeface="Arial"/>
              </a:rPr>
              <a:t>, </a:t>
            </a:r>
            <a:r>
              <a:rPr lang="cs-CZ" sz="2800" dirty="0" err="1" smtClean="0">
                <a:solidFill>
                  <a:prstClr val="black"/>
                </a:solidFill>
                <a:latin typeface="Arial"/>
              </a:rPr>
              <a:t>benzeovou</a:t>
            </a:r>
            <a:r>
              <a:rPr lang="cs-CZ" sz="2800" dirty="0" smtClean="0">
                <a:solidFill>
                  <a:prstClr val="black"/>
                </a:solidFill>
                <a:latin typeface="Arial"/>
              </a:rPr>
              <a:t>…</a:t>
            </a:r>
            <a:endParaRPr lang="cs-CZ" sz="2800" dirty="0" smtClean="0">
              <a:solidFill>
                <a:prstClr val="black"/>
              </a:solidFill>
              <a:latin typeface="Arial"/>
            </a:endParaRPr>
          </a:p>
          <a:p>
            <a:endParaRPr lang="cs-CZ" sz="2800" dirty="0">
              <a:solidFill>
                <a:prstClr val="black"/>
              </a:solidFill>
              <a:latin typeface="Arial"/>
            </a:endParaRPr>
          </a:p>
          <a:p>
            <a:endParaRPr lang="cs-CZ" sz="2800" dirty="0" smtClean="0">
              <a:solidFill>
                <a:prstClr val="black"/>
              </a:solidFill>
              <a:latin typeface="Arial"/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SILICE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Arial"/>
              </a:rPr>
              <a:t>Dodávají potravinám charakteristickou vůni</a:t>
            </a:r>
          </a:p>
          <a:p>
            <a:pPr marL="0" indent="0">
              <a:buNone/>
            </a:pPr>
            <a:r>
              <a:rPr lang="cs-CZ" sz="2800" u="sng" dirty="0" smtClean="0">
                <a:solidFill>
                  <a:prstClr val="black"/>
                </a:solidFill>
                <a:latin typeface="Arial"/>
              </a:rPr>
              <a:t>VYSKYTUJÍ SE:</a:t>
            </a:r>
          </a:p>
          <a:p>
            <a:r>
              <a:rPr lang="cs-CZ" sz="2800" dirty="0">
                <a:solidFill>
                  <a:prstClr val="black"/>
                </a:solidFill>
                <a:latin typeface="Arial"/>
              </a:rPr>
              <a:t>v</a:t>
            </a:r>
            <a:r>
              <a:rPr lang="cs-CZ" sz="2800" dirty="0" smtClean="0">
                <a:solidFill>
                  <a:prstClr val="black"/>
                </a:solidFill>
                <a:latin typeface="Arial"/>
              </a:rPr>
              <a:t> květech, listech, kořenech, oddencích některých rostlin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2464"/>
            <a:ext cx="2485045" cy="1441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0673" y="2909790"/>
            <a:ext cx="2286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8894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4000" b="1" dirty="0" smtClean="0">
                <a:solidFill>
                  <a:prstClr val="black"/>
                </a:solidFill>
                <a:effectLst/>
                <a:latin typeface="Arial"/>
                <a:ea typeface="+mn-ea"/>
                <a:cs typeface="+mn-cs"/>
              </a:rPr>
              <a:t>TŘÍSLOVINY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dirty="0" smtClean="0">
                <a:solidFill>
                  <a:prstClr val="black"/>
                </a:solidFill>
                <a:latin typeface="Arial"/>
              </a:rPr>
              <a:t>jsou </a:t>
            </a:r>
            <a:r>
              <a:rPr lang="cs-CZ" sz="3200" dirty="0" smtClean="0">
                <a:solidFill>
                  <a:prstClr val="black"/>
                </a:solidFill>
                <a:latin typeface="Arial"/>
              </a:rPr>
              <a:t>trpké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 látky, ovlivňují chuť </a:t>
            </a:r>
          </a:p>
          <a:p>
            <a:pPr marL="0" lvl="0" indent="0">
              <a:buClr>
                <a:srgbClr val="F0AD00"/>
              </a:buClr>
              <a:buSzPct val="85000"/>
              <a:buNone/>
              <a:defRPr/>
            </a:pPr>
            <a:r>
              <a:rPr lang="cs-CZ" sz="3300" dirty="0">
                <a:solidFill>
                  <a:prstClr val="black"/>
                </a:solidFill>
                <a:latin typeface="Arial"/>
              </a:rPr>
              <a:t> 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někdy i barvu určitých potravin</a:t>
            </a: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dirty="0">
                <a:solidFill>
                  <a:prstClr val="black"/>
                </a:solidFill>
                <a:latin typeface="Arial"/>
              </a:rPr>
              <a:t>v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yskytují se téměř ve všech rostlinách</a:t>
            </a: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endParaRPr lang="cs-CZ" sz="3300" dirty="0">
              <a:solidFill>
                <a:prstClr val="black"/>
              </a:solidFill>
              <a:latin typeface="Arial"/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prstClr val="black"/>
                </a:solidFill>
                <a:latin typeface="Arial"/>
              </a:rPr>
              <a:t>BARVIVA</a:t>
            </a:r>
          </a:p>
          <a:p>
            <a:r>
              <a:rPr lang="cs-CZ" sz="3200" dirty="0">
                <a:solidFill>
                  <a:prstClr val="black"/>
                </a:solidFill>
                <a:latin typeface="Arial"/>
              </a:rPr>
              <a:t>j</a:t>
            </a:r>
            <a:r>
              <a:rPr lang="cs-CZ" sz="3200" dirty="0" smtClean="0">
                <a:solidFill>
                  <a:prstClr val="black"/>
                </a:solidFill>
                <a:latin typeface="Arial"/>
              </a:rPr>
              <a:t>sou obsaženy v některých potravinách např. karotka, špenát, paprika, borůvky…</a:t>
            </a:r>
          </a:p>
          <a:p>
            <a:r>
              <a:rPr lang="cs-CZ" sz="3200" dirty="0">
                <a:solidFill>
                  <a:prstClr val="black"/>
                </a:solidFill>
                <a:latin typeface="Arial"/>
              </a:rPr>
              <a:t>z</a:t>
            </a:r>
            <a:r>
              <a:rPr lang="cs-CZ" sz="3200" dirty="0" smtClean="0">
                <a:solidFill>
                  <a:prstClr val="black"/>
                </a:solidFill>
                <a:latin typeface="Arial"/>
              </a:rPr>
              <a:t>výrazňují barvu poživatin.</a:t>
            </a:r>
          </a:p>
          <a:p>
            <a:pPr marL="0" indent="0">
              <a:buNone/>
            </a:pP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1428750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160" y="2852936"/>
            <a:ext cx="2520280" cy="1054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28478"/>
            <a:ext cx="2190750" cy="1152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7949" y="5085184"/>
            <a:ext cx="2619375" cy="1527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1488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sz="4000" b="1" dirty="0" smtClean="0">
                <a:solidFill>
                  <a:prstClr val="black"/>
                </a:solidFill>
                <a:effectLst/>
                <a:latin typeface="Arial"/>
                <a:ea typeface="+mn-ea"/>
                <a:cs typeface="+mn-cs"/>
              </a:rPr>
              <a:t>ALKALOIDY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lvl="0" indent="-182880">
              <a:buClr>
                <a:srgbClr val="F0AD00"/>
              </a:buClr>
              <a:buSzPct val="85000"/>
              <a:defRPr/>
            </a:pPr>
            <a:endParaRPr lang="cs-CZ" sz="3300" dirty="0" smtClean="0">
              <a:solidFill>
                <a:prstClr val="black"/>
              </a:solidFill>
              <a:latin typeface="Arial"/>
            </a:endParaRP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dirty="0">
                <a:solidFill>
                  <a:prstClr val="black"/>
                </a:solidFill>
                <a:latin typeface="Arial"/>
              </a:rPr>
              <a:t>p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atří sem - </a:t>
            </a:r>
            <a:r>
              <a:rPr lang="cs-CZ" sz="3300" dirty="0">
                <a:solidFill>
                  <a:prstClr val="black"/>
                </a:solidFill>
                <a:latin typeface="Arial"/>
              </a:rPr>
              <a:t>kofein, tein, 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teobromin</a:t>
            </a: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dirty="0">
                <a:solidFill>
                  <a:prstClr val="black"/>
                </a:solidFill>
                <a:latin typeface="Arial"/>
              </a:rPr>
              <a:t>m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ají krátkodobé povzbuzující účinky</a:t>
            </a:r>
          </a:p>
          <a:p>
            <a:pPr marL="0" lvl="0" indent="0">
              <a:buClr>
                <a:srgbClr val="F0AD00"/>
              </a:buClr>
              <a:buSzPct val="85000"/>
              <a:buNone/>
              <a:defRPr/>
            </a:pPr>
            <a:endParaRPr lang="cs-CZ" sz="3300" dirty="0" smtClean="0">
              <a:solidFill>
                <a:prstClr val="black"/>
              </a:solidFill>
              <a:latin typeface="Arial"/>
            </a:endParaRPr>
          </a:p>
          <a:p>
            <a:pPr marL="0" lvl="0" indent="0" algn="ctr">
              <a:buClr>
                <a:srgbClr val="F0AD00"/>
              </a:buClr>
              <a:buSzPct val="85000"/>
              <a:buNone/>
              <a:defRPr/>
            </a:pPr>
            <a:r>
              <a:rPr lang="cs-CZ" sz="4000" b="1" dirty="0" smtClean="0">
                <a:solidFill>
                  <a:prstClr val="black"/>
                </a:solidFill>
                <a:latin typeface="Arial"/>
              </a:rPr>
              <a:t>PEKTIN</a:t>
            </a: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dirty="0">
                <a:solidFill>
                  <a:prstClr val="black"/>
                </a:solidFill>
                <a:latin typeface="Arial"/>
              </a:rPr>
              <a:t>j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edná se o rosolující látku</a:t>
            </a:r>
          </a:p>
          <a:p>
            <a:pPr marL="182880" lvl="0" indent="-182880">
              <a:buClr>
                <a:srgbClr val="F0AD00"/>
              </a:buClr>
              <a:buSzPct val="85000"/>
              <a:defRPr/>
            </a:pPr>
            <a:r>
              <a:rPr lang="cs-CZ" sz="3300" dirty="0">
                <a:solidFill>
                  <a:prstClr val="black"/>
                </a:solidFill>
                <a:latin typeface="Arial"/>
              </a:rPr>
              <a:t>j</a:t>
            </a:r>
            <a:r>
              <a:rPr lang="cs-CZ" sz="3300" dirty="0" smtClean="0">
                <a:solidFill>
                  <a:prstClr val="black"/>
                </a:solidFill>
                <a:latin typeface="Arial"/>
              </a:rPr>
              <a:t>e obsažen např. v jablkách </a:t>
            </a:r>
            <a:endParaRPr lang="cs-CZ" sz="4000" dirty="0" smtClean="0">
              <a:solidFill>
                <a:prstClr val="black"/>
              </a:solidFill>
              <a:latin typeface="Arial"/>
            </a:endParaRP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2676525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9698"/>
            <a:ext cx="2714625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5384" y="4725144"/>
            <a:ext cx="2257425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483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1.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Praha: nakladatelství IQ, 1996,</a:t>
            </a: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2"/>
              </a:rPr>
              <a:t>t3.gstatic.com/images?q=tbn:ANd9GcRqky8At7NrGOR-JBmA1j6LYivjR23jETNXxbYyIg93dgrhOvQuKg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 smtClean="0">
                <a:solidFill>
                  <a:prstClr val="black"/>
                </a:solidFill>
                <a:latin typeface="Georgia"/>
                <a:hlinkClick r:id="rId3"/>
              </a:rPr>
              <a:t>http</a:t>
            </a:r>
            <a:r>
              <a:rPr lang="cs-CZ" sz="1200" dirty="0">
                <a:solidFill>
                  <a:prstClr val="black"/>
                </a:solidFill>
                <a:latin typeface="Georgia"/>
                <a:hlinkClick r:id="rId3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3"/>
              </a:rPr>
              <a:t>t1.gstatic.com/images?q=tbn:ANd9GcQ00VwXY1CQqq_6LR34f3BFUT_VknwGcmasBX1wFOYbJdillRNP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4"/>
              </a:rPr>
              <a:t>www.hostovka.cz/clanek.php?clanek=174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5"/>
              </a:rPr>
              <a:t>http://www.vitalia.cz/galerie/potraviny-na-pranyri/#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5"/>
              </a:rPr>
              <a:t>10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6"/>
              </a:rPr>
              <a:t>zitzdrave.blog.cz/1101/kliceni-pro-zdravi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7"/>
              </a:rPr>
              <a:t>www.srecepty.cz/ingredience/citron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8"/>
              </a:rPr>
              <a:t>www.souhorky.cz/ucebnice/pv/1/kysmlec.htm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9"/>
              </a:rPr>
              <a:t>http://www.bio-medica.cz/citronelova-silice-30ml/d-70364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9"/>
              </a:rPr>
              <a:t>/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0"/>
              </a:rPr>
              <a:t>www.vinotekamorava.cz/kolekce-vin/rulandske-modre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1"/>
              </a:rPr>
              <a:t>http://www.boruvky.org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1"/>
              </a:rPr>
              <a:t>/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2"/>
              </a:rPr>
              <a:t>http://www.fytos.eu/produkt/brusinka-smes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2"/>
              </a:rPr>
              <a:t>/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3"/>
              </a:rPr>
              <a:t>t3.gstatic.com/images?q=tbn:ANd9GcTtF6k0WkOUXyf_H0kOP8oizfKsePLQuKuW5ZdfQv8LNoC62hrOWg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4"/>
              </a:rPr>
              <a:t>http://www.gastroplus.cz/gastrotemata/kava-caj/co-je-vyberova-kava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4"/>
              </a:rPr>
              <a:t>/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5"/>
              </a:rPr>
              <a:t>http://ona.idnes.cz/zeleny-cerny-bylinny-ktery-caj-si-vybrat-fp2-/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5"/>
              </a:rPr>
              <a:t>zdravi.aspx?c=A120206_114615_zdravi_pet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6"/>
              </a:rPr>
              <a:t>maggi.cz/Skola-vareni/P/Pektin.aspx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1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17"/>
              </a:rPr>
              <a:t>mladazena.maminka.cz/scripts/detail.php?id=490130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None/>
            </a:pPr>
            <a:endParaRPr lang="cs-CZ" sz="1200" dirty="0">
              <a:solidFill>
                <a:prstClr val="black"/>
              </a:solidFill>
              <a:latin typeface="Georgia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244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4283967" y="5589240"/>
            <a:ext cx="3600401" cy="357808"/>
          </a:xfrm>
        </p:spPr>
        <p:txBody>
          <a:bodyPr>
            <a:normAutofit fontScale="92500" lnSpcReduction="10000"/>
          </a:bodyPr>
          <a:lstStyle/>
          <a:p>
            <a:pPr lvl="0" algn="l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dirty="0">
                <a:solidFill>
                  <a:srgbClr val="575F6D"/>
                </a:solidFill>
                <a:latin typeface="Century Schoolbook"/>
              </a:rPr>
              <a:t>Autorem materiálu a jeho částí , není-li uvedeno jinak, je Jaroslava </a:t>
            </a:r>
            <a:r>
              <a:rPr lang="cs-CZ" sz="1000" b="1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dirty="0">
              <a:solidFill>
                <a:srgbClr val="575F6D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692696"/>
            <a:ext cx="4032448" cy="5254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630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217</TotalTime>
  <Words>351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Snímek 1</vt:lpstr>
      <vt:lpstr>OSTATNÍ LÁTKY OBSAŽENÉ  V  POTRAVINÁCH</vt:lpstr>
      <vt:lpstr>Ostatní</vt:lpstr>
      <vt:lpstr>VODA </vt:lpstr>
      <vt:lpstr>ENZYMY</vt:lpstr>
      <vt:lpstr>ORGANICKÉ KYSELINY</vt:lpstr>
      <vt:lpstr>TŘÍSLOVINY</vt:lpstr>
      <vt:lpstr>ALKALOIDY</vt:lpstr>
      <vt:lpstr>ZDROJE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OSTATNÍ LÁTKY OBSAŽENÉ V POTRAVINÁCH</dc:title>
  <dc:creator>normen</dc:creator>
  <cp:lastModifiedBy>Dum</cp:lastModifiedBy>
  <cp:revision>14</cp:revision>
  <dcterms:created xsi:type="dcterms:W3CDTF">2013-03-18T17:25:16Z</dcterms:created>
  <dcterms:modified xsi:type="dcterms:W3CDTF">2013-04-01T15:58:04Z</dcterms:modified>
</cp:coreProperties>
</file>