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6A1A8D2-CEB3-475A-836C-F898FA448FD9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988975B-A2A3-405E-B5D8-95ECBED8A5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A1enice" TargetMode="External"/><Relationship Id="rId7" Type="http://schemas.openxmlformats.org/officeDocument/2006/relationships/image" Target="../media/image35.png"/><Relationship Id="rId2" Type="http://schemas.openxmlformats.org/officeDocument/2006/relationships/hyperlink" Target="http://cs.wikipedia.org/w/index.php?title=Krupice&amp;action=edit&amp;redlink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hyperlink" Target="http://cs.wikipedia.org/wiki/Proso" TargetMode="External"/><Relationship Id="rId4" Type="http://schemas.openxmlformats.org/officeDocument/2006/relationships/hyperlink" Target="http://cs.wikipedia.org/wiki/Je%C4%8Dmen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nam.cz/cs/nase-vyrobky/mlynske-vyrobky/" TargetMode="External"/><Relationship Id="rId13" Type="http://schemas.openxmlformats.org/officeDocument/2006/relationships/hyperlink" Target="http://marki-life.blogspot.cz/2012/11/zazrak-jmenem-kuskus.html" TargetMode="External"/><Relationship Id="rId18" Type="http://schemas.openxmlformats.org/officeDocument/2006/relationships/hyperlink" Target="http://www.bio.spalda.cz/biopotraviny/bezlepkove-vyrobky/mouka-amarantova-400g" TargetMode="External"/><Relationship Id="rId3" Type="http://schemas.openxmlformats.org/officeDocument/2006/relationships/hyperlink" Target="http://www.biokvalita.cz/Biopotraviny/Obilniny/Vlocky/Bio-JECNE-VLOCKY-250g" TargetMode="External"/><Relationship Id="rId21" Type="http://schemas.openxmlformats.org/officeDocument/2006/relationships/hyperlink" Target="http://www.kvalitabio.cz/4847_Mouka-zitna-BIO/" TargetMode="External"/><Relationship Id="rId7" Type="http://schemas.openxmlformats.org/officeDocument/2006/relationships/hyperlink" Target="http://www.samoleceni.cz/2529015/pohankova-mouka-hladka-400g" TargetMode="External"/><Relationship Id="rId12" Type="http://schemas.openxmlformats.org/officeDocument/2006/relationships/hyperlink" Target="http://www.bioletnany.cz/sortiment/lusteniny-bio/mouky-krupice-kroupy-obiloviny/mouky/jahelna-mouka/" TargetMode="External"/><Relationship Id="rId17" Type="http://schemas.openxmlformats.org/officeDocument/2006/relationships/hyperlink" Target="http://www.zdravy-kramek.cz/zdravy-kramek/eshop/3-1-Bezlepkova-dieta/7-2-Bezlepkove-mouky/5/109-Bezlepkova-mouka-sojova-hruba-250-g-Paleta" TargetMode="External"/><Relationship Id="rId2" Type="http://schemas.openxmlformats.org/officeDocument/2006/relationships/hyperlink" Target="http://www.slunecnice-cb.cz/slunecnice-cb/eshop/1-1-zdrave-potraviny/59-3-MOUKY-A-KRUPICE/5/10172-Celozrnna-mouka-jecna-jemne-mleta-BIOHARMONIE-1-kg" TargetMode="External"/><Relationship Id="rId16" Type="http://schemas.openxmlformats.org/officeDocument/2006/relationships/hyperlink" Target="http://www.smajstrla.cz/cs/home/10-pohankova-krupice-smajstrla-400-g-8594043010024.html" TargetMode="External"/><Relationship Id="rId20" Type="http://schemas.openxmlformats.org/officeDocument/2006/relationships/hyperlink" Target="http://www.bezlepkovaprodejna.cz/bezlepkovaprodejna/eshop/3-1-Bezlepkove-mouky-a-strouhanky/0/5/7-Bezlepkova-mouka-Michalik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ubneme-a-zhubneme.blogspot.cz/2012/06/emco-ovesne-vlocky-jemne-s-vlakninou.html" TargetMode="External"/><Relationship Id="rId11" Type="http://schemas.openxmlformats.org/officeDocument/2006/relationships/hyperlink" Target="http://www.raciovyziva.cz/produkt/bezlepkove-potraviny/ryzova-mouka-hladka-natural-500g/" TargetMode="External"/><Relationship Id="rId5" Type="http://schemas.openxmlformats.org/officeDocument/2006/relationships/hyperlink" Target="http://www.vylecse.cz/zdrava-vyziva/88-kukuricna-krupice-500g.html" TargetMode="External"/><Relationship Id="rId15" Type="http://schemas.openxmlformats.org/officeDocument/2006/relationships/hyperlink" Target="http://www.penam.cz/cs/nase-vyrobky/" TargetMode="External"/><Relationship Id="rId10" Type="http://schemas.openxmlformats.org/officeDocument/2006/relationships/hyperlink" Target="http://www.potraviny-sroubek.cz/www-potraviny-sroubek-cz/eshop/1-1-Potraviny/2-2-Testoviny-lusteniny-ryze/5/330-Vlocky-psenicne-500g" TargetMode="External"/><Relationship Id="rId19" Type="http://schemas.openxmlformats.org/officeDocument/2006/relationships/hyperlink" Target="http://foto.dama.cz/foto.php?f=799173" TargetMode="External"/><Relationship Id="rId4" Type="http://schemas.openxmlformats.org/officeDocument/2006/relationships/hyperlink" Target="http://www.perun-orechy.cz/36,cz_kukuricna-mouka-polohruba.html" TargetMode="External"/><Relationship Id="rId9" Type="http://schemas.openxmlformats.org/officeDocument/2006/relationships/hyperlink" Target="http://www.dobre-zdravi.cz/chlebova-mouka-zitna-tmava/d-70791/" TargetMode="External"/><Relationship Id="rId14" Type="http://schemas.openxmlformats.org/officeDocument/2006/relationships/hyperlink" Target="http://www.souhorky.cz/ucebnice/pv/1/mlynske.htm" TargetMode="External"/><Relationship Id="rId22" Type="http://schemas.openxmlformats.org/officeDocument/2006/relationships/hyperlink" Target="http://www.eklasa.cz/klasa-alba/obsah/vyrobky/:penam-a-s-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73548" y="274638"/>
            <a:ext cx="6286884" cy="850106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19256" cy="5205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cap="small" dirty="0" smtClean="0">
                <a:solidFill>
                  <a:srgbClr val="575F6D"/>
                </a:solidFill>
                <a:ea typeface="+mj-ea"/>
                <a:cs typeface="+mj-cs"/>
              </a:rPr>
              <a:t>                 DIGITÁLNÍ </a:t>
            </a:r>
            <a:r>
              <a:rPr lang="cs-CZ" sz="2800" cap="small" dirty="0">
                <a:solidFill>
                  <a:srgbClr val="575F6D"/>
                </a:solidFill>
                <a:ea typeface="+mj-ea"/>
                <a:cs typeface="+mj-cs"/>
              </a:rPr>
              <a:t>UČEBNÍ MATERIÁL</a:t>
            </a: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3548" y="5921896"/>
            <a:ext cx="3822954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7809782"/>
              </p:ext>
            </p:extLst>
          </p:nvPr>
        </p:nvGraphicFramePr>
        <p:xfrm>
          <a:off x="395536" y="1802638"/>
          <a:ext cx="7931224" cy="4119258"/>
        </p:xfrm>
        <a:graphic>
          <a:graphicData uri="http://schemas.openxmlformats.org/drawingml/2006/table">
            <a:tbl>
              <a:tblPr/>
              <a:tblGrid>
                <a:gridCol w="2143249"/>
                <a:gridCol w="5787975"/>
              </a:tblGrid>
              <a:tr h="27609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27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VY_10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_INOVACE_ZBO9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75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36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ZBOŽÍZNALSTVÍ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84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Potravinářské zboží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75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MLÝNSKÉ VÝROBKY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36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75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36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10.1.2013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5745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 se základními výrobky z obilovin  i s  novými  mlýnskými výrobky  a s jejich zpracováním.</a:t>
                      </a:r>
                    </a:p>
                    <a:p>
                      <a:pPr fontAlgn="base">
                        <a:spcBef>
                          <a:spcPts val="290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Materiál je určen pro žáky 1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. ročníku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obor prodavačské práce, prodavač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                           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do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+mn-ea"/>
                          <a:cs typeface="+mn-cs"/>
                        </a:rPr>
                        <a:t>předmětu „Zbožíznalství“.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8543" y="22030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296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600" i="1" cap="none" dirty="0">
                <a:solidFill>
                  <a:srgbClr val="575F6D"/>
                </a:solidFill>
                <a:latin typeface="Algerian" pitchFamily="82" charset="0"/>
              </a:rPr>
              <a:t>MLÝNSKÉ  VÝROBKY</a:t>
            </a: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9000" y="332656"/>
            <a:ext cx="4095328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212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u="sng" dirty="0">
                <a:solidFill>
                  <a:srgbClr val="575F6D"/>
                </a:solidFill>
              </a:rPr>
              <a:t>OBSAHUJÍ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Bílkoviny </a:t>
            </a:r>
            <a:r>
              <a:rPr lang="cs-CZ" dirty="0" smtClean="0">
                <a:solidFill>
                  <a:prstClr val="black"/>
                </a:solidFill>
              </a:rPr>
              <a:t>– neplnohodnotné </a:t>
            </a:r>
            <a:r>
              <a:rPr lang="cs-CZ" dirty="0">
                <a:solidFill>
                  <a:prstClr val="black"/>
                </a:solidFill>
              </a:rPr>
              <a:t>/rostlinného původu/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Tuky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Cukry /sacharidy/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Minerální látky /vápník, fosfor, draslík/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Vitamíny  /B, E/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933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u="sng" dirty="0">
                <a:solidFill>
                  <a:srgbClr val="575F6D"/>
                </a:solidFill>
              </a:rPr>
              <a:t>ZÍSKÁVAJÍ 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8147248" cy="2664296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200" i="1" u="sng" dirty="0">
                <a:solidFill>
                  <a:prstClr val="black"/>
                </a:solidFill>
              </a:rPr>
              <a:t>Mletím</a:t>
            </a:r>
            <a:r>
              <a:rPr lang="cs-CZ" i="1" dirty="0">
                <a:solidFill>
                  <a:prstClr val="black"/>
                </a:solidFill>
              </a:rPr>
              <a:t> </a:t>
            </a:r>
            <a:endParaRPr lang="cs-CZ" sz="1200" i="1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 na vysoko – tvrdá </a:t>
            </a:r>
            <a:r>
              <a:rPr lang="cs-CZ" dirty="0" smtClean="0">
                <a:solidFill>
                  <a:prstClr val="black"/>
                </a:solidFill>
              </a:rPr>
              <a:t>pšenice</a:t>
            </a:r>
            <a:endParaRPr lang="cs-CZ" sz="12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 na plocho -  měkká pšenice, žito, </a:t>
            </a:r>
            <a:r>
              <a:rPr lang="cs-CZ" dirty="0" smtClean="0">
                <a:solidFill>
                  <a:prstClr val="black"/>
                </a:solidFill>
              </a:rPr>
              <a:t>ječmen, pohanka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13409"/>
            <a:ext cx="5900737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1079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>
                <a:solidFill>
                  <a:srgbClr val="575F6D"/>
                </a:solidFill>
              </a:rPr>
              <a:t>Z  pšenice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1. Mouka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hladká, polohrubá, hrubá mouka pšeničná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výběrová polohrubá mouka pšeničná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výběrová hladká mouka pšeničná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extra speciál </a:t>
            </a:r>
            <a:r>
              <a:rPr lang="cs-CZ" dirty="0" smtClean="0">
                <a:solidFill>
                  <a:prstClr val="black"/>
                </a:solidFill>
              </a:rPr>
              <a:t>00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mouka pšeničná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2. Krupice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hrubá krupice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dětská krupička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3. Vločky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8640"/>
            <a:ext cx="92392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225"/>
            <a:ext cx="92392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8640"/>
            <a:ext cx="92392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6147" y="4113335"/>
            <a:ext cx="92392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1016" y="4446710"/>
            <a:ext cx="285750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830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>
                <a:solidFill>
                  <a:srgbClr val="575F6D"/>
                </a:solidFill>
              </a:rPr>
              <a:t>Ze  žita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565104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Mouka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žitná chlebová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-//-    světlá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-//-    tmavá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-//-    </a:t>
            </a:r>
            <a:r>
              <a:rPr lang="cs-CZ" dirty="0" smtClean="0">
                <a:solidFill>
                  <a:prstClr val="black"/>
                </a:solidFill>
              </a:rPr>
              <a:t>celozrnná - </a:t>
            </a:r>
            <a:r>
              <a:rPr lang="cs-CZ" dirty="0">
                <a:solidFill>
                  <a:prstClr val="black"/>
                </a:solidFill>
              </a:rPr>
              <a:t>jemná, hrubá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48680"/>
            <a:ext cx="252028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86250"/>
            <a:ext cx="178117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82354"/>
            <a:ext cx="1784398" cy="2584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7409" y="4309670"/>
            <a:ext cx="285750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912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>
                <a:solidFill>
                  <a:srgbClr val="575F6D"/>
                </a:solidFill>
              </a:rPr>
              <a:t>Z  ječmene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i="1" u="sng" dirty="0">
                <a:solidFill>
                  <a:prstClr val="black"/>
                </a:solidFill>
              </a:rPr>
              <a:t>Mouka</a:t>
            </a: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Courier New" pitchFamily="49" charset="0"/>
              <a:buChar char="o"/>
            </a:pPr>
            <a:r>
              <a:rPr lang="cs-CZ" dirty="0">
                <a:solidFill>
                  <a:prstClr val="black"/>
                </a:solidFill>
              </a:rPr>
              <a:t> ječná - jemně mletá mouka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- celozrnná mouka      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endParaRPr lang="cs-CZ" i="1" u="sng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i="1" u="sng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i="1" u="sng" dirty="0">
                <a:solidFill>
                  <a:prstClr val="black"/>
                </a:solidFill>
              </a:rPr>
              <a:t>Vločky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2687"/>
            <a:ext cx="2232248" cy="3202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8044" y="3284985"/>
            <a:ext cx="3456384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17032"/>
            <a:ext cx="1869594" cy="2486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3263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>
                <a:solidFill>
                  <a:srgbClr val="575F6D"/>
                </a:solidFill>
              </a:rPr>
              <a:t>Z  kukuřice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Mouka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	- kukuřičná mouka světlá /hladká</a:t>
            </a:r>
            <a:r>
              <a:rPr lang="cs-CZ" dirty="0" smtClean="0">
                <a:solidFill>
                  <a:prstClr val="black"/>
                </a:solidFill>
              </a:rPr>
              <a:t>,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        polohrubá, hrubá</a:t>
            </a:r>
            <a:r>
              <a:rPr lang="cs-CZ" dirty="0">
                <a:solidFill>
                  <a:prstClr val="black"/>
                </a:solidFill>
              </a:rPr>
              <a:t>, BIO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	- kukuřičná mouka tmavá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Krupice </a:t>
            </a:r>
            <a:r>
              <a:rPr lang="cs-CZ" dirty="0">
                <a:solidFill>
                  <a:prstClr val="black"/>
                </a:solidFill>
              </a:rPr>
              <a:t>- kukuřičná</a:t>
            </a:r>
            <a:endParaRPr lang="cs-CZ" i="1" u="sng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2243708" cy="386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4916"/>
            <a:ext cx="2515271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725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>
                <a:solidFill>
                  <a:srgbClr val="575F6D"/>
                </a:solidFill>
              </a:rPr>
              <a:t>Výrobky  z  ovsa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Druhy v prodeji: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Courier New" pitchFamily="49" charset="0"/>
              <a:buChar char="o"/>
            </a:pPr>
            <a:r>
              <a:rPr lang="cs-CZ" dirty="0">
                <a:solidFill>
                  <a:prstClr val="black"/>
                </a:solidFill>
              </a:rPr>
              <a:t> ovesné vločky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Courier New" pitchFamily="49" charset="0"/>
              <a:buChar char="o"/>
            </a:pPr>
            <a:r>
              <a:rPr lang="cs-CZ" dirty="0">
                <a:solidFill>
                  <a:prstClr val="black"/>
                </a:solidFill>
              </a:rPr>
              <a:t> ovesné vločky BIO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2016224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7341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575F6D"/>
                </a:solidFill>
              </a:rPr>
              <a:t> </a:t>
            </a:r>
            <a:r>
              <a:rPr lang="cs-CZ" sz="4000" u="sng" dirty="0">
                <a:solidFill>
                  <a:srgbClr val="575F6D"/>
                </a:solidFill>
              </a:rPr>
              <a:t>Z  </a:t>
            </a:r>
            <a:r>
              <a:rPr lang="cs-CZ" sz="3600" b="1" u="sng" dirty="0">
                <a:solidFill>
                  <a:srgbClr val="575F6D"/>
                </a:solidFill>
              </a:rPr>
              <a:t>pohanky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 smtClean="0">
                <a:solidFill>
                  <a:prstClr val="black"/>
                </a:solidFill>
              </a:rPr>
              <a:t>  </a:t>
            </a:r>
            <a:r>
              <a:rPr lang="cs-CZ" sz="2800" i="1" u="sng" dirty="0" smtClean="0">
                <a:solidFill>
                  <a:prstClr val="black"/>
                </a:solidFill>
              </a:rPr>
              <a:t>Mouka </a:t>
            </a:r>
            <a:r>
              <a:rPr lang="cs-CZ" sz="2800" i="1" u="sng" dirty="0">
                <a:solidFill>
                  <a:prstClr val="black"/>
                </a:solidFill>
              </a:rPr>
              <a:t>–</a:t>
            </a:r>
            <a:r>
              <a:rPr lang="cs-CZ" sz="2800" dirty="0">
                <a:solidFill>
                  <a:prstClr val="black"/>
                </a:solidFill>
              </a:rPr>
              <a:t> pohanková hladká</a:t>
            </a:r>
            <a:endParaRPr lang="cs-CZ" sz="2800" i="1" u="sng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  </a:t>
            </a:r>
            <a:r>
              <a:rPr lang="cs-CZ" sz="2800" i="1" u="sng" dirty="0">
                <a:solidFill>
                  <a:prstClr val="black"/>
                </a:solidFill>
              </a:rPr>
              <a:t>Krupice –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pohanková</a:t>
            </a:r>
            <a:endParaRPr lang="cs-CZ" sz="2800" i="1" u="sng" dirty="0">
              <a:solidFill>
                <a:prstClr val="black"/>
              </a:solidFill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vyrábí se v několika variantách - hladká,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polohrubá, hrubá i celozrnná </a:t>
            </a:r>
            <a:endParaRPr lang="cs-CZ" sz="2800" dirty="0">
              <a:solidFill>
                <a:prstClr val="black"/>
              </a:solidFill>
              <a:latin typeface="Calibri" pitchFamily="34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03448"/>
            <a:ext cx="2625080" cy="2841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09120"/>
            <a:ext cx="20097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51920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6361" y="3863632"/>
            <a:ext cx="2132662" cy="284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656"/>
            <a:ext cx="1977405" cy="1483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2982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764704"/>
            <a:ext cx="6172200" cy="3672408"/>
          </a:xfrm>
        </p:spPr>
        <p:txBody>
          <a:bodyPr>
            <a:normAutofit/>
          </a:bodyPr>
          <a:lstStyle/>
          <a:p>
            <a:r>
              <a:rPr lang="cs-CZ" sz="6000" b="0" dirty="0">
                <a:solidFill>
                  <a:srgbClr val="575F6D"/>
                </a:solidFill>
                <a:latin typeface="Algerian" pitchFamily="82" charset="0"/>
              </a:rPr>
              <a:t>NOVÉ DRUHY MLÝNSKÝCH VÝROBKŮ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531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b="1" i="1" dirty="0" smtClean="0"/>
              <a:t>MOUKA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6275040" cy="52772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b="1" i="1" u="sng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Rýžová</a:t>
            </a:r>
            <a:endParaRPr lang="cs-CZ" i="1" u="sng" dirty="0">
              <a:solidFill>
                <a:prstClr val="black"/>
              </a:solidFill>
              <a:latin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vyrábí se ve variantě běžné (vhodná pro pečení) a instantní (nevhodná do těst, doporučujeme spíše pro přípravu vařených sladkých pokrmů, například kaší)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b="1" i="1" u="sng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Amarantová</a:t>
            </a:r>
            <a:endParaRPr lang="cs-CZ" i="1" u="sng" dirty="0">
              <a:solidFill>
                <a:prstClr val="black"/>
              </a:solidFill>
              <a:latin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vyrábí se z rostliny laskavec z rodu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Amaranthus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oužití – sladké i slané pečivo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b="1" i="1" u="sng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Sójová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2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 prodeji – mouka hladká, hrubá, bezlepková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vhodná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pro pečení, ovšem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nedoporučujeme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konzumaci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sójového pečiva či cukroví ve velkém množství, neboť způsobuje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plynatost. </a:t>
            </a:r>
            <a:endParaRPr lang="cs-CZ" sz="2000" dirty="0">
              <a:solidFill>
                <a:prstClr val="black"/>
              </a:solidFill>
              <a:latin typeface="Calibri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198" y="0"/>
            <a:ext cx="3499928" cy="14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3096"/>
            <a:ext cx="1959297" cy="2413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2307" y="706388"/>
            <a:ext cx="1609725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652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985"/>
            <a:ext cx="7467600" cy="693719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MOUKA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764703"/>
            <a:ext cx="6783215" cy="603866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Bramborová</a:t>
            </a:r>
            <a:endParaRPr lang="cs-CZ" i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lze z ní připravit bezlepkové bramborové knedlíky, vhodná také do některých druhů bezlepkového cukroví (např. bezlepkové piškoty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Bezlepková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jde vlastně o 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směs,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speciálně připravenou pro bezlepkovou výživu.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vhodná pro vaření (např. zahušťování), ještě lépe však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pro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pečení (vánoček, bábovek, mazanců, atd.)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Jahelná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připravují se z ní těstoviny, pečivo a moučníky.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Typickým produktem je jahelník.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869160"/>
            <a:ext cx="2621214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70985"/>
            <a:ext cx="1469086" cy="1957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61048"/>
            <a:ext cx="1943133" cy="14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861048"/>
            <a:ext cx="1943133" cy="14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860236"/>
            <a:ext cx="1944216" cy="1458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127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>
                <a:solidFill>
                  <a:srgbClr val="FF0000"/>
                </a:solidFill>
              </a:rPr>
              <a:t>NOVÝ  VÝROBEK  Z  OBILÍ  -  KUSKUS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Arial" charset="0"/>
              </a:rPr>
              <a:t>Jedná se o spařenou a do kuliček tvarovanou </a:t>
            </a:r>
            <a:r>
              <a:rPr lang="cs-CZ" sz="1800" dirty="0">
                <a:solidFill>
                  <a:prstClr val="black"/>
                </a:solidFill>
                <a:latin typeface="Arial" charset="0"/>
                <a:hlinkClick r:id="rId2" tooltip="Krupice (stránka neexistuje)"/>
              </a:rPr>
              <a:t>krupici</a:t>
            </a:r>
            <a:r>
              <a:rPr lang="cs-CZ" sz="1800" dirty="0">
                <a:solidFill>
                  <a:prstClr val="black"/>
                </a:solidFill>
                <a:latin typeface="Arial" charset="0"/>
              </a:rPr>
              <a:t> z </a:t>
            </a:r>
            <a:r>
              <a:rPr lang="cs-CZ" sz="1800" dirty="0">
                <a:solidFill>
                  <a:prstClr val="black"/>
                </a:solidFill>
                <a:latin typeface="Arial" charset="0"/>
                <a:hlinkClick r:id="rId3" tooltip="Pšenice"/>
              </a:rPr>
              <a:t>pšenice</a:t>
            </a:r>
            <a:r>
              <a:rPr lang="cs-CZ" sz="1800" dirty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1800" dirty="0">
                <a:solidFill>
                  <a:prstClr val="black"/>
                </a:solidFill>
                <a:latin typeface="Arial" charset="0"/>
                <a:hlinkClick r:id="rId4" tooltip="Ječmen"/>
              </a:rPr>
              <a:t>ječmene</a:t>
            </a:r>
            <a:r>
              <a:rPr lang="cs-CZ" sz="1800" dirty="0">
                <a:solidFill>
                  <a:prstClr val="black"/>
                </a:solidFill>
                <a:latin typeface="Arial" charset="0"/>
              </a:rPr>
              <a:t> nebo </a:t>
            </a:r>
            <a:r>
              <a:rPr lang="cs-CZ" sz="1800" dirty="0">
                <a:solidFill>
                  <a:prstClr val="black"/>
                </a:solidFill>
                <a:latin typeface="Arial" charset="0"/>
                <a:hlinkClick r:id="rId5" tooltip="Proso"/>
              </a:rPr>
              <a:t>prosa</a:t>
            </a:r>
            <a:r>
              <a:rPr lang="cs-CZ" sz="1800" dirty="0">
                <a:solidFill>
                  <a:prstClr val="black"/>
                </a:solidFill>
                <a:latin typeface="Arial" charset="0"/>
              </a:rPr>
              <a:t>. 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Arial" charset="0"/>
              </a:rPr>
              <a:t>Kuskus se při přípravě nevaří, ale zalévá vařící vodou nebo vařícím pokrmem.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Arial" charset="0"/>
              </a:rPr>
              <a:t>Jde o sušený instantní produkt,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3075" y="3140968"/>
            <a:ext cx="196215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7365" y="4912618"/>
            <a:ext cx="1905000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934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648072"/>
          </a:xfrm>
        </p:spPr>
        <p:txBody>
          <a:bodyPr/>
          <a:lstStyle/>
          <a:p>
            <a:r>
              <a:rPr lang="cs-CZ" dirty="0" smtClean="0"/>
              <a:t>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6093296"/>
          </a:xfrm>
        </p:spPr>
        <p:txBody>
          <a:bodyPr>
            <a:normAutofit lnSpcReduction="10000"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www.slunecnice-cb.cz/slunecnice-cb/eshop/1-1-zdrave-potraviny/59-3-MOUKY-A-KRUPICE/5/10172-Celozrnna-mouka-jecna-jemne-mleta-BIOHARMONIE-1-kg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www.biokvalita.cz/Biopotraviny/Obilniny/Vlocky/Bio-JECNE-VLOCKY-250g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www.perun-orechy.cz/36,cz_kukuricna-mouka-polohruba.html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www.vylecse.cz/zdrava-vyziva/88-kukuricna-krupice-500g.html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hubneme-a-zhubneme.blogspot.cz/2012/06/emco-ovesne-vlocky-jemne-s-vlakninou.html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www.samoleceni.cz/2529015/pohankova-mouka-hladka-400g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http://www.penam.cz/cs/nase-vyrobky/mlynske-vyrobky</a:t>
            </a:r>
            <a:r>
              <a:rPr lang="cs-CZ" sz="1200" dirty="0" smtClean="0">
                <a:hlinkClick r:id="rId8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http://www.dobre-zdravi.cz/chlebova-mouka-zitna-tmava/d-70791</a:t>
            </a:r>
            <a:r>
              <a:rPr lang="cs-CZ" sz="1200" dirty="0" smtClean="0">
                <a:hlinkClick r:id="rId9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www.potraviny-sroubek.cz/www-potraviny-sroubek-cz/eshop/1-1-Potraviny/2-2-Testoviny-lusteniny-ryze/5/330-Vlocky-psenicne-500g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http://www.raciovyziva.cz/produkt/bezlepkove-potraviny/ryzova-mouka-hladka-natural-500g</a:t>
            </a:r>
            <a:r>
              <a:rPr lang="cs-CZ" sz="1200" dirty="0" smtClean="0">
                <a:hlinkClick r:id="rId11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http://www.bioletnany.cz/sortiment/lusteniny-bio/mouky-krupice-kroupy-obiloviny/mouky/jahelna-mouka</a:t>
            </a:r>
            <a:r>
              <a:rPr lang="cs-CZ" sz="1200" dirty="0" smtClean="0">
                <a:hlinkClick r:id="rId12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marki-life.blogspot.cz/2012/11/zazrak-jmenem-kuskus.html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www.souhorky.cz/ucebnice/pv/1/mlynske.htm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http://www.penam.cz/cs/nase-vyrobky</a:t>
            </a:r>
            <a:r>
              <a:rPr lang="cs-CZ" sz="1200" dirty="0" smtClean="0">
                <a:hlinkClick r:id="rId15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www.smajstrla.cz/cs/home/10-pohankova-krupice-smajstrla-400-g-8594043010024.html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www.zdravy-kramek.cz/zdravy-kramek/eshop/3-1-Bezlepkova-dieta/7-2-Bezlepkove-mouky/5/109-Bezlepkova-mouka-sojova-hruba-250-g-Paleta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www.bio.spalda.cz/biopotraviny/bezlepkove-vyrobky/mouka-amarantova-400g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foto.dama.cz/foto.php?f=799173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www.bezlepkovaprodejna.cz/bezlepkovaprodejna/eshop/3-1-Bezlepkove-mouky-a-strouhanky/0/5/7-Bezlepkova-mouka-Michalik-1</a:t>
            </a:r>
            <a:endParaRPr lang="cs-CZ" sz="1200" dirty="0" smtClean="0"/>
          </a:p>
          <a:p>
            <a:r>
              <a:rPr lang="cs-CZ" sz="1200" dirty="0">
                <a:hlinkClick r:id="rId21"/>
              </a:rPr>
              <a:t>http://www.kvalitabio.cz/4847_Mouka-zitna-BIO</a:t>
            </a:r>
            <a:r>
              <a:rPr lang="cs-CZ" sz="1200" dirty="0" smtClean="0">
                <a:hlinkClick r:id="rId21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22"/>
              </a:rPr>
              <a:t>http://www.eklasa.cz/klasa-alba/obsah/vyrobky/:</a:t>
            </a:r>
            <a:r>
              <a:rPr lang="cs-CZ" sz="1200" dirty="0" smtClean="0">
                <a:hlinkClick r:id="rId22"/>
              </a:rPr>
              <a:t>penam-a-s-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13787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KONEC</a:t>
            </a:r>
            <a:endParaRPr lang="cs-CZ" sz="6000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286000" y="6021288"/>
            <a:ext cx="6172200" cy="353634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000" dirty="0">
                <a:solidFill>
                  <a:srgbClr val="575F6D"/>
                </a:solidFill>
              </a:rPr>
              <a:t>Autorem materiálu a  jeho částí , není-li uvedeno jinak, je Jaroslava </a:t>
            </a:r>
            <a:r>
              <a:rPr lang="cs-CZ" sz="1000" dirty="0" err="1">
                <a:solidFill>
                  <a:srgbClr val="575F6D"/>
                </a:solidFill>
              </a:rPr>
              <a:t>Kapalínová</a:t>
            </a:r>
            <a:endParaRPr lang="cs-CZ" sz="1000" dirty="0">
              <a:solidFill>
                <a:srgbClr val="575F6D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4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111</TotalTime>
  <Words>511</Words>
  <Application>Microsoft Office PowerPoint</Application>
  <PresentationFormat>Předvádění na obrazovce (4:3)</PresentationFormat>
  <Paragraphs>139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Střední průmyslová škola a Střední odborná škola gastronomie a služeb, Most, příspěvková organizace</vt:lpstr>
      <vt:lpstr>MLÝNSKÉ  VÝROBKY</vt:lpstr>
      <vt:lpstr>OBSAHUJÍ</vt:lpstr>
      <vt:lpstr>ZÍSKÁVAJÍ  SE</vt:lpstr>
      <vt:lpstr>Z  pšenice</vt:lpstr>
      <vt:lpstr>Ze  žita</vt:lpstr>
      <vt:lpstr>Z  ječmene</vt:lpstr>
      <vt:lpstr>Z  kukuřice</vt:lpstr>
      <vt:lpstr>Výrobky  z  ovsa</vt:lpstr>
      <vt:lpstr> Z  pohanky</vt:lpstr>
      <vt:lpstr>NOVÉ DRUHY MLÝNSKÝCH VÝROBKŮ</vt:lpstr>
      <vt:lpstr>MOUKA</vt:lpstr>
      <vt:lpstr>MOUKA</vt:lpstr>
      <vt:lpstr>NOVÝ  VÝROBEK  Z  OBILÍ  -  KUSKUS</vt:lpstr>
      <vt:lpstr>OBRÁZKY: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MLÝNSKÉ  VÝROBKY</dc:title>
  <dc:creator>Pepe</dc:creator>
  <cp:lastModifiedBy>Dum</cp:lastModifiedBy>
  <cp:revision>15</cp:revision>
  <dcterms:created xsi:type="dcterms:W3CDTF">2012-11-17T20:28:11Z</dcterms:created>
  <dcterms:modified xsi:type="dcterms:W3CDTF">2013-04-01T16:27:29Z</dcterms:modified>
</cp:coreProperties>
</file>