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63" r:id="rId5"/>
    <p:sldId id="258" r:id="rId6"/>
    <p:sldId id="259" r:id="rId7"/>
    <p:sldId id="260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9422891-FB1F-4AC6-BCEB-D5E3214B4A4D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E111F66-D19A-4937-AD0C-14CC13704D1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hleboradce.webnode.cz/chlebnik-s-recepty-chlebovych-placek/kroupove-pokrmy/" TargetMode="External"/><Relationship Id="rId13" Type="http://schemas.openxmlformats.org/officeDocument/2006/relationships/hyperlink" Target="http://web2.mendelu.cz/af_222_multitext/cvicebnice/krmivo.php?krmivo=12" TargetMode="External"/><Relationship Id="rId3" Type="http://schemas.openxmlformats.org/officeDocument/2006/relationships/hyperlink" Target="http://www.mrk.cz/r/atlasy/nastrahy_navnady/nastrahy/rostlinne/obilniny_a_jine_plodiny/jecne_kroupy/" TargetMode="External"/><Relationship Id="rId7" Type="http://schemas.openxmlformats.org/officeDocument/2006/relationships/hyperlink" Target="http://nakup.itesco.cz/cs-CZ/ProductDetail/ProductDetail/2001019013164" TargetMode="External"/><Relationship Id="rId12" Type="http://schemas.openxmlformats.org/officeDocument/2006/relationships/hyperlink" Target="http://www.dietologie.cz/vyziva/potraviny-wiki/obiloviny-obilniny/jecmen-sety-hordeum-vulgare-l/jecmen-obili.html" TargetMode="External"/><Relationship Id="rId2" Type="http://schemas.openxmlformats.org/officeDocument/2006/relationships/hyperlink" Target="http://obchod.cesiaslovaci.com/143262_kroupy-jecne-perlicky-500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ikos.cz/detail/884/kroupy-jecne-c-7-alfa-1kg" TargetMode="External"/><Relationship Id="rId11" Type="http://schemas.openxmlformats.org/officeDocument/2006/relationships/hyperlink" Target="http://mlcen.sweb.cz/kroupy.html" TargetMode="External"/><Relationship Id="rId5" Type="http://schemas.openxmlformats.org/officeDocument/2006/relationships/hyperlink" Target="http://www.akcniceny.cz/detail/jecne-kroupy-male-a-stredni-500-g-511446/" TargetMode="External"/><Relationship Id="rId10" Type="http://schemas.openxmlformats.org/officeDocument/2006/relationships/hyperlink" Target="http://www.bekoset.cz/produkty/zdrava-vyziva/obilniny-a-jine/jecne-kroupy-500g" TargetMode="External"/><Relationship Id="rId4" Type="http://schemas.openxmlformats.org/officeDocument/2006/relationships/hyperlink" Target="http://nakup.itesco.cz/cs-CZ/ProductDetail/ProductDetail/2001019013188" TargetMode="External"/><Relationship Id="rId9" Type="http://schemas.openxmlformats.org/officeDocument/2006/relationships/hyperlink" Target="http://www.labuznik.cz/ingredience/kroupy/" TargetMode="External"/><Relationship Id="rId14" Type="http://schemas.openxmlformats.org/officeDocument/2006/relationships/hyperlink" Target="http://www.jsemfit.cz/clanek/69-vyznate-se-v-obilovinach-.aspx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5638800" cy="1143000"/>
          </a:xfrm>
        </p:spPr>
        <p:txBody>
          <a:bodyPr>
            <a:normAutofit fontScale="90000"/>
          </a:bodyPr>
          <a:lstStyle/>
          <a:p>
            <a:r>
              <a:rPr lang="cs-CZ" sz="1800" b="1" dirty="0" smtClean="0">
                <a:solidFill>
                  <a:srgbClr val="575F6D"/>
                </a:solidFill>
              </a:rPr>
              <a:t>Střední </a:t>
            </a:r>
            <a:r>
              <a:rPr lang="cs-CZ" sz="1800" b="1" dirty="0">
                <a:solidFill>
                  <a:srgbClr val="575F6D"/>
                </a:solidFill>
              </a:rPr>
              <a:t>průmyslová škola</a:t>
            </a:r>
            <a:br>
              <a:rPr lang="cs-CZ" sz="1800" b="1" dirty="0">
                <a:solidFill>
                  <a:srgbClr val="575F6D"/>
                </a:solidFill>
              </a:rPr>
            </a:br>
            <a:r>
              <a:rPr lang="cs-CZ" sz="1800" b="1" dirty="0">
                <a:solidFill>
                  <a:srgbClr val="575F6D"/>
                </a:solidFill>
              </a:rPr>
              <a:t>a Střední odborná škola gastronomie a služeb, Most, příspěvková organizace</a:t>
            </a:r>
            <a:r>
              <a:rPr lang="cs-CZ" sz="1600" dirty="0">
                <a:solidFill>
                  <a:srgbClr val="575F6D"/>
                </a:solidFill>
              </a:rPr>
              <a:t/>
            </a:r>
            <a:br>
              <a:rPr lang="cs-CZ" sz="1600" dirty="0">
                <a:solidFill>
                  <a:srgbClr val="575F6D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91264" cy="527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cap="small" dirty="0" smtClean="0">
                <a:solidFill>
                  <a:srgbClr val="575F6D"/>
                </a:solidFill>
                <a:ea typeface="+mj-ea"/>
                <a:cs typeface="+mj-cs"/>
              </a:rPr>
              <a:t>                  DIGITÁLNÍ </a:t>
            </a:r>
            <a:r>
              <a:rPr lang="cs-CZ" sz="2800" cap="small" dirty="0">
                <a:solidFill>
                  <a:srgbClr val="575F6D"/>
                </a:solidFill>
                <a:ea typeface="+mj-ea"/>
                <a:cs typeface="+mj-cs"/>
              </a:rPr>
              <a:t>UČEBNÍ MATERIÁL</a:t>
            </a:r>
            <a:endParaRPr lang="cs-CZ" sz="2800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733256"/>
            <a:ext cx="3994743" cy="978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3921127"/>
              </p:ext>
            </p:extLst>
          </p:nvPr>
        </p:nvGraphicFramePr>
        <p:xfrm>
          <a:off x="467544" y="1796877"/>
          <a:ext cx="7776864" cy="3936378"/>
        </p:xfrm>
        <a:graphic>
          <a:graphicData uri="http://schemas.openxmlformats.org/drawingml/2006/table">
            <a:tbl>
              <a:tblPr/>
              <a:tblGrid>
                <a:gridCol w="2101536"/>
                <a:gridCol w="5675328"/>
              </a:tblGrid>
              <a:tr h="28994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709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VY_10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smtClean="0"/>
                        <a:t>_INOVACE_ZBO10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95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95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ZBOŽÍZNALSTVÍ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95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Potravinářské zboží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95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KRUPAŘSKÉ VÝROBKY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95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95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956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20.1.2013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065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výrobou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krupařských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výrobků a s druhy krup v prodeji.</a:t>
                      </a:r>
                    </a:p>
                    <a:p>
                      <a:pPr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Materiál je určen pro žáky 1</a:t>
                      </a:r>
                      <a:r>
                        <a:rPr lang="cs-CZ" sz="1200" b="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. ročníku </a:t>
                      </a:r>
                      <a:r>
                        <a:rPr lang="cs-CZ" sz="1200" b="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obor prodavačské práce, </a:t>
                      </a:r>
                      <a:r>
                        <a:rPr lang="cs-CZ" sz="1200" b="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prodavač                        </a:t>
                      </a:r>
                      <a:r>
                        <a:rPr lang="cs-CZ" sz="1200" b="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200" b="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+mn-ea"/>
                          <a:cs typeface="+mn-cs"/>
                        </a:rPr>
                        <a:t>do předmětu „Zbožíznalství“. </a:t>
                      </a:r>
                      <a:endParaRPr lang="cs-CZ" sz="1200" b="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6693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404664"/>
            <a:ext cx="6858000" cy="3312368"/>
          </a:xfrm>
        </p:spPr>
        <p:txBody>
          <a:bodyPr>
            <a:normAutofit fontScale="90000"/>
          </a:bodyPr>
          <a:lstStyle/>
          <a:p>
            <a:r>
              <a:rPr lang="cs-CZ" sz="9600" dirty="0" smtClean="0">
                <a:solidFill>
                  <a:srgbClr val="575F6D"/>
                </a:solidFill>
                <a:latin typeface="Algerian" pitchFamily="82" charset="0"/>
              </a:rPr>
              <a:t/>
            </a:r>
            <a:br>
              <a:rPr lang="cs-CZ" sz="9600" dirty="0" smtClean="0">
                <a:solidFill>
                  <a:srgbClr val="575F6D"/>
                </a:solidFill>
                <a:latin typeface="Algerian" pitchFamily="82" charset="0"/>
              </a:rPr>
            </a:br>
            <a:r>
              <a:rPr lang="cs-CZ" sz="9600" dirty="0" smtClean="0">
                <a:solidFill>
                  <a:srgbClr val="575F6D"/>
                </a:solidFill>
                <a:latin typeface="Algerian" pitchFamily="82" charset="0"/>
              </a:rPr>
              <a:t>KRUPAŘSKÉ  VÝROBKY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352925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352925"/>
            <a:ext cx="288032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020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u="sng" dirty="0" err="1">
                <a:solidFill>
                  <a:srgbClr val="575F6D"/>
                </a:solidFill>
              </a:rPr>
              <a:t>Krupařské</a:t>
            </a:r>
            <a:r>
              <a:rPr lang="cs-CZ" sz="4000" b="1" u="sng" dirty="0">
                <a:solidFill>
                  <a:srgbClr val="575F6D"/>
                </a:solidFill>
              </a:rPr>
              <a:t>  výrobky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FE8637"/>
              </a:buClr>
              <a:buNone/>
              <a:defRPr/>
            </a:pPr>
            <a:r>
              <a:rPr lang="cs-CZ" sz="2200" u="sng" dirty="0">
                <a:solidFill>
                  <a:prstClr val="black"/>
                </a:solidFill>
              </a:rPr>
              <a:t> KROUPY  </a:t>
            </a:r>
            <a:r>
              <a:rPr lang="cs-CZ" sz="2200" dirty="0">
                <a:solidFill>
                  <a:prstClr val="black"/>
                </a:solidFill>
              </a:rPr>
              <a:t>– </a:t>
            </a:r>
            <a:r>
              <a:rPr lang="cs-CZ" sz="2200" b="1" i="1" dirty="0">
                <a:solidFill>
                  <a:prstClr val="black"/>
                </a:solidFill>
              </a:rPr>
              <a:t>získávají se z </a:t>
            </a:r>
            <a:r>
              <a:rPr lang="cs-CZ" sz="2200" b="1" i="1" u="sng" dirty="0" smtClean="0">
                <a:solidFill>
                  <a:srgbClr val="FF0000"/>
                </a:solidFill>
              </a:rPr>
              <a:t>ječmene, </a:t>
            </a:r>
            <a:r>
              <a:rPr lang="cs-CZ" sz="2200" dirty="0" smtClean="0">
                <a:solidFill>
                  <a:prstClr val="black"/>
                </a:solidFill>
              </a:rPr>
              <a:t> </a:t>
            </a:r>
            <a:endParaRPr lang="cs-CZ" sz="2200" dirty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  <a:buNone/>
              <a:defRPr/>
            </a:pPr>
            <a:r>
              <a:rPr lang="cs-CZ" sz="2200" dirty="0">
                <a:solidFill>
                  <a:prstClr val="black"/>
                </a:solidFill>
              </a:rPr>
              <a:t> </a:t>
            </a:r>
            <a:r>
              <a:rPr lang="cs-CZ" sz="2200" b="1" i="1" u="sng" dirty="0">
                <a:solidFill>
                  <a:prstClr val="black"/>
                </a:solidFill>
              </a:rPr>
              <a:t>Druhy v prodeji</a:t>
            </a:r>
            <a:r>
              <a:rPr lang="cs-CZ" sz="2200" b="1" dirty="0">
                <a:solidFill>
                  <a:prstClr val="black"/>
                </a:solidFill>
              </a:rPr>
              <a:t>: </a:t>
            </a:r>
          </a:p>
          <a:p>
            <a:pPr lvl="0">
              <a:buClr>
                <a:srgbClr val="FE8637"/>
              </a:buClr>
              <a:buNone/>
              <a:defRPr/>
            </a:pPr>
            <a:endParaRPr lang="cs-CZ" sz="2200" dirty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  <a:defRPr/>
            </a:pPr>
            <a:r>
              <a:rPr lang="cs-CZ" sz="2200" b="1" dirty="0">
                <a:solidFill>
                  <a:prstClr val="black"/>
                </a:solidFill>
              </a:rPr>
              <a:t>kroupy. č.10 (Zabijačkové kroupy)</a:t>
            </a:r>
          </a:p>
          <a:p>
            <a:pPr lvl="0">
              <a:buClr>
                <a:srgbClr val="FE8637"/>
              </a:buClr>
              <a:defRPr/>
            </a:pPr>
            <a:r>
              <a:rPr lang="cs-CZ" sz="2200" b="1" dirty="0">
                <a:solidFill>
                  <a:prstClr val="black"/>
                </a:solidFill>
              </a:rPr>
              <a:t>kroupy č.7</a:t>
            </a:r>
          </a:p>
          <a:p>
            <a:pPr lvl="0">
              <a:buClr>
                <a:srgbClr val="FE8637"/>
              </a:buClr>
              <a:defRPr/>
            </a:pPr>
            <a:r>
              <a:rPr lang="cs-CZ" sz="2200" b="1" dirty="0">
                <a:solidFill>
                  <a:prstClr val="black"/>
                </a:solidFill>
              </a:rPr>
              <a:t>kroupy č. 3</a:t>
            </a:r>
          </a:p>
          <a:p>
            <a:pPr lvl="0">
              <a:buClr>
                <a:srgbClr val="FE8637"/>
              </a:buClr>
              <a:defRPr/>
            </a:pPr>
            <a:r>
              <a:rPr lang="cs-CZ" sz="2200" b="1" dirty="0">
                <a:solidFill>
                  <a:prstClr val="black"/>
                </a:solidFill>
              </a:rPr>
              <a:t>krupky </a:t>
            </a:r>
          </a:p>
          <a:p>
            <a:pPr lvl="0">
              <a:buClr>
                <a:srgbClr val="FE8637"/>
              </a:buClr>
              <a:defRPr/>
            </a:pPr>
            <a:r>
              <a:rPr lang="cs-CZ" sz="2200" b="1" dirty="0" err="1" smtClean="0">
                <a:solidFill>
                  <a:prstClr val="black"/>
                </a:solidFill>
              </a:rPr>
              <a:t>lámanka</a:t>
            </a:r>
            <a:endParaRPr lang="cs-CZ" sz="2200" b="1" dirty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  <a:defRPr/>
            </a:pPr>
            <a:r>
              <a:rPr lang="cs-CZ" sz="2200" b="1" dirty="0">
                <a:solidFill>
                  <a:prstClr val="black"/>
                </a:solidFill>
              </a:rPr>
              <a:t>trhanka</a:t>
            </a:r>
          </a:p>
          <a:p>
            <a:pPr lvl="0">
              <a:buClr>
                <a:srgbClr val="FE8637"/>
              </a:buClr>
              <a:defRPr/>
            </a:pPr>
            <a:r>
              <a:rPr lang="cs-CZ" sz="2200" b="1" dirty="0">
                <a:solidFill>
                  <a:prstClr val="black"/>
                </a:solidFill>
              </a:rPr>
              <a:t>perličky</a:t>
            </a:r>
          </a:p>
          <a:p>
            <a:pPr lvl="0">
              <a:buClr>
                <a:srgbClr val="FE8637"/>
              </a:buClr>
              <a:buNone/>
              <a:defRPr/>
            </a:pPr>
            <a:endParaRPr lang="cs-CZ" sz="2200" dirty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  <a:buNone/>
              <a:defRPr/>
            </a:pPr>
            <a:endParaRPr lang="cs-CZ" sz="22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08720"/>
            <a:ext cx="190500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9459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6794"/>
            <a:ext cx="7467600" cy="942975"/>
          </a:xfrm>
        </p:spPr>
        <p:txBody>
          <a:bodyPr/>
          <a:lstStyle/>
          <a:p>
            <a:pPr algn="r"/>
            <a:r>
              <a:rPr lang="cs-CZ" dirty="0" smtClean="0"/>
              <a:t>DRUHY V PRODEJI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56792"/>
            <a:ext cx="3571875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17" y="106794"/>
            <a:ext cx="31242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7362" y="4437112"/>
            <a:ext cx="1209675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0657" y="1049769"/>
            <a:ext cx="1428750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543" y="3358662"/>
            <a:ext cx="31242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3409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ZPRACOVÁNÍ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88840"/>
            <a:ext cx="7467600" cy="4485112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Zbavení nečistot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Oloupání zrn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Prosévání zrn přes síta pro určení velikosti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Broušení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Leštění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Balení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61048"/>
            <a:ext cx="1790700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1901" y="404664"/>
            <a:ext cx="1524000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8347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u="sng" dirty="0">
                <a:solidFill>
                  <a:srgbClr val="575F6D"/>
                </a:solidFill>
              </a:rPr>
              <a:t>SKLADOVÁNÍ</a:t>
            </a:r>
            <a:r>
              <a:rPr lang="cs-CZ" sz="4000" dirty="0">
                <a:solidFill>
                  <a:srgbClr val="575F6D"/>
                </a:solidFill>
              </a:rPr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v suchu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v chladu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dobře větratelné místnosti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v čistotě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na paletách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dodržujeme obměnu zásob /podle data spotřeby/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00" y="579438"/>
            <a:ext cx="2286000" cy="190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3038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u="sng" dirty="0">
                <a:solidFill>
                  <a:srgbClr val="575F6D"/>
                </a:solidFill>
              </a:rPr>
              <a:t>VADY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prošlá záruční lhůta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napadení živočišnými škůdci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 smtClean="0">
                <a:solidFill>
                  <a:prstClr val="black"/>
                </a:solidFill>
              </a:rPr>
              <a:t>protržený  </a:t>
            </a:r>
            <a:r>
              <a:rPr lang="cs-CZ" b="1" dirty="0">
                <a:solidFill>
                  <a:prstClr val="black"/>
                </a:solidFill>
              </a:rPr>
              <a:t>obal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záměna druhu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 smtClean="0">
                <a:solidFill>
                  <a:prstClr val="black"/>
                </a:solidFill>
              </a:rPr>
              <a:t>zatuchlé</a:t>
            </a:r>
            <a:endParaRPr lang="cs-CZ" b="1" dirty="0">
              <a:solidFill>
                <a:prstClr val="black"/>
              </a:solidFill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 smtClean="0">
                <a:solidFill>
                  <a:prstClr val="black"/>
                </a:solidFill>
              </a:rPr>
              <a:t>vlhké </a:t>
            </a:r>
            <a:endParaRPr lang="cs-CZ" b="1" dirty="0">
              <a:solidFill>
                <a:prstClr val="black"/>
              </a:solidFill>
            </a:endParaRP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plíseň </a:t>
            </a:r>
          </a:p>
          <a:p>
            <a:pPr marL="273050" lvl="0" indent="-273050" fontAlgn="base">
              <a:spcAft>
                <a:spcPct val="0"/>
              </a:spcAft>
              <a:buClr>
                <a:srgbClr val="FE8637"/>
              </a:buClr>
              <a:buFont typeface="Wingdings" pitchFamily="2" charset="2"/>
              <a:buChar char=""/>
            </a:pPr>
            <a:r>
              <a:rPr lang="cs-CZ" b="1" dirty="0">
                <a:solidFill>
                  <a:prstClr val="black"/>
                </a:solidFill>
              </a:rPr>
              <a:t>špatná hmotnost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564904"/>
            <a:ext cx="4296139" cy="3222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1068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424936" cy="4873752"/>
          </a:xfrm>
        </p:spPr>
        <p:txBody>
          <a:bodyPr>
            <a:normAutofit/>
          </a:bodyPr>
          <a:lstStyle/>
          <a:p>
            <a:r>
              <a:rPr lang="cs-CZ" sz="1200" dirty="0">
                <a:hlinkClick r:id="rId2"/>
              </a:rPr>
              <a:t>http://obchod.cesiaslovaci.com/143262_kroupy-jecne-perlicky-500g</a:t>
            </a:r>
            <a:r>
              <a:rPr lang="cs-CZ" sz="1200" dirty="0" smtClean="0">
                <a:hlinkClick r:id="rId2"/>
              </a:rPr>
              <a:t>/</a:t>
            </a:r>
            <a:endParaRPr lang="cs-CZ" sz="1200" dirty="0" smtClean="0"/>
          </a:p>
          <a:p>
            <a:r>
              <a:rPr lang="cs-CZ" sz="1200" dirty="0">
                <a:hlinkClick r:id="rId3"/>
              </a:rPr>
              <a:t>http://www.mrk.cz/r/atlasy/nastrahy_navnady/nastrahy/rostlinne/obilniny_a_jine_plodiny/jecne_kroupy</a:t>
            </a:r>
            <a:r>
              <a:rPr lang="cs-CZ" sz="1200" dirty="0" smtClean="0">
                <a:hlinkClick r:id="rId3"/>
              </a:rPr>
              <a:t>/</a:t>
            </a:r>
            <a:endParaRPr lang="cs-CZ" sz="1200" dirty="0" smtClean="0"/>
          </a:p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nakup.itesco.cz/cs-CZ/ProductDetail/ProductDetail/2001019013188</a:t>
            </a:r>
            <a:endParaRPr lang="cs-CZ" sz="1200" dirty="0" smtClean="0"/>
          </a:p>
          <a:p>
            <a:r>
              <a:rPr lang="cs-CZ" sz="1200" dirty="0">
                <a:hlinkClick r:id="rId5"/>
              </a:rPr>
              <a:t>http://www.akcniceny.cz/detail/jecne-kroupy-male-a-stredni-500-g-511446</a:t>
            </a:r>
            <a:r>
              <a:rPr lang="cs-CZ" sz="1200" dirty="0" smtClean="0">
                <a:hlinkClick r:id="rId5"/>
              </a:rPr>
              <a:t>/</a:t>
            </a:r>
            <a:endParaRPr lang="cs-CZ" sz="1200" dirty="0" smtClean="0"/>
          </a:p>
          <a:p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www.bikos.cz/detail/884/kroupy-jecne-c-7-alfa-1kg</a:t>
            </a:r>
            <a:endParaRPr lang="cs-CZ" sz="1200" dirty="0" smtClean="0"/>
          </a:p>
          <a:p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nakup.itesco.cz/cs-CZ/ProductDetail/ProductDetail/2001019013164</a:t>
            </a:r>
            <a:endParaRPr lang="cs-CZ" sz="1200" dirty="0" smtClean="0"/>
          </a:p>
          <a:p>
            <a:r>
              <a:rPr lang="cs-CZ" sz="1200" dirty="0">
                <a:hlinkClick r:id="rId8"/>
              </a:rPr>
              <a:t>http://chleboradce.webnode.cz/chlebnik-s-recepty-chlebovych-placek/kroupove-pokrmy</a:t>
            </a:r>
            <a:r>
              <a:rPr lang="cs-CZ" sz="1200" dirty="0" smtClean="0">
                <a:hlinkClick r:id="rId8"/>
              </a:rPr>
              <a:t>/</a:t>
            </a:r>
            <a:endParaRPr lang="cs-CZ" sz="1200" dirty="0" smtClean="0"/>
          </a:p>
          <a:p>
            <a:r>
              <a:rPr lang="cs-CZ" sz="1200" dirty="0">
                <a:hlinkClick r:id="rId9"/>
              </a:rPr>
              <a:t>http://www.labuznik.cz/ingredience/kroupy</a:t>
            </a:r>
            <a:r>
              <a:rPr lang="cs-CZ" sz="1200" dirty="0" smtClean="0">
                <a:hlinkClick r:id="rId9"/>
              </a:rPr>
              <a:t>/</a:t>
            </a:r>
            <a:endParaRPr lang="cs-CZ" sz="1200" dirty="0" smtClean="0"/>
          </a:p>
          <a:p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www.bekoset.cz/produkty/zdrava-vyziva/obilniny-a-jine/jecne-kroupy-500g#bmDescription</a:t>
            </a:r>
            <a:endParaRPr lang="cs-CZ" sz="1200" dirty="0" smtClean="0"/>
          </a:p>
          <a:p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mlcen.sweb.cz/kroupy.html</a:t>
            </a:r>
            <a:endParaRPr lang="cs-CZ" sz="1200" dirty="0" smtClean="0"/>
          </a:p>
          <a:p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www.dietologie.cz/vyziva/potraviny-wiki/obiloviny-obilniny/jecmen-sety-hordeum-vulgare-l/jecmen-obili.html</a:t>
            </a:r>
            <a:endParaRPr lang="cs-CZ" sz="1200" dirty="0" smtClean="0"/>
          </a:p>
          <a:p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web2.mendelu.cz/af_222_multitext/cvicebnice/krmivo.php?krmivo=12</a:t>
            </a:r>
            <a:endParaRPr lang="cs-CZ" sz="1200" dirty="0" smtClean="0"/>
          </a:p>
          <a:p>
            <a:r>
              <a:rPr lang="cs-CZ" sz="1200" dirty="0">
                <a:hlinkClick r:id="rId14"/>
              </a:rPr>
              <a:t>http://www.jsemfit.cz/clanek/69-vyznate-se-v-obilovinach-.</a:t>
            </a:r>
            <a:r>
              <a:rPr lang="cs-CZ" sz="1200" dirty="0" smtClean="0">
                <a:hlinkClick r:id="rId14"/>
              </a:rPr>
              <a:t>aspx</a:t>
            </a:r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11223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KONEC</a:t>
            </a:r>
            <a:endParaRPr lang="cs-CZ" sz="7200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2286000" y="6093296"/>
            <a:ext cx="6172200" cy="281626"/>
          </a:xfrm>
        </p:spPr>
        <p:txBody>
          <a:bodyPr/>
          <a:lstStyle/>
          <a:p>
            <a:pPr lvl="0">
              <a:buClr>
                <a:srgbClr val="FE8637"/>
              </a:buClr>
            </a:pPr>
            <a:r>
              <a:rPr lang="cs-CZ" sz="1000" dirty="0">
                <a:solidFill>
                  <a:srgbClr val="575F6D"/>
                </a:solidFill>
              </a:rPr>
              <a:t>Autorem materiálu a  jeho částí , není-li uvedeno jinak, je Jaroslava </a:t>
            </a:r>
            <a:r>
              <a:rPr lang="cs-CZ" sz="1000" dirty="0" err="1">
                <a:solidFill>
                  <a:srgbClr val="575F6D"/>
                </a:solidFill>
              </a:rPr>
              <a:t>Kapalínová</a:t>
            </a:r>
            <a:endParaRPr lang="cs-CZ" sz="1000" dirty="0">
              <a:solidFill>
                <a:srgbClr val="575F6D"/>
              </a:solidFill>
            </a:endParaRPr>
          </a:p>
          <a:p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726522"/>
            <a:ext cx="3744416" cy="2054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8093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87</TotalTime>
  <Words>203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Střední průmyslová škola a Střední odborná škola gastronomie a služeb, Most, příspěvková organizace </vt:lpstr>
      <vt:lpstr> KRUPAŘSKÉ  VÝROBKY</vt:lpstr>
      <vt:lpstr>Krupařské  výrobky</vt:lpstr>
      <vt:lpstr>DRUHY V PRODEJI</vt:lpstr>
      <vt:lpstr>ZPRACOVÁNÍ</vt:lpstr>
      <vt:lpstr>SKLADOVÁNÍ </vt:lpstr>
      <vt:lpstr>VADY</vt:lpstr>
      <vt:lpstr>ZDROJE:</vt:lpstr>
      <vt:lpstr>KONEC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Krupařské  výrobky</dc:title>
  <dc:creator>Pepe</dc:creator>
  <cp:lastModifiedBy>Dum</cp:lastModifiedBy>
  <cp:revision>11</cp:revision>
  <dcterms:created xsi:type="dcterms:W3CDTF">2012-11-17T20:38:30Z</dcterms:created>
  <dcterms:modified xsi:type="dcterms:W3CDTF">2013-04-01T16:29:25Z</dcterms:modified>
</cp:coreProperties>
</file>