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7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září </a:t>
                      </a:r>
                      <a:r>
                        <a:rPr lang="cs-CZ" dirty="0" smtClean="0"/>
                        <a:t>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kern="1200" smtClean="0">
                          <a:effectLst/>
                        </a:rPr>
                        <a:t>VY_52_INOVACE_22_Přemyslovci </a:t>
                      </a:r>
                      <a:r>
                        <a:rPr lang="cs-CZ" sz="1800" b="0" kern="1200" dirty="0" smtClean="0">
                          <a:effectLst/>
                        </a:rPr>
                        <a:t>2</a:t>
                      </a:r>
                      <a:endParaRPr lang="cs-CZ" sz="1050" b="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 výkladu látky a doplnění výuky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pracovní listy a doplňující otázky slouží k upevnění znalostí </a:t>
            </a:r>
          </a:p>
          <a:p>
            <a:pPr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Kliparty volně dostupné Office Online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AUTOR NEUVEDEN. </a:t>
            </a:r>
            <a:r>
              <a:rPr lang="cs-CZ" sz="2400" i="1" dirty="0" err="1" smtClean="0"/>
              <a:t>wikipedia</a:t>
            </a:r>
            <a:r>
              <a:rPr lang="cs-CZ" sz="2400" dirty="0" smtClean="0"/>
              <a:t> [online]. [cit. 10.3.2013]. Dostupný na WWW: http://sk.wikipedia.org/wiki/P%C5%99emyslovci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poslední Přemyslovci  </a:t>
            </a:r>
            <a:r>
              <a:rPr lang="cs-CZ" sz="3100" dirty="0" smtClean="0">
                <a:solidFill>
                  <a:schemeClr val="accent1"/>
                </a:solidFill>
              </a:rPr>
              <a:t>(1197-1306)</a:t>
            </a:r>
            <a:endParaRPr lang="cs-CZ" sz="31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české země </a:t>
            </a:r>
            <a:r>
              <a:rPr lang="cs-CZ" dirty="0" smtClean="0"/>
              <a:t>– největší rozmach     (12.-13. století) </a:t>
            </a:r>
          </a:p>
          <a:p>
            <a:pPr>
              <a:buNone/>
            </a:pPr>
            <a:r>
              <a:rPr lang="cs-CZ" b="1" dirty="0" smtClean="0"/>
              <a:t>     mocná a bohatá středoevropská říše</a:t>
            </a:r>
          </a:p>
          <a:p>
            <a:pPr>
              <a:buNone/>
            </a:pPr>
            <a:r>
              <a:rPr lang="cs-CZ" b="1" dirty="0" smtClean="0"/>
              <a:t>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zajistil pro své potomky </a:t>
            </a:r>
            <a:r>
              <a:rPr lang="cs-CZ" b="1" dirty="0" smtClean="0"/>
              <a:t>dědičný královský titul</a:t>
            </a:r>
          </a:p>
          <a:p>
            <a:pPr>
              <a:buNone/>
            </a:pPr>
            <a:r>
              <a:rPr lang="cs-CZ" b="1" dirty="0" smtClean="0"/>
              <a:t>                       </a:t>
            </a:r>
            <a:r>
              <a:rPr lang="cs-CZ" sz="3200" b="1" dirty="0" smtClean="0"/>
              <a:t>1212   </a:t>
            </a:r>
            <a:r>
              <a:rPr lang="cs-CZ" b="1" dirty="0" smtClean="0"/>
              <a:t>  ZLATÁ  BULA  SICILSKÁ</a:t>
            </a:r>
          </a:p>
          <a:p>
            <a:pPr>
              <a:buNone/>
            </a:pPr>
            <a:r>
              <a:rPr lang="cs-CZ" dirty="0" smtClean="0"/>
              <a:t>syn</a:t>
            </a:r>
            <a:r>
              <a:rPr lang="cs-CZ" b="1" dirty="0" smtClean="0"/>
              <a:t> Václav I. </a:t>
            </a:r>
            <a:r>
              <a:rPr lang="cs-CZ" dirty="0" smtClean="0"/>
              <a:t>– vznikají první pevné hrady a města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395536" y="2492896"/>
            <a:ext cx="3528392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sz="2800" b="1" dirty="0" smtClean="0"/>
              <a:t>Přemysl Otakar I.</a:t>
            </a:r>
            <a:endParaRPr lang="cs-CZ" sz="2800" b="1" dirty="0"/>
          </a:p>
        </p:txBody>
      </p:sp>
      <p:pic>
        <p:nvPicPr>
          <p:cNvPr id="6" name="Picture 3" descr="C:\Users\Matějovi\AppData\Local\Microsoft\Windows\Temporary Internet Files\Content.IE5\A3SWD7HF\MC9002288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5301208"/>
            <a:ext cx="1815084" cy="1271930"/>
          </a:xfrm>
          <a:prstGeom prst="rect">
            <a:avLst/>
          </a:prstGeom>
          <a:noFill/>
        </p:spPr>
      </p:pic>
      <p:pic>
        <p:nvPicPr>
          <p:cNvPr id="1031" name="Picture 7" descr="C:\Users\Matějovi\AppData\Local\Microsoft\Windows\Temporary Internet Files\Content.IE5\A3SWD7HF\MC9003591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420888"/>
            <a:ext cx="1584176" cy="1431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chemeClr val="accent1"/>
                </a:solidFill>
              </a:rPr>
              <a:t>Přemysl Otakar II.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  mocný a bohatý      </a:t>
            </a:r>
            <a:r>
              <a:rPr lang="cs-CZ" sz="3200" b="1" dirty="0" smtClean="0"/>
              <a:t>„ král železný a zlatý “</a:t>
            </a:r>
          </a:p>
          <a:p>
            <a:pPr>
              <a:buNone/>
            </a:pPr>
            <a:r>
              <a:rPr lang="cs-CZ" sz="2800" dirty="0" smtClean="0"/>
              <a:t>dobrý politik, válečník</a:t>
            </a:r>
          </a:p>
          <a:p>
            <a:pPr>
              <a:buNone/>
            </a:pPr>
            <a:r>
              <a:rPr lang="cs-CZ" sz="2800" dirty="0" smtClean="0"/>
              <a:t>připojil další územní části – velká říše</a:t>
            </a:r>
          </a:p>
          <a:p>
            <a:pPr>
              <a:buNone/>
            </a:pPr>
            <a:r>
              <a:rPr lang="cs-CZ" sz="2800" dirty="0" smtClean="0"/>
              <a:t>sahající až Jadranu – vnitřně nepevná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boje s Habsburky – Přemysl </a:t>
            </a:r>
            <a:r>
              <a:rPr lang="cs-CZ" sz="2800" b="1" dirty="0" smtClean="0"/>
              <a:t>poražen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3200" b="1" dirty="0" smtClean="0"/>
              <a:t>1278 </a:t>
            </a:r>
            <a:r>
              <a:rPr lang="cs-CZ" sz="3200" dirty="0" smtClean="0"/>
              <a:t>– </a:t>
            </a:r>
            <a:r>
              <a:rPr lang="cs-CZ" sz="2800" dirty="0" smtClean="0"/>
              <a:t>v bitvě </a:t>
            </a:r>
            <a:r>
              <a:rPr lang="cs-CZ" sz="2800" b="1" dirty="0" smtClean="0"/>
              <a:t>na Moravském poli</a:t>
            </a:r>
          </a:p>
          <a:p>
            <a:pPr>
              <a:buNone/>
            </a:pPr>
            <a:r>
              <a:rPr lang="cs-CZ" sz="2800" dirty="0" smtClean="0"/>
              <a:t>král padl ne však království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  <p:pic>
        <p:nvPicPr>
          <p:cNvPr id="6" name="Picture 2" descr="C:\Users\Matějovi\AppData\Local\Microsoft\Windows\Temporary Internet Files\Content.IE5\Z4UJWM1L\MC9003787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2132856"/>
            <a:ext cx="1831543" cy="1497787"/>
          </a:xfrm>
          <a:prstGeom prst="rect">
            <a:avLst/>
          </a:prstGeom>
          <a:noFill/>
        </p:spPr>
      </p:pic>
      <p:pic>
        <p:nvPicPr>
          <p:cNvPr id="2054" name="Picture 6" descr="C:\Users\Matějovi\AppData\Local\Microsoft\Windows\Temporary Internet Files\Content.IE5\Z4UJWM1L\MC9002336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293096"/>
            <a:ext cx="2174341" cy="23086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1"/>
                </a:solidFill>
              </a:rPr>
              <a:t>              Václav II.</a:t>
            </a:r>
            <a:endParaRPr lang="cs-CZ" sz="48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					</a:t>
            </a:r>
            <a:r>
              <a:rPr lang="cs-CZ" b="1" dirty="0" smtClean="0"/>
              <a:t> král český a polský</a:t>
            </a:r>
          </a:p>
          <a:p>
            <a:pPr>
              <a:buNone/>
            </a:pPr>
            <a:r>
              <a:rPr lang="cs-CZ" dirty="0" smtClean="0"/>
              <a:t>v mládí držen v zajetí na Bezdězu</a:t>
            </a:r>
          </a:p>
          <a:p>
            <a:pPr>
              <a:buNone/>
            </a:pPr>
            <a:r>
              <a:rPr lang="cs-CZ" dirty="0" smtClean="0"/>
              <a:t>Ota Braniborský spravuje zem – země strádá</a:t>
            </a:r>
          </a:p>
          <a:p>
            <a:pPr>
              <a:buNone/>
            </a:pPr>
            <a:r>
              <a:rPr lang="cs-CZ" dirty="0" smtClean="0"/>
              <a:t>hladomor, bída, nejistá politika – vrací se do Čech</a:t>
            </a:r>
          </a:p>
          <a:p>
            <a:pPr>
              <a:buNone/>
            </a:pPr>
            <a:r>
              <a:rPr lang="cs-CZ" dirty="0" smtClean="0"/>
              <a:t>zvelebuje  zemi a získává další území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bohatství</a:t>
            </a:r>
            <a:r>
              <a:rPr lang="cs-CZ" dirty="0" smtClean="0"/>
              <a:t> stříbrných dolů využil  </a:t>
            </a:r>
            <a:r>
              <a:rPr lang="cs-CZ" sz="3200" b="1" dirty="0" smtClean="0"/>
              <a:t>pražské groše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zveleboval zemi </a:t>
            </a:r>
            <a:r>
              <a:rPr lang="cs-CZ" dirty="0" smtClean="0"/>
              <a:t>a získával další území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zdravotní potíže – předčasná smrt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C:\Users\Matějovi\AppData\Local\Microsoft\Windows\Temporary Internet Files\Content.IE5\OB77HUPV\MP9003852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509120"/>
            <a:ext cx="1368152" cy="1915413"/>
          </a:xfrm>
          <a:prstGeom prst="rect">
            <a:avLst/>
          </a:prstGeom>
          <a:noFill/>
        </p:spPr>
      </p:pic>
      <p:pic>
        <p:nvPicPr>
          <p:cNvPr id="4100" name="Picture 4" descr="C:\Users\Matějovi\AppData\Local\Microsoft\Windows\Temporary Internet Files\Content.IE5\OB77HUPV\MC9001940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54025"/>
            <a:ext cx="2016224" cy="16026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</a:t>
            </a:r>
            <a:r>
              <a:rPr lang="cs-CZ" b="1" dirty="0" smtClean="0">
                <a:solidFill>
                  <a:schemeClr val="accent1"/>
                </a:solidFill>
              </a:rPr>
              <a:t>Václav III.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46745" y="1556047"/>
            <a:ext cx="7772400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syn Václava II.                          </a:t>
            </a:r>
            <a:r>
              <a:rPr lang="cs-CZ" b="1" dirty="0" smtClean="0"/>
              <a:t>uherský král</a:t>
            </a:r>
          </a:p>
          <a:p>
            <a:pPr>
              <a:buNone/>
            </a:pPr>
            <a:r>
              <a:rPr lang="cs-CZ" sz="2800" b="1" dirty="0" smtClean="0"/>
              <a:t>poslední Přemyslovec</a:t>
            </a:r>
          </a:p>
          <a:p>
            <a:pPr>
              <a:buNone/>
            </a:pPr>
            <a:r>
              <a:rPr lang="cs-CZ" dirty="0" smtClean="0"/>
              <a:t>vládl necelý rok – byl zavražděn </a:t>
            </a:r>
            <a:r>
              <a:rPr lang="cs-CZ" b="1" dirty="0" smtClean="0"/>
              <a:t>1306 v Olomouci </a:t>
            </a:r>
          </a:p>
          <a:p>
            <a:pPr>
              <a:buNone/>
            </a:pPr>
            <a:r>
              <a:rPr lang="cs-CZ" b="1" dirty="0" smtClean="0"/>
              <a:t> … vymřeli po meči   </a:t>
            </a:r>
            <a:r>
              <a:rPr lang="cs-CZ" dirty="0" smtClean="0"/>
              <a:t>ne však po přeslici</a:t>
            </a:r>
          </a:p>
          <a:p>
            <a:pPr>
              <a:buNone/>
            </a:pPr>
            <a:r>
              <a:rPr lang="cs-CZ" b="1" dirty="0" smtClean="0"/>
              <a:t>KONEC DYNASTIE, která vládla přes 400 let </a:t>
            </a:r>
            <a:endParaRPr lang="cs-CZ" b="1" dirty="0"/>
          </a:p>
        </p:txBody>
      </p:sp>
      <p:pic>
        <p:nvPicPr>
          <p:cNvPr id="4" name="Picture 5" descr="C:\Users\Matějovi\AppData\Local\Microsoft\Windows\Temporary Internet Files\Content.IE5\Z4UJWM1L\MC9004343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869160"/>
            <a:ext cx="3524442" cy="1440160"/>
          </a:xfrm>
          <a:prstGeom prst="rect">
            <a:avLst/>
          </a:prstGeom>
          <a:noFill/>
        </p:spPr>
      </p:pic>
      <p:pic>
        <p:nvPicPr>
          <p:cNvPr id="5122" name="Picture 2" descr="C:\Users\Matějovi\AppData\Local\Microsoft\Windows\Temporary Internet Files\Content.IE5\A3SWD7HF\MC9003521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4653136"/>
            <a:ext cx="1535113" cy="17875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</a:t>
            </a:r>
            <a:r>
              <a:rPr lang="cs-CZ" b="1" dirty="0" smtClean="0">
                <a:solidFill>
                  <a:schemeClr val="accent1"/>
                </a:solidFill>
              </a:rPr>
              <a:t>ČECHY  KRÁLOVSKÉ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556792"/>
            <a:ext cx="7772400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za vlády posledních Přemyslovců</a:t>
            </a:r>
          </a:p>
          <a:p>
            <a:pPr>
              <a:buNone/>
            </a:pPr>
            <a:r>
              <a:rPr lang="cs-CZ" dirty="0" smtClean="0"/>
              <a:t>            </a:t>
            </a:r>
            <a:r>
              <a:rPr lang="cs-CZ" b="1" dirty="0" smtClean="0"/>
              <a:t>rozkvět Českého království</a:t>
            </a:r>
          </a:p>
          <a:p>
            <a:pPr>
              <a:buNone/>
            </a:pPr>
            <a:r>
              <a:rPr lang="cs-CZ" dirty="0" smtClean="0"/>
              <a:t>vznikají </a:t>
            </a:r>
            <a:r>
              <a:rPr lang="cs-CZ" b="1" dirty="0" smtClean="0"/>
              <a:t>vesnice</a:t>
            </a:r>
            <a:r>
              <a:rPr lang="cs-CZ" dirty="0" smtClean="0"/>
              <a:t>, staví se nová </a:t>
            </a:r>
            <a:r>
              <a:rPr lang="cs-CZ" b="1" dirty="0" smtClean="0"/>
              <a:t>města</a:t>
            </a:r>
          </a:p>
          <a:p>
            <a:pPr>
              <a:buNone/>
            </a:pPr>
            <a:r>
              <a:rPr lang="cs-CZ" b="1" dirty="0" smtClean="0"/>
              <a:t>        hrady</a:t>
            </a:r>
            <a:r>
              <a:rPr lang="cs-CZ" dirty="0" smtClean="0"/>
              <a:t> Křivoklát, Zvíkov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rozvoj řemeslné výroby</a:t>
            </a:r>
          </a:p>
          <a:p>
            <a:pPr>
              <a:buNone/>
            </a:pPr>
            <a:r>
              <a:rPr lang="cs-CZ" b="1" dirty="0" smtClean="0"/>
              <a:t>                    obchod</a:t>
            </a:r>
          </a:p>
          <a:p>
            <a:pPr>
              <a:buNone/>
            </a:pPr>
            <a:r>
              <a:rPr lang="cs-CZ" b="1" dirty="0" smtClean="0"/>
              <a:t>     nejstarší kamenný most v Písku</a:t>
            </a:r>
          </a:p>
          <a:p>
            <a:pPr>
              <a:buNone/>
            </a:pPr>
            <a:r>
              <a:rPr lang="cs-CZ" dirty="0" smtClean="0"/>
              <a:t>        (dal postavit Přemysl Otakar II)</a:t>
            </a:r>
          </a:p>
          <a:p>
            <a:pPr>
              <a:buNone/>
            </a:pPr>
            <a:endParaRPr lang="cs-CZ" b="1" dirty="0"/>
          </a:p>
        </p:txBody>
      </p:sp>
      <p:pic>
        <p:nvPicPr>
          <p:cNvPr id="5" name="Picture 11" descr="C:\Users\Matějovi\AppData\Local\Microsoft\Windows\Temporary Internet Files\Content.IE5\A3SWD7HF\MC9004154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980728"/>
            <a:ext cx="2088232" cy="1317837"/>
          </a:xfrm>
          <a:prstGeom prst="rect">
            <a:avLst/>
          </a:prstGeom>
          <a:noFill/>
        </p:spPr>
      </p:pic>
      <p:pic>
        <p:nvPicPr>
          <p:cNvPr id="6147" name="Picture 3" descr="C:\Users\Matějovi\AppData\Local\Microsoft\Windows\Temporary Internet Files\Content.IE5\OB77HUPV\MC9003584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284984"/>
            <a:ext cx="1829714" cy="1430122"/>
          </a:xfrm>
          <a:prstGeom prst="rect">
            <a:avLst/>
          </a:prstGeom>
          <a:noFill/>
        </p:spPr>
      </p:pic>
      <p:pic>
        <p:nvPicPr>
          <p:cNvPr id="8" name="Picture 14" descr="C:\Users\Matějovi\AppData\Local\Microsoft\Windows\Temporary Internet Files\Content.IE5\91A0XRPA\MC9002150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492896"/>
            <a:ext cx="1146023" cy="1540240"/>
          </a:xfrm>
          <a:prstGeom prst="rect">
            <a:avLst/>
          </a:prstGeom>
          <a:noFill/>
        </p:spPr>
      </p:pic>
      <p:pic>
        <p:nvPicPr>
          <p:cNvPr id="6151" name="Picture 7" descr="C:\Users\Matějovi\AppData\Local\Microsoft\Windows\Temporary Internet Files\Content.IE5\91A0XRPA\MC90025097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44368" y="3284985"/>
            <a:ext cx="1112787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</a:t>
            </a:r>
            <a:r>
              <a:rPr lang="cs-CZ" b="1" dirty="0" smtClean="0">
                <a:solidFill>
                  <a:schemeClr val="accent1"/>
                </a:solidFill>
              </a:rPr>
              <a:t>Už vím vše    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král, zajistil pro své syny dědičný</a:t>
            </a:r>
          </a:p>
          <a:p>
            <a:pPr>
              <a:buNone/>
            </a:pPr>
            <a:r>
              <a:rPr lang="cs-CZ" dirty="0" smtClean="0"/>
              <a:t>královský titul ……</a:t>
            </a:r>
          </a:p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první z rodu Přemyslovců …… 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první historicky doložený Přemyslovec ……       </a:t>
            </a:r>
            <a:endParaRPr lang="cs-CZ" dirty="0"/>
          </a:p>
        </p:txBody>
      </p:sp>
      <p:pic>
        <p:nvPicPr>
          <p:cNvPr id="7170" name="Picture 2" descr="C:\Users\Matějovi\AppData\Local\Microsoft\Windows\Temporary Internet Files\Content.IE5\91A0XRPA\MC9004043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5229200"/>
            <a:ext cx="1841500" cy="1301750"/>
          </a:xfrm>
          <a:prstGeom prst="rect">
            <a:avLst/>
          </a:prstGeom>
          <a:noFill/>
        </p:spPr>
      </p:pic>
      <p:pic>
        <p:nvPicPr>
          <p:cNvPr id="7171" name="Picture 3" descr="C:\Users\Matějovi\AppData\Local\Microsoft\Windows\Temporary Internet Files\Content.IE5\A3SWD7HF\MC9004042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88640"/>
            <a:ext cx="1838325" cy="1695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</a:t>
            </a:r>
            <a:r>
              <a:rPr lang="cs-CZ" b="1" dirty="0" smtClean="0">
                <a:solidFill>
                  <a:schemeClr val="accent1"/>
                </a:solidFill>
              </a:rPr>
              <a:t>Už vím vše    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král, zajistil pro své syny dědičný</a:t>
            </a:r>
          </a:p>
          <a:p>
            <a:pPr>
              <a:buNone/>
            </a:pPr>
            <a:r>
              <a:rPr lang="cs-CZ" dirty="0" smtClean="0"/>
              <a:t>královský titul – </a:t>
            </a:r>
            <a:r>
              <a:rPr lang="cs-CZ" u="sng" dirty="0" smtClean="0"/>
              <a:t>Přemysl Otakar I.</a:t>
            </a:r>
          </a:p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první z rodu Přemyslovců – </a:t>
            </a:r>
            <a:r>
              <a:rPr lang="cs-CZ" u="sng" dirty="0" smtClean="0"/>
              <a:t>Přemysl Oráč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první historicky doložený Přemyslovec</a:t>
            </a:r>
          </a:p>
          <a:p>
            <a:pPr>
              <a:buNone/>
            </a:pPr>
            <a:r>
              <a:rPr lang="cs-CZ" dirty="0" smtClean="0"/>
              <a:t>         - </a:t>
            </a:r>
            <a:r>
              <a:rPr lang="cs-CZ" u="sng" dirty="0" smtClean="0"/>
              <a:t>Bořivoj I.</a:t>
            </a:r>
            <a:endParaRPr lang="cs-CZ" u="sng" dirty="0"/>
          </a:p>
        </p:txBody>
      </p:sp>
      <p:pic>
        <p:nvPicPr>
          <p:cNvPr id="7170" name="Picture 2" descr="C:\Users\Matějovi\AppData\Local\Microsoft\Windows\Temporary Internet Files\Content.IE5\91A0XRPA\MC9004043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5229200"/>
            <a:ext cx="1841500" cy="1301750"/>
          </a:xfrm>
          <a:prstGeom prst="rect">
            <a:avLst/>
          </a:prstGeom>
          <a:noFill/>
        </p:spPr>
      </p:pic>
      <p:pic>
        <p:nvPicPr>
          <p:cNvPr id="7171" name="Picture 3" descr="C:\Users\Matějovi\AppData\Local\Microsoft\Windows\Temporary Internet Files\Content.IE5\A3SWD7HF\MC9004042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88640"/>
            <a:ext cx="1838325" cy="1695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listina zajišťující dědičný královský titul se nazývá</a:t>
            </a:r>
          </a:p>
          <a:p>
            <a:pPr>
              <a:buNone/>
            </a:pPr>
            <a:r>
              <a:rPr lang="cs-CZ" dirty="0" smtClean="0"/>
              <a:t>    ………………………..     byla vydána roku ……..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Přemyslovec, dobrý politik a válečník, nazýván</a:t>
            </a:r>
          </a:p>
          <a:p>
            <a:pPr>
              <a:buNone/>
            </a:pPr>
            <a:r>
              <a:rPr lang="cs-CZ" dirty="0" smtClean="0"/>
              <a:t>    král železný a zlatý  …………….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zvelebuje zemi, v mládí v zajetí na Bezdězu,</a:t>
            </a:r>
          </a:p>
          <a:p>
            <a:pPr>
              <a:buNone/>
            </a:pPr>
            <a:r>
              <a:rPr lang="cs-CZ" dirty="0" smtClean="0"/>
              <a:t>    razí pražské groše  ……………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poslední Přemyslovec, zabit v Olomouci 1306</a:t>
            </a:r>
          </a:p>
          <a:p>
            <a:pPr>
              <a:buNone/>
            </a:pPr>
            <a:r>
              <a:rPr lang="cs-CZ" dirty="0" smtClean="0"/>
              <a:t>                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4" name="Picture 2" descr="C:\Users\Matějovi\AppData\Local\Microsoft\Windows\Temporary Internet Files\Content.IE5\91A0XRPA\MC9004043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60648"/>
            <a:ext cx="1841500" cy="1301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listina zajišťující dědičný královský titul se nazývá</a:t>
            </a:r>
          </a:p>
          <a:p>
            <a:pPr>
              <a:buNone/>
            </a:pPr>
            <a:r>
              <a:rPr lang="cs-CZ" dirty="0" smtClean="0"/>
              <a:t>   - </a:t>
            </a:r>
            <a:r>
              <a:rPr lang="cs-CZ" u="sng" dirty="0" smtClean="0"/>
              <a:t>Zlatá bula sicilská</a:t>
            </a:r>
            <a:r>
              <a:rPr lang="cs-CZ" dirty="0" smtClean="0"/>
              <a:t>     byla vydána roku  </a:t>
            </a:r>
            <a:r>
              <a:rPr lang="cs-CZ" u="sng" dirty="0" smtClean="0"/>
              <a:t>1212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Přemyslovec, dobrý politik a válečník, nazýván</a:t>
            </a:r>
          </a:p>
          <a:p>
            <a:pPr>
              <a:buNone/>
            </a:pPr>
            <a:r>
              <a:rPr lang="cs-CZ" dirty="0" smtClean="0"/>
              <a:t>    král železný a zlatý – </a:t>
            </a:r>
            <a:r>
              <a:rPr lang="cs-CZ" u="sng" dirty="0" smtClean="0"/>
              <a:t>Přemysl Otakar II.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zvelebuje zemi, v mládí v zajetí na Bezdězu,</a:t>
            </a:r>
          </a:p>
          <a:p>
            <a:pPr>
              <a:buNone/>
            </a:pPr>
            <a:r>
              <a:rPr lang="cs-CZ" dirty="0" smtClean="0"/>
              <a:t>    razí pražské groše – </a:t>
            </a:r>
            <a:r>
              <a:rPr lang="cs-CZ" u="sng" dirty="0" smtClean="0"/>
              <a:t>Václav II.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poslední Přemyslovec, zabit v Olomouci 1306</a:t>
            </a:r>
          </a:p>
          <a:p>
            <a:pPr>
              <a:buNone/>
            </a:pPr>
            <a:r>
              <a:rPr lang="cs-CZ" dirty="0" smtClean="0"/>
              <a:t>    - </a:t>
            </a:r>
            <a:r>
              <a:rPr lang="cs-CZ" u="sng" dirty="0" smtClean="0"/>
              <a:t>Václav III.</a:t>
            </a:r>
          </a:p>
          <a:p>
            <a:pPr>
              <a:buNone/>
            </a:pPr>
            <a:r>
              <a:rPr lang="cs-CZ" dirty="0" smtClean="0"/>
              <a:t>                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4" name="Picture 2" descr="C:\Users\Matějovi\AppData\Local\Microsoft\Windows\Temporary Internet Files\Content.IE5\91A0XRPA\MC9004043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60648"/>
            <a:ext cx="1841500" cy="1301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343</TotalTime>
  <Words>441</Words>
  <Application>Microsoft Office PowerPoint</Application>
  <PresentationFormat>Předvádění na obrazovce (4:3)</PresentationFormat>
  <Paragraphs>104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Snímek 1</vt:lpstr>
      <vt:lpstr>Anotace:</vt:lpstr>
      <vt:lpstr>poslední Přemyslovci  (1197-1306)</vt:lpstr>
      <vt:lpstr> Přemysl Otakar II.</vt:lpstr>
      <vt:lpstr>              Václav II.</vt:lpstr>
      <vt:lpstr>               Václav III.</vt:lpstr>
      <vt:lpstr>     ČECHY  KRÁLOVSKÉ</vt:lpstr>
      <vt:lpstr>         Už vím vše    </vt:lpstr>
      <vt:lpstr>         Už vím vše    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60</cp:revision>
  <dcterms:created xsi:type="dcterms:W3CDTF">2013-02-19T13:10:44Z</dcterms:created>
  <dcterms:modified xsi:type="dcterms:W3CDTF">2013-04-01T18:40:28Z</dcterms:modified>
</cp:coreProperties>
</file>