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73" r:id="rId5"/>
    <p:sldId id="274" r:id="rId6"/>
    <p:sldId id="264" r:id="rId7"/>
    <p:sldId id="265" r:id="rId8"/>
    <p:sldId id="266" r:id="rId9"/>
    <p:sldId id="259" r:id="rId10"/>
    <p:sldId id="260" r:id="rId11"/>
    <p:sldId id="268" r:id="rId12"/>
    <p:sldId id="272" r:id="rId13"/>
    <p:sldId id="270" r:id="rId14"/>
    <p:sldId id="271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září 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smtClean="0">
                          <a:effectLst/>
                        </a:rPr>
                        <a:t>VY_52_INOVACE_23_Přemyslovci-test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doplnění a zpestření výuky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žáci mají 3 různé úkoly týkající se historických osobností a dějin, slouží k ověření znalostí 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PRAVIDLA =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1. úkol – žáci postupně hádají podle uvedených nápověd jméno osobnosti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2. úkol – z vynechaných jmen známých osobností žáci vypíší vynechané písmeno </a:t>
            </a:r>
          </a:p>
          <a:p>
            <a:pPr>
              <a:buNone/>
            </a:pPr>
            <a:r>
              <a:rPr lang="cs-CZ" dirty="0" smtClean="0"/>
              <a:t>   a z písmen pak sestaví tajenku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3. úkol – doplňování vynechaného textu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Heslovité opakování 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Velkomoravská říše </a:t>
            </a:r>
            <a:r>
              <a:rPr lang="cs-CZ" dirty="0" smtClean="0"/>
              <a:t>– první slovanský stát</a:t>
            </a:r>
          </a:p>
          <a:p>
            <a:pPr>
              <a:buNone/>
            </a:pPr>
            <a:r>
              <a:rPr lang="cs-CZ" dirty="0" smtClean="0"/>
              <a:t>                              - Mojmír I.</a:t>
            </a:r>
          </a:p>
          <a:p>
            <a:pPr>
              <a:buNone/>
            </a:pPr>
            <a:r>
              <a:rPr lang="cs-CZ" dirty="0" smtClean="0"/>
              <a:t>                              - křesťanství</a:t>
            </a:r>
          </a:p>
          <a:p>
            <a:pPr>
              <a:buNone/>
            </a:pPr>
            <a:r>
              <a:rPr lang="cs-CZ" dirty="0" smtClean="0"/>
              <a:t>                              - Cyril a Metoděj</a:t>
            </a:r>
          </a:p>
          <a:p>
            <a:pPr>
              <a:buNone/>
            </a:pPr>
            <a:r>
              <a:rPr lang="cs-CZ" dirty="0" smtClean="0"/>
              <a:t>                              - Rastislav</a:t>
            </a:r>
          </a:p>
          <a:p>
            <a:pPr>
              <a:buNone/>
            </a:pPr>
            <a:r>
              <a:rPr lang="cs-CZ" dirty="0" smtClean="0"/>
              <a:t>                              - hlaholice</a:t>
            </a:r>
          </a:p>
          <a:p>
            <a:pPr>
              <a:buNone/>
            </a:pPr>
            <a:r>
              <a:rPr lang="cs-CZ" dirty="0" smtClean="0"/>
              <a:t>                              - středověk</a:t>
            </a:r>
          </a:p>
          <a:p>
            <a:pPr>
              <a:buNone/>
            </a:pPr>
            <a:r>
              <a:rPr lang="cs-CZ" dirty="0" smtClean="0"/>
              <a:t>                              - Svatopluk</a:t>
            </a:r>
          </a:p>
          <a:p>
            <a:pPr>
              <a:buNone/>
            </a:pPr>
            <a:r>
              <a:rPr lang="cs-CZ" dirty="0" smtClean="0"/>
              <a:t>                              - nájezdy Maďarů</a:t>
            </a:r>
          </a:p>
          <a:p>
            <a:pPr>
              <a:buNone/>
            </a:pPr>
            <a:r>
              <a:rPr lang="cs-CZ" dirty="0" smtClean="0"/>
              <a:t>                              - zánik VM říše                              </a:t>
            </a:r>
            <a:endParaRPr lang="cs-CZ" dirty="0"/>
          </a:p>
        </p:txBody>
      </p:sp>
      <p:pic>
        <p:nvPicPr>
          <p:cNvPr id="7170" name="Picture 2" descr="C:\Users\Matějovi\AppData\Local\Microsoft\Windows\Temporary Internet Files\Content.IE5\5N2TIIWR\MM90028676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429000"/>
            <a:ext cx="1732623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pŘEMYSLOVCI</a:t>
            </a:r>
            <a:r>
              <a:rPr lang="cs-CZ" dirty="0" smtClean="0"/>
              <a:t>  a  Ti  DALŠÍ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významné osobnosti </a:t>
            </a:r>
          </a:p>
          <a:p>
            <a:pPr>
              <a:buNone/>
            </a:pPr>
            <a:r>
              <a:rPr lang="cs-CZ" dirty="0" smtClean="0"/>
              <a:t>dostatečně procvičíme</a:t>
            </a:r>
          </a:p>
          <a:p>
            <a:pPr>
              <a:buNone/>
            </a:pPr>
            <a:r>
              <a:rPr lang="cs-CZ" dirty="0" smtClean="0"/>
              <a:t>v malém testu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….. tak hurá na to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149" name="Picture 5" descr="C:\Users\Matějovi\AppData\Local\Microsoft\Windows\Temporary Internet Files\Content.IE5\5N2TIIWR\MM90030054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19562" y="2876550"/>
            <a:ext cx="904875" cy="1104900"/>
          </a:xfrm>
          <a:prstGeom prst="rect">
            <a:avLst/>
          </a:prstGeom>
          <a:noFill/>
        </p:spPr>
      </p:pic>
      <p:pic>
        <p:nvPicPr>
          <p:cNvPr id="1027" name="Picture 3" descr="C:\Users\Matějovi\AppData\Local\Microsoft\Windows\Temporary Internet Files\Content.IE5\6RQXGJWZ\MC9000555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365104"/>
            <a:ext cx="3082705" cy="21139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     PRVNÍ 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571184" cy="4846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pt-BR" sz="2800" dirty="0" smtClean="0"/>
              <a:t>P Ř E </a:t>
            </a:r>
            <a:r>
              <a:rPr lang="cs-CZ" sz="2800" dirty="0" smtClean="0"/>
              <a:t>M</a:t>
            </a:r>
            <a:r>
              <a:rPr lang="pt-BR" sz="2800" dirty="0" smtClean="0"/>
              <a:t> Y S L   O T A K A R   I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pt-BR" sz="2800" dirty="0" smtClean="0"/>
              <a:t>M O J M Í </a:t>
            </a:r>
            <a:r>
              <a:rPr lang="cs-CZ" sz="2800" dirty="0" smtClean="0"/>
              <a:t>R</a:t>
            </a:r>
            <a:r>
              <a:rPr lang="pt-BR" sz="2800" dirty="0" smtClean="0">
                <a:solidFill>
                  <a:srgbClr val="FF0000"/>
                </a:solidFill>
              </a:rPr>
              <a:t> </a:t>
            </a:r>
            <a:r>
              <a:rPr lang="pt-BR" sz="2800" dirty="0" smtClean="0"/>
              <a:t>  I.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pt-BR" sz="2800" dirty="0" smtClean="0"/>
              <a:t>K</a:t>
            </a:r>
            <a:r>
              <a:rPr lang="cs-CZ" sz="2800" dirty="0" smtClean="0"/>
              <a:t> A</a:t>
            </a:r>
            <a:r>
              <a:rPr lang="pt-BR" sz="2800" dirty="0" smtClean="0"/>
              <a:t> R E L   IV.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pt-BR" sz="2800" dirty="0" smtClean="0"/>
              <a:t>P Ř </a:t>
            </a:r>
            <a:r>
              <a:rPr lang="cs-CZ" sz="2800" dirty="0" smtClean="0"/>
              <a:t>E</a:t>
            </a:r>
            <a:r>
              <a:rPr lang="pt-BR" sz="2800" dirty="0" smtClean="0"/>
              <a:t> M Y S L   O T A K A R   II.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pt-BR" sz="2800" dirty="0" smtClean="0"/>
              <a:t>L U D M </a:t>
            </a:r>
            <a:r>
              <a:rPr lang="cs-CZ" sz="2800" dirty="0" smtClean="0"/>
              <a:t>I</a:t>
            </a:r>
            <a:r>
              <a:rPr lang="pt-BR" sz="2800" dirty="0" smtClean="0"/>
              <a:t> L A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539552" y="4149080"/>
            <a:ext cx="56886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Otec Vlasti, založil  univerzitu, postavil známý hrad,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39552" y="6165304"/>
            <a:ext cx="43204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manželka Bořivoje, babička sv. Václava 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39552" y="5157192"/>
            <a:ext cx="56166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král železný a zlatý, zahynul v bitvě na </a:t>
            </a:r>
            <a:r>
              <a:rPr lang="cs-CZ" dirty="0" err="1" smtClean="0"/>
              <a:t>Moravsk</a:t>
            </a:r>
            <a:r>
              <a:rPr lang="cs-CZ" dirty="0" smtClean="0"/>
              <a:t>. poli 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39552" y="3140968"/>
            <a:ext cx="56886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panovník Velké Moravy, založil slovanský stát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39552" y="2132856"/>
            <a:ext cx="56886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Přemyslovec, získal dědičný královský titul natrvalo </a:t>
            </a:r>
            <a:endParaRPr lang="cs-CZ" dirty="0"/>
          </a:p>
        </p:txBody>
      </p:sp>
      <p:pic>
        <p:nvPicPr>
          <p:cNvPr id="2055" name="Picture 7" descr="C:\Users\Matějovi\AppData\Local\Microsoft\Windows\Temporary Internet Files\Content.IE5\YYU27DCS\MC9004245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05409"/>
            <a:ext cx="1121420" cy="11272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pt-BR" sz="2400" dirty="0" smtClean="0"/>
              <a:t>V R A </a:t>
            </a:r>
            <a:r>
              <a:rPr lang="cs-CZ" sz="2400" dirty="0" smtClean="0"/>
              <a:t>T </a:t>
            </a:r>
            <a:r>
              <a:rPr lang="pt-BR" sz="2400" dirty="0" smtClean="0"/>
              <a:t>I S L A V  II. 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Z</a:t>
            </a:r>
            <a:r>
              <a:rPr lang="pt-BR" sz="2400" dirty="0" smtClean="0"/>
              <a:t> I K M U N D 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pt-BR" sz="2400" dirty="0" smtClean="0"/>
              <a:t>K </a:t>
            </a:r>
            <a:r>
              <a:rPr lang="cs-CZ" sz="2400" dirty="0" smtClean="0"/>
              <a:t>R O</a:t>
            </a:r>
            <a:r>
              <a:rPr lang="pt-BR" sz="2400" dirty="0" smtClean="0"/>
              <a:t> K </a:t>
            </a: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pt-BR" dirty="0" smtClean="0"/>
              <a:t>J A N</a:t>
            </a:r>
            <a:r>
              <a:rPr lang="cs-CZ" dirty="0" smtClean="0"/>
              <a:t> </a:t>
            </a:r>
            <a:r>
              <a:rPr lang="pt-BR" dirty="0" smtClean="0"/>
              <a:t> L U C</a:t>
            </a:r>
            <a:r>
              <a:rPr lang="cs-CZ" dirty="0" smtClean="0"/>
              <a:t> E</a:t>
            </a:r>
            <a:r>
              <a:rPr lang="pt-BR" dirty="0" smtClean="0"/>
              <a:t> M B E R S K Ý</a:t>
            </a:r>
            <a:endParaRPr lang="cs-CZ" dirty="0" smtClean="0"/>
          </a:p>
          <a:p>
            <a:pPr>
              <a:buNone/>
            </a:pPr>
            <a:r>
              <a:rPr lang="pt-BR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pt-BR" dirty="0" smtClean="0"/>
              <a:t>P Ř </a:t>
            </a:r>
            <a:r>
              <a:rPr lang="cs-CZ" dirty="0" smtClean="0"/>
              <a:t>E</a:t>
            </a:r>
            <a:r>
              <a:rPr lang="pt-BR" dirty="0" smtClean="0"/>
              <a:t> M Y S L O V C I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39552" y="2060848"/>
            <a:ext cx="56166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král pro svou osobu, sídlo na Vyšehradě 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39552" y="2924944"/>
            <a:ext cx="56166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„šelma ryšavá“, zradil Jana Husa,bratr Václava IV.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39552" y="3861048"/>
            <a:ext cx="56886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měl 3 dcery, bájný kníže, za jeho vlády země vzkvétá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39552" y="4797152"/>
            <a:ext cx="65527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Lucemburk v Čechách, král cizinec, první zlaté mince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39552" y="5805264"/>
            <a:ext cx="55446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nejdéle vládnoucí rod v Čechách, vymřel po meči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 O Ř I V O J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 O L E S L A V  II.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Á C L A V  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 O L E S L A V  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 Ř E T I S L A V  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132856"/>
            <a:ext cx="61926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první historicky doložený Přemyslovec, manželka Ludmila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3068960"/>
            <a:ext cx="626469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Pobožný, nechal vyvraždit </a:t>
            </a:r>
            <a:r>
              <a:rPr lang="cs-CZ" dirty="0" err="1" smtClean="0"/>
              <a:t>Slavníkovce</a:t>
            </a:r>
            <a:r>
              <a:rPr lang="cs-CZ" dirty="0" smtClean="0"/>
              <a:t>, založeno biskupství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4005064"/>
            <a:ext cx="59046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patron české země, babička Ludmila, uměl číst a psát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552" y="5877272"/>
            <a:ext cx="68407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synů, mezi nimi boje,zajistil jim nástupnický trůn (nejstarší)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4941168"/>
            <a:ext cx="54726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zvaný ukrutný, nechal zavraždit bratra Václava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Druhý 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571184" cy="4846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pt-BR" sz="2800" dirty="0" smtClean="0"/>
              <a:t>P Ř E </a:t>
            </a:r>
            <a:r>
              <a:rPr lang="cs-CZ" sz="2800" dirty="0" smtClean="0"/>
              <a:t>*</a:t>
            </a:r>
            <a:r>
              <a:rPr lang="pt-BR" sz="2800" dirty="0" smtClean="0"/>
              <a:t> Y S L   O T A K A R   I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pt-BR" sz="2800" dirty="0" smtClean="0"/>
              <a:t>M O J M Í </a:t>
            </a:r>
            <a:r>
              <a:rPr lang="cs-CZ" sz="2800" dirty="0" smtClean="0"/>
              <a:t>*</a:t>
            </a:r>
            <a:r>
              <a:rPr lang="pt-BR" sz="2800" dirty="0" smtClean="0">
                <a:solidFill>
                  <a:srgbClr val="FF0000"/>
                </a:solidFill>
              </a:rPr>
              <a:t> </a:t>
            </a:r>
            <a:r>
              <a:rPr lang="pt-BR" sz="2800" dirty="0" smtClean="0"/>
              <a:t>  I. </a:t>
            </a:r>
            <a:endParaRPr lang="cs-CZ" sz="2800" dirty="0" smtClean="0"/>
          </a:p>
          <a:p>
            <a:pPr>
              <a:buNone/>
            </a:pPr>
            <a:r>
              <a:rPr lang="pt-BR" sz="2800" dirty="0" smtClean="0"/>
              <a:t>K</a:t>
            </a:r>
            <a:r>
              <a:rPr lang="cs-CZ" sz="2800" dirty="0" smtClean="0"/>
              <a:t> *</a:t>
            </a:r>
            <a:r>
              <a:rPr lang="pt-BR" sz="2800" dirty="0" smtClean="0"/>
              <a:t> R E L   IV. </a:t>
            </a:r>
            <a:endParaRPr lang="cs-CZ" sz="2800" dirty="0" smtClean="0"/>
          </a:p>
          <a:p>
            <a:pPr>
              <a:buNone/>
            </a:pPr>
            <a:r>
              <a:rPr lang="pt-BR" sz="2800" dirty="0" smtClean="0"/>
              <a:t>P Ř </a:t>
            </a:r>
            <a:r>
              <a:rPr lang="cs-CZ" sz="2800" dirty="0" smtClean="0"/>
              <a:t>*</a:t>
            </a:r>
            <a:r>
              <a:rPr lang="pt-BR" sz="2800" dirty="0" smtClean="0"/>
              <a:t> M Y S L   O T A K A R   II. </a:t>
            </a:r>
            <a:endParaRPr lang="cs-CZ" sz="2800" dirty="0" smtClean="0"/>
          </a:p>
          <a:p>
            <a:pPr>
              <a:buNone/>
            </a:pPr>
            <a:r>
              <a:rPr lang="pt-BR" sz="2800" dirty="0" smtClean="0"/>
              <a:t>L U D M </a:t>
            </a:r>
            <a:r>
              <a:rPr lang="cs-CZ" sz="2800" dirty="0" smtClean="0"/>
              <a:t>*</a:t>
            </a:r>
            <a:r>
              <a:rPr lang="pt-BR" sz="2800" dirty="0" smtClean="0"/>
              <a:t> L A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pt-BR" sz="2800" dirty="0" smtClean="0"/>
              <a:t>V R A </a:t>
            </a:r>
            <a:r>
              <a:rPr lang="cs-CZ" sz="2800" dirty="0" smtClean="0"/>
              <a:t>* </a:t>
            </a:r>
            <a:r>
              <a:rPr lang="pt-BR" sz="2800" dirty="0" smtClean="0"/>
              <a:t>I S L A V  II.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*</a:t>
            </a:r>
            <a:r>
              <a:rPr lang="pt-BR" sz="2800" dirty="0" smtClean="0"/>
              <a:t> I K M U N D </a:t>
            </a:r>
            <a:endParaRPr lang="cs-CZ" sz="2800" dirty="0" smtClean="0"/>
          </a:p>
          <a:p>
            <a:pPr>
              <a:buNone/>
            </a:pPr>
            <a:r>
              <a:rPr lang="pt-BR" sz="2800" dirty="0" smtClean="0"/>
              <a:t>K </a:t>
            </a:r>
            <a:r>
              <a:rPr lang="cs-CZ" sz="2800" dirty="0" smtClean="0"/>
              <a:t>* O</a:t>
            </a:r>
            <a:r>
              <a:rPr lang="pt-BR" sz="2800" dirty="0" smtClean="0"/>
              <a:t> K </a:t>
            </a:r>
            <a:endParaRPr lang="cs-CZ" sz="2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7164288" y="162880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164288" y="2132856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164288" y="2636912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164288" y="3140968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164288" y="3645024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164288" y="4725144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164288" y="522920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164288" y="5733256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pic>
        <p:nvPicPr>
          <p:cNvPr id="3074" name="Picture 2" descr="C:\Users\Matějovi\AppData\Local\Microsoft\Windows\Temporary Internet Files\Content.IE5\1FK94Y9Y\MC9004245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04664"/>
            <a:ext cx="1121420" cy="11272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pt-BR" dirty="0" smtClean="0"/>
              <a:t>J A N</a:t>
            </a:r>
            <a:r>
              <a:rPr lang="cs-CZ" dirty="0" smtClean="0"/>
              <a:t> </a:t>
            </a:r>
            <a:r>
              <a:rPr lang="pt-BR" dirty="0" smtClean="0"/>
              <a:t> L U C</a:t>
            </a:r>
            <a:r>
              <a:rPr lang="cs-CZ" dirty="0" smtClean="0"/>
              <a:t> * </a:t>
            </a:r>
            <a:r>
              <a:rPr lang="pt-BR" dirty="0" smtClean="0"/>
              <a:t>M B E R S K Ý</a:t>
            </a:r>
            <a:endParaRPr lang="cs-CZ" dirty="0" smtClean="0"/>
          </a:p>
          <a:p>
            <a:pPr>
              <a:buNone/>
            </a:pPr>
            <a:r>
              <a:rPr lang="pt-BR" dirty="0" smtClean="0"/>
              <a:t>J. A.  K O M </a:t>
            </a:r>
            <a:r>
              <a:rPr lang="cs-CZ" dirty="0" smtClean="0"/>
              <a:t>* </a:t>
            </a:r>
            <a:r>
              <a:rPr lang="pt-BR" dirty="0" smtClean="0"/>
              <a:t>N S K Ý</a:t>
            </a:r>
            <a:endParaRPr lang="cs-CZ" dirty="0" smtClean="0"/>
          </a:p>
          <a:p>
            <a:pPr>
              <a:buNone/>
            </a:pPr>
            <a:r>
              <a:rPr lang="pt-BR" dirty="0" smtClean="0"/>
              <a:t>L</a:t>
            </a:r>
            <a:r>
              <a:rPr lang="cs-CZ" dirty="0" smtClean="0"/>
              <a:t> *</a:t>
            </a:r>
            <a:r>
              <a:rPr lang="pt-BR" dirty="0" smtClean="0"/>
              <a:t> B U Š E </a:t>
            </a:r>
            <a:endParaRPr lang="cs-CZ" dirty="0" smtClean="0"/>
          </a:p>
          <a:p>
            <a:pPr>
              <a:buNone/>
            </a:pPr>
            <a:r>
              <a:rPr lang="pt-BR" dirty="0" smtClean="0"/>
              <a:t>P Ř </a:t>
            </a:r>
            <a:r>
              <a:rPr lang="cs-CZ" dirty="0" smtClean="0"/>
              <a:t>* </a:t>
            </a:r>
            <a:r>
              <a:rPr lang="pt-BR" dirty="0" smtClean="0"/>
              <a:t>M Y S L O V C I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 písmen sestav jméno známé historické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osobnosti</a:t>
            </a:r>
          </a:p>
        </p:txBody>
      </p:sp>
      <p:sp>
        <p:nvSpPr>
          <p:cNvPr id="4" name="Obdélník 3"/>
          <p:cNvSpPr/>
          <p:nvPr/>
        </p:nvSpPr>
        <p:spPr>
          <a:xfrm>
            <a:off x="7092280" y="1700808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092280" y="270892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092280" y="2204864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092280" y="3212976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450912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M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450912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A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450912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E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11760" y="450912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I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691680" y="4509120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R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31840" y="5301208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Z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11760" y="5301208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E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691680" y="5301208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R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71600" y="5301208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E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1520" y="5301208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T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72000" y="5301208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E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851920" y="5301208"/>
            <a:ext cx="5760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I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1" animBg="1"/>
      <p:bldP spid="9" grpId="1" animBg="1"/>
      <p:bldP spid="10" grpId="1" animBg="1"/>
      <p:bldP spid="11" grpId="1" animBg="1"/>
      <p:bldP spid="12" grpId="1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TŘETÍ  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355160" cy="4846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Doplň text:</a:t>
            </a:r>
          </a:p>
          <a:p>
            <a:pPr>
              <a:buNone/>
            </a:pPr>
            <a:r>
              <a:rPr lang="cs-CZ" dirty="0" smtClean="0"/>
              <a:t>První slovanský stát se nazýval</a:t>
            </a:r>
          </a:p>
          <a:p>
            <a:pPr>
              <a:buNone/>
            </a:pPr>
            <a:r>
              <a:rPr lang="cs-CZ" dirty="0" smtClean="0"/>
              <a:t>       . V té době přišli na Moravu křesťanští </a:t>
            </a:r>
          </a:p>
          <a:p>
            <a:pPr>
              <a:buNone/>
            </a:pPr>
            <a:r>
              <a:rPr lang="cs-CZ" dirty="0" smtClean="0"/>
              <a:t>věrozvěstové                       . VM říše zaniká.</a:t>
            </a:r>
          </a:p>
          <a:p>
            <a:pPr>
              <a:buNone/>
            </a:pPr>
            <a:r>
              <a:rPr lang="cs-CZ" dirty="0" smtClean="0"/>
              <a:t>Nejvýznamnější mezi rody kmene Čechů byli</a:t>
            </a:r>
          </a:p>
          <a:p>
            <a:pPr>
              <a:buNone/>
            </a:pPr>
            <a:r>
              <a:rPr lang="cs-CZ" dirty="0" smtClean="0"/>
              <a:t>                     . Jejich první území na dolním</a:t>
            </a:r>
          </a:p>
          <a:p>
            <a:pPr>
              <a:buNone/>
            </a:pPr>
            <a:r>
              <a:rPr lang="cs-CZ" dirty="0" smtClean="0"/>
              <a:t>toku              se postupně zvětšovalo. Připojila</a:t>
            </a:r>
          </a:p>
          <a:p>
            <a:pPr>
              <a:buNone/>
            </a:pPr>
            <a:r>
              <a:rPr lang="cs-CZ" dirty="0" smtClean="0"/>
              <a:t>se                       a další území.             995 je </a:t>
            </a:r>
          </a:p>
          <a:p>
            <a:pPr>
              <a:buNone/>
            </a:pPr>
            <a:r>
              <a:rPr lang="cs-CZ" dirty="0" smtClean="0"/>
              <a:t>označováno za počátek Českého státu, bylo to</a:t>
            </a:r>
          </a:p>
          <a:p>
            <a:pPr>
              <a:buNone/>
            </a:pPr>
            <a:r>
              <a:rPr lang="cs-CZ" dirty="0" smtClean="0"/>
              <a:t>za vlády                   ,založil pražské biskupství.</a:t>
            </a:r>
            <a:endParaRPr lang="cs-CZ" dirty="0"/>
          </a:p>
        </p:txBody>
      </p:sp>
      <p:pic>
        <p:nvPicPr>
          <p:cNvPr id="4098" name="Picture 2" descr="C:\Users\Matějovi\AppData\Local\Microsoft\Windows\Temporary Internet Files\Content.IE5\B2XBUIW1\MC9004245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60648"/>
            <a:ext cx="1224136" cy="12304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Za vlády Přemyslovců vzkvétá česká země a</a:t>
            </a:r>
          </a:p>
          <a:p>
            <a:pPr>
              <a:buNone/>
            </a:pPr>
            <a:r>
              <a:rPr lang="cs-CZ" dirty="0" smtClean="0"/>
              <a:t>nástup posledních Přemyslovců povyšuje Čechy</a:t>
            </a:r>
          </a:p>
          <a:p>
            <a:pPr>
              <a:buNone/>
            </a:pPr>
            <a:r>
              <a:rPr lang="cs-CZ" dirty="0" smtClean="0"/>
              <a:t>Na                . Staví se nové vesnice zakládají</a:t>
            </a:r>
          </a:p>
          <a:p>
            <a:pPr>
              <a:buNone/>
            </a:pPr>
            <a:r>
              <a:rPr lang="cs-CZ" dirty="0" smtClean="0"/>
              <a:t>se nová            rozvíjí se obchod a                .</a:t>
            </a:r>
          </a:p>
          <a:p>
            <a:pPr>
              <a:buNone/>
            </a:pPr>
            <a:r>
              <a:rPr lang="cs-CZ" dirty="0" smtClean="0"/>
              <a:t>Největším a nejmocnějším Přemyslovcem byl </a:t>
            </a:r>
          </a:p>
          <a:p>
            <a:pPr>
              <a:buNone/>
            </a:pPr>
            <a:r>
              <a:rPr lang="cs-CZ" dirty="0" smtClean="0"/>
              <a:t>Bezesporu                                  Nejbohatším</a:t>
            </a:r>
          </a:p>
          <a:p>
            <a:pPr>
              <a:buNone/>
            </a:pPr>
            <a:r>
              <a:rPr lang="cs-CZ" dirty="0" smtClean="0"/>
              <a:t>potom                  , který začal razit</a:t>
            </a:r>
          </a:p>
          <a:p>
            <a:pPr>
              <a:buNone/>
            </a:pPr>
            <a:r>
              <a:rPr lang="cs-CZ" dirty="0" smtClean="0"/>
              <a:t>mince pražský        . Rod Přemyslovců vymřel</a:t>
            </a:r>
          </a:p>
          <a:p>
            <a:pPr>
              <a:buNone/>
            </a:pPr>
            <a:r>
              <a:rPr lang="cs-CZ" dirty="0" smtClean="0"/>
              <a:t>            , zavražděním                 . v Olomouci.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ZKONTROLUJ 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83152" cy="4846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Správně doplněný  text:</a:t>
            </a:r>
          </a:p>
          <a:p>
            <a:pPr>
              <a:buNone/>
            </a:pPr>
            <a:r>
              <a:rPr lang="cs-CZ" dirty="0" smtClean="0"/>
              <a:t>První slovanský stát se nazýval Velkomoravská</a:t>
            </a:r>
          </a:p>
          <a:p>
            <a:pPr>
              <a:buNone/>
            </a:pPr>
            <a:r>
              <a:rPr lang="cs-CZ" dirty="0" smtClean="0"/>
              <a:t>říše. V té době přišli na Moravu křesťanští </a:t>
            </a:r>
          </a:p>
          <a:p>
            <a:pPr>
              <a:buNone/>
            </a:pPr>
            <a:r>
              <a:rPr lang="cs-CZ" dirty="0" smtClean="0"/>
              <a:t>věrozvěstové Cyril a Metoděj. VM říše zaniká.</a:t>
            </a:r>
          </a:p>
          <a:p>
            <a:pPr>
              <a:buNone/>
            </a:pPr>
            <a:r>
              <a:rPr lang="cs-CZ" dirty="0" smtClean="0"/>
              <a:t>Nejvýznamnější mezi rody kmene Čechů byli</a:t>
            </a:r>
          </a:p>
          <a:p>
            <a:pPr>
              <a:buNone/>
            </a:pPr>
            <a:r>
              <a:rPr lang="cs-CZ" dirty="0" smtClean="0"/>
              <a:t>Přemyslovci. Jejich první území na dolním</a:t>
            </a:r>
          </a:p>
          <a:p>
            <a:pPr>
              <a:buNone/>
            </a:pPr>
            <a:r>
              <a:rPr lang="cs-CZ" dirty="0" smtClean="0"/>
              <a:t>toku Vltavy se postupně zvětšovalo. Připojila</a:t>
            </a:r>
          </a:p>
          <a:p>
            <a:pPr>
              <a:buNone/>
            </a:pPr>
            <a:r>
              <a:rPr lang="cs-CZ" dirty="0" smtClean="0"/>
              <a:t>se Morava,Slezsko a další území. 28. září 995 je </a:t>
            </a:r>
          </a:p>
          <a:p>
            <a:pPr>
              <a:buNone/>
            </a:pPr>
            <a:r>
              <a:rPr lang="cs-CZ" dirty="0" smtClean="0"/>
              <a:t>označováno za počátek Českého státu, bylo to</a:t>
            </a:r>
          </a:p>
          <a:p>
            <a:pPr>
              <a:buNone/>
            </a:pPr>
            <a:r>
              <a:rPr lang="cs-CZ" dirty="0" smtClean="0"/>
              <a:t>za vlády </a:t>
            </a:r>
            <a:r>
              <a:rPr lang="cs-CZ" dirty="0" err="1" smtClean="0"/>
              <a:t>BoleslavaII</a:t>
            </a:r>
            <a:r>
              <a:rPr lang="cs-CZ" dirty="0" smtClean="0"/>
              <a:t>. ,založil pražské biskupství.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C:\Users\Matějovi\AppData\Local\Microsoft\Windows\Temporary Internet Files\Content.IE5\1FK94Y9Y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60648"/>
            <a:ext cx="1279525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Za vlády Přemyslovců vzkvétá česká země a</a:t>
            </a:r>
          </a:p>
          <a:p>
            <a:pPr>
              <a:buNone/>
            </a:pPr>
            <a:r>
              <a:rPr lang="cs-CZ" dirty="0" smtClean="0"/>
              <a:t>nástup posledních Přemyslovců povyšuje Čechy</a:t>
            </a:r>
          </a:p>
          <a:p>
            <a:pPr>
              <a:buNone/>
            </a:pPr>
            <a:r>
              <a:rPr lang="cs-CZ" dirty="0" smtClean="0"/>
              <a:t>na království. Staví se nové vesnice zakládají</a:t>
            </a:r>
          </a:p>
          <a:p>
            <a:pPr>
              <a:buNone/>
            </a:pPr>
            <a:r>
              <a:rPr lang="cs-CZ" dirty="0" smtClean="0"/>
              <a:t>se nová města rozvíjí se obchod a řemesla.</a:t>
            </a:r>
          </a:p>
          <a:p>
            <a:pPr>
              <a:buNone/>
            </a:pPr>
            <a:r>
              <a:rPr lang="cs-CZ" dirty="0" smtClean="0"/>
              <a:t>Největším a nejmocnějším Přemyslovcem byl </a:t>
            </a:r>
          </a:p>
          <a:p>
            <a:pPr>
              <a:buNone/>
            </a:pPr>
            <a:r>
              <a:rPr lang="cs-CZ" dirty="0" smtClean="0"/>
              <a:t>bezesporu Přemysl Otakar II. Nejbohatším</a:t>
            </a:r>
          </a:p>
          <a:p>
            <a:pPr>
              <a:buNone/>
            </a:pPr>
            <a:r>
              <a:rPr lang="cs-CZ" dirty="0" smtClean="0"/>
              <a:t>Potom Václav II., který začal razit stříbrné</a:t>
            </a:r>
          </a:p>
          <a:p>
            <a:pPr>
              <a:buNone/>
            </a:pPr>
            <a:r>
              <a:rPr lang="cs-CZ" dirty="0" smtClean="0"/>
              <a:t>mince pražský groš. Rod Přemyslovců vymřel</a:t>
            </a:r>
          </a:p>
          <a:p>
            <a:pPr>
              <a:buNone/>
            </a:pPr>
            <a:r>
              <a:rPr lang="cs-CZ" dirty="0" smtClean="0"/>
              <a:t>po meči, zavražděním Václava III. v Olomouci.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Teď  UŽ  SKORO VŠE  UMÍM  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Historie je </a:t>
            </a:r>
          </a:p>
          <a:p>
            <a:pPr>
              <a:buNone/>
            </a:pPr>
            <a:r>
              <a:rPr lang="cs-CZ" sz="2800" dirty="0" smtClean="0"/>
              <a:t>			</a:t>
            </a:r>
            <a:r>
              <a:rPr lang="cs-CZ" sz="2800" dirty="0"/>
              <a:t> </a:t>
            </a:r>
            <a:r>
              <a:rPr lang="cs-CZ" sz="2800" dirty="0" smtClean="0"/>
              <a:t>    zajímavá</a:t>
            </a:r>
          </a:p>
          <a:p>
            <a:pPr>
              <a:buNone/>
            </a:pPr>
            <a:r>
              <a:rPr lang="cs-CZ" sz="2800" dirty="0" smtClean="0"/>
              <a:t>			         složitá</a:t>
            </a:r>
          </a:p>
          <a:p>
            <a:pPr>
              <a:buNone/>
            </a:pPr>
            <a:r>
              <a:rPr lang="cs-CZ" sz="2800" dirty="0" smtClean="0"/>
              <a:t>                               baví nás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578</TotalTime>
  <Words>755</Words>
  <Application>Microsoft Office PowerPoint</Application>
  <PresentationFormat>Předvádění na obrazovce (4:3)</PresentationFormat>
  <Paragraphs>181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Snímek 1</vt:lpstr>
      <vt:lpstr>Anotace:</vt:lpstr>
      <vt:lpstr>         PRAVIDLA = NÁVOD</vt:lpstr>
      <vt:lpstr> Heslovité opakování látky</vt:lpstr>
      <vt:lpstr>pŘEMYSLOVCI  a  Ti  DALŠÍ</vt:lpstr>
      <vt:lpstr>      PRVNÍ  ÚKOL</vt:lpstr>
      <vt:lpstr>Snímek 7</vt:lpstr>
      <vt:lpstr>Snímek 8</vt:lpstr>
      <vt:lpstr>          Druhý  úkol</vt:lpstr>
      <vt:lpstr>Snímek 10</vt:lpstr>
      <vt:lpstr>            TŘETÍ  ÚKOL </vt:lpstr>
      <vt:lpstr>Snímek 12</vt:lpstr>
      <vt:lpstr>         ZKONTROLUJ  SI</vt:lpstr>
      <vt:lpstr>Snímek 14</vt:lpstr>
      <vt:lpstr>Teď  UŽ  SKORO VŠE  UMÍM   !!!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87</cp:revision>
  <dcterms:created xsi:type="dcterms:W3CDTF">2013-02-19T13:10:44Z</dcterms:created>
  <dcterms:modified xsi:type="dcterms:W3CDTF">2013-04-01T18:41:15Z</dcterms:modified>
</cp:coreProperties>
</file>