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3" r:id="rId5"/>
    <p:sldId id="269" r:id="rId6"/>
    <p:sldId id="266" r:id="rId7"/>
    <p:sldId id="262" r:id="rId8"/>
    <p:sldId id="265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5765805-68D0-449E-8BE1-244F1A039185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A0C9C5-965C-405D-8802-16D16D71BD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16.2.2013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 </a:t>
                      </a:r>
                      <a:r>
                        <a:rPr lang="cs-CZ" sz="1800" kern="1200" smtClean="0">
                          <a:effectLst/>
                        </a:rPr>
                        <a:t>_pověsti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slouží k procvičování získaných znalostí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žáci zároveň pracují s mapou ČR-vyhledávají  uvedená místa  na mapě</a:t>
            </a:r>
          </a:p>
          <a:p>
            <a:pPr>
              <a:buNone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Citace: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Kliparty – volně dostupné Office Online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= zachycuje významné události národních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dějin, nebo život jedinců, kteří něčím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vynikali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- předává se z generace na generaci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- ústním podáním (z písemného textu)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- základem je historie spojená s fantazií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POVĚST</a:t>
            </a:r>
            <a:endParaRPr lang="cs-CZ" dirty="0"/>
          </a:p>
        </p:txBody>
      </p:sp>
      <p:pic>
        <p:nvPicPr>
          <p:cNvPr id="1031" name="Picture 7" descr="C:\Users\Matějovi\AppData\Local\Microsoft\Windows\Temporary Internet Files\Content.IE5\RQTH0R8S\MP9004048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653136"/>
            <a:ext cx="2176954" cy="1647406"/>
          </a:xfrm>
          <a:prstGeom prst="rect">
            <a:avLst/>
          </a:prstGeom>
          <a:noFill/>
        </p:spPr>
      </p:pic>
      <p:pic>
        <p:nvPicPr>
          <p:cNvPr id="1034" name="Picture 10" descr="C:\Users\Matějovi\AppData\Local\Microsoft\Windows\Temporary Internet Files\Content.IE5\Y5388IGT\MC9004151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653136"/>
            <a:ext cx="2448272" cy="1689980"/>
          </a:xfrm>
          <a:prstGeom prst="rect">
            <a:avLst/>
          </a:prstGeom>
          <a:noFill/>
        </p:spPr>
      </p:pic>
      <p:pic>
        <p:nvPicPr>
          <p:cNvPr id="1035" name="Picture 11" descr="C:\Users\Matějovi\AppData\Local\Microsoft\Windows\Temporary Internet Files\Content.IE5\VOY08VUD\MC90043241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764704"/>
            <a:ext cx="1133475" cy="2736304"/>
          </a:xfrm>
          <a:prstGeom prst="rect">
            <a:avLst/>
          </a:prstGeom>
          <a:noFill/>
        </p:spPr>
      </p:pic>
      <p:pic>
        <p:nvPicPr>
          <p:cNvPr id="5121" name="Picture 1" descr="C:\Users\Matějovi\AppData\Local\Microsoft\Windows\Temporary Internet Files\Content.IE5\1FK94Y9Y\MC90031999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04664"/>
            <a:ext cx="1152128" cy="956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Praotec Čech přivedl svůj lid na horu</a:t>
            </a:r>
          </a:p>
          <a:p>
            <a:pPr marL="514350" indent="-514350">
              <a:buAutoNum type="alphaLcParenR"/>
            </a:pPr>
            <a:r>
              <a:rPr lang="cs-CZ" dirty="0" smtClean="0"/>
              <a:t>Sněžku</a:t>
            </a:r>
          </a:p>
          <a:p>
            <a:pPr marL="514350" indent="-514350">
              <a:buAutoNum type="alphaLcParenR"/>
            </a:pPr>
            <a:r>
              <a:rPr lang="cs-CZ" dirty="0" smtClean="0"/>
              <a:t>Říp</a:t>
            </a:r>
          </a:p>
          <a:p>
            <a:pPr marL="514350" indent="-514350">
              <a:buAutoNum type="alphaLcParenR"/>
            </a:pPr>
            <a:r>
              <a:rPr lang="cs-CZ" dirty="0" smtClean="0"/>
              <a:t>Šíp</a:t>
            </a:r>
          </a:p>
          <a:p>
            <a:pPr marL="514350" indent="-514350">
              <a:buNone/>
            </a:pPr>
            <a:r>
              <a:rPr lang="cs-CZ" dirty="0" smtClean="0"/>
              <a:t>2. Země zaslíbená oplývala mlékem a strdím-co je to?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FFC000"/>
                </a:solidFill>
              </a:rPr>
              <a:t>a)   </a:t>
            </a:r>
            <a:r>
              <a:rPr lang="cs-CZ" dirty="0" smtClean="0"/>
              <a:t>keře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FFC000"/>
                </a:solidFill>
              </a:rPr>
              <a:t>b)</a:t>
            </a:r>
            <a:r>
              <a:rPr lang="cs-CZ" dirty="0" smtClean="0"/>
              <a:t>   med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FFC000"/>
                </a:solidFill>
              </a:rPr>
              <a:t>c)   </a:t>
            </a:r>
            <a:r>
              <a:rPr lang="cs-CZ" dirty="0" smtClean="0"/>
              <a:t>řeky</a:t>
            </a:r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</a:t>
            </a:r>
            <a:r>
              <a:rPr lang="cs-CZ" sz="5400" dirty="0" smtClean="0"/>
              <a:t>1</a:t>
            </a:r>
            <a:r>
              <a:rPr lang="cs-CZ" dirty="0" smtClean="0"/>
              <a:t> ze 3 možností</a:t>
            </a:r>
            <a:endParaRPr lang="cs-CZ" dirty="0"/>
          </a:p>
        </p:txBody>
      </p:sp>
      <p:pic>
        <p:nvPicPr>
          <p:cNvPr id="1028" name="Picture 4" descr="C:\Users\Matějovi\AppData\Local\Microsoft\Windows\Temporary Internet Files\Content.IE5\A3SWD7HF\MP9004023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077072"/>
            <a:ext cx="3672409" cy="2376263"/>
          </a:xfrm>
          <a:prstGeom prst="rect">
            <a:avLst/>
          </a:prstGeom>
          <a:noFill/>
        </p:spPr>
      </p:pic>
      <p:pic>
        <p:nvPicPr>
          <p:cNvPr id="1030" name="Picture 6" descr="C:\Users\Matějovi\AppData\Local\Microsoft\Windows\Temporary Internet Files\Content.IE5\Z4UJWM1L\MC90023147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6672"/>
            <a:ext cx="2393134" cy="1656184"/>
          </a:xfrm>
          <a:prstGeom prst="rect">
            <a:avLst/>
          </a:prstGeom>
          <a:noFill/>
        </p:spPr>
      </p:pic>
      <p:pic>
        <p:nvPicPr>
          <p:cNvPr id="1033" name="Picture 9" descr="C:\Users\Matějovi\AppData\Local\Microsoft\Windows\Temporary Internet Files\Content.IE5\OB77HUPV\MC90041334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221088"/>
            <a:ext cx="1651524" cy="15121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3. Po smrti praotce Čecha zvolil lid nového vojvodu</a:t>
            </a:r>
          </a:p>
          <a:p>
            <a:pPr>
              <a:buNone/>
            </a:pPr>
            <a:r>
              <a:rPr lang="cs-CZ" dirty="0" smtClean="0"/>
              <a:t>    byl to :</a:t>
            </a:r>
          </a:p>
          <a:p>
            <a:pPr marL="514350" indent="-514350">
              <a:buAutoNum type="alphaLcParenR"/>
            </a:pPr>
            <a:r>
              <a:rPr lang="cs-CZ" dirty="0" smtClean="0"/>
              <a:t>Bok</a:t>
            </a:r>
          </a:p>
          <a:p>
            <a:pPr marL="514350" indent="-514350">
              <a:buAutoNum type="alphaLcParenR"/>
            </a:pPr>
            <a:r>
              <a:rPr lang="cs-CZ" dirty="0" smtClean="0"/>
              <a:t>Krok</a:t>
            </a:r>
          </a:p>
          <a:p>
            <a:pPr marL="514350" indent="-514350">
              <a:buAutoNum type="alphaLcParenR"/>
            </a:pPr>
            <a:r>
              <a:rPr lang="cs-CZ" dirty="0" smtClean="0"/>
              <a:t>Lech</a:t>
            </a:r>
          </a:p>
          <a:p>
            <a:pPr marL="514350" indent="-514350">
              <a:buNone/>
            </a:pPr>
            <a:r>
              <a:rPr lang="cs-CZ" dirty="0" smtClean="0"/>
              <a:t>4. Za vojvody </a:t>
            </a:r>
            <a:r>
              <a:rPr lang="cs-CZ" dirty="0" err="1" smtClean="0"/>
              <a:t>Kroka</a:t>
            </a:r>
            <a:r>
              <a:rPr lang="cs-CZ" dirty="0" smtClean="0"/>
              <a:t> bylo největším uměním</a:t>
            </a:r>
          </a:p>
          <a:p>
            <a:pPr marL="514350" indent="-514350">
              <a:buAutoNum type="alphaLcParenR"/>
            </a:pPr>
            <a:r>
              <a:rPr lang="cs-CZ" dirty="0" smtClean="0"/>
              <a:t>kouzelnictví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stavebnictví</a:t>
            </a:r>
          </a:p>
          <a:p>
            <a:pPr marL="514350" indent="-514350">
              <a:buAutoNum type="alphaLcParenR"/>
            </a:pPr>
            <a:r>
              <a:rPr lang="cs-CZ" dirty="0" smtClean="0"/>
              <a:t>učitelství</a:t>
            </a:r>
          </a:p>
          <a:p>
            <a:pPr marL="514350" indent="-514350">
              <a:buAutoNum type="alphaLcParenR"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100" name="Picture 4" descr="C:\Users\Matějovi\AppData\Local\Microsoft\Windows\Temporary Internet Files\Content.IE5\Z4UJWM1L\MC9003842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365104"/>
            <a:ext cx="1910062" cy="2024707"/>
          </a:xfrm>
          <a:prstGeom prst="rect">
            <a:avLst/>
          </a:prstGeom>
          <a:noFill/>
        </p:spPr>
      </p:pic>
      <p:pic>
        <p:nvPicPr>
          <p:cNvPr id="4102" name="Picture 6" descr="C:\Users\Matějovi\AppData\Local\Microsoft\Windows\Temporary Internet Files\Content.IE5\A3SWD7HF\MC9002310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060848"/>
            <a:ext cx="1819747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5. Krok  sídlil na Budči, byla zde zřízena</a:t>
            </a:r>
          </a:p>
          <a:p>
            <a:pPr marL="514350" indent="-514350">
              <a:buAutoNum type="alphaLcParenR"/>
            </a:pPr>
            <a:r>
              <a:rPr lang="cs-CZ" dirty="0" smtClean="0"/>
              <a:t>nemocnice</a:t>
            </a:r>
          </a:p>
          <a:p>
            <a:pPr marL="514350" indent="-514350">
              <a:buAutoNum type="alphaLcParenR"/>
            </a:pPr>
            <a:r>
              <a:rPr lang="cs-CZ" dirty="0" smtClean="0"/>
              <a:t>věštírna</a:t>
            </a:r>
          </a:p>
          <a:p>
            <a:pPr marL="514350" indent="-514350">
              <a:buAutoNum type="alphaLcParenR"/>
            </a:pPr>
            <a:r>
              <a:rPr lang="cs-CZ" dirty="0" smtClean="0"/>
              <a:t>škola </a:t>
            </a:r>
          </a:p>
          <a:p>
            <a:pPr marL="514350" indent="-514350">
              <a:buNone/>
            </a:pPr>
            <a:r>
              <a:rPr lang="cs-CZ" dirty="0" smtClean="0"/>
              <a:t>6. Krok hledal bezpečnější sídlo, nechal postavit</a:t>
            </a:r>
          </a:p>
          <a:p>
            <a:pPr marL="514350" indent="-514350">
              <a:buAutoNum type="alphaLcParenR"/>
            </a:pPr>
            <a:r>
              <a:rPr lang="cs-CZ" dirty="0" smtClean="0"/>
              <a:t>Pražský hrad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Libušín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Vyšehrad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C:\Users\Matějovi\AppData\Local\Microsoft\Windows\Temporary Internet Files\Content.IE5\VOY08VUD\MC9004343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581128"/>
            <a:ext cx="3603721" cy="1472555"/>
          </a:xfrm>
          <a:prstGeom prst="rect">
            <a:avLst/>
          </a:prstGeom>
          <a:noFill/>
        </p:spPr>
      </p:pic>
      <p:pic>
        <p:nvPicPr>
          <p:cNvPr id="1030" name="Picture 6" descr="C:\Users\Matějovi\AppData\Local\Microsoft\Windows\Temporary Internet Files\Content.IE5\1FK94Y9Y\MC9002158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916832"/>
            <a:ext cx="2679826" cy="14908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7. Vojvoda Krok měl 3 dcery, jmenovaly se?</a:t>
            </a:r>
          </a:p>
          <a:p>
            <a:pPr marL="514350" indent="-514350">
              <a:buAutoNum type="alphaLcParenR"/>
            </a:pPr>
            <a:r>
              <a:rPr lang="cs-CZ" dirty="0" smtClean="0"/>
              <a:t>Kazi, Teta a Miluše</a:t>
            </a:r>
          </a:p>
          <a:p>
            <a:pPr marL="514350" indent="-514350">
              <a:buAutoNum type="alphaLcParenR"/>
            </a:pPr>
            <a:r>
              <a:rPr lang="cs-CZ" dirty="0" smtClean="0"/>
              <a:t>Kazi, Teta a Libuše</a:t>
            </a:r>
          </a:p>
          <a:p>
            <a:pPr marL="514350" indent="-514350">
              <a:buAutoNum type="alphaLcParenR" startAt="3"/>
            </a:pPr>
            <a:r>
              <a:rPr lang="cs-CZ" dirty="0" smtClean="0"/>
              <a:t>Kazi, Bety a Libuše</a:t>
            </a:r>
          </a:p>
          <a:p>
            <a:pPr marL="514350" indent="-514350">
              <a:buAutoNum type="alphaLcParenR" startAt="3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8. Manžel nejstarší Kazi ulovil</a:t>
            </a:r>
          </a:p>
          <a:p>
            <a:pPr marL="514350" indent="-514350">
              <a:buAutoNum type="alphaLcParenR"/>
            </a:pPr>
            <a:r>
              <a:rPr lang="cs-CZ" dirty="0" smtClean="0"/>
              <a:t>divokého kance</a:t>
            </a:r>
          </a:p>
          <a:p>
            <a:pPr marL="514350" indent="-514350">
              <a:buAutoNum type="alphaLcParenR"/>
            </a:pPr>
            <a:r>
              <a:rPr lang="cs-CZ" dirty="0" smtClean="0"/>
              <a:t>divokého srnce</a:t>
            </a:r>
          </a:p>
          <a:p>
            <a:pPr marL="514350" indent="-514350">
              <a:buAutoNum type="alphaLcParenR"/>
            </a:pPr>
            <a:r>
              <a:rPr lang="cs-CZ" dirty="0" smtClean="0"/>
              <a:t>muflona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7" descr="C:\Users\Matějovi\AppData\Local\Microsoft\Windows\Temporary Internet Files\Content.IE5\Z4UJWM1L\MC9003607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764704"/>
            <a:ext cx="1034186" cy="1835201"/>
          </a:xfrm>
          <a:prstGeom prst="rect">
            <a:avLst/>
          </a:prstGeom>
          <a:noFill/>
        </p:spPr>
      </p:pic>
      <p:pic>
        <p:nvPicPr>
          <p:cNvPr id="5" name="Picture 2" descr="C:\Users\Matějovi\AppData\Local\Microsoft\Windows\Temporary Internet Files\Content.IE5\5N2TIIWR\MC9004324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980728"/>
            <a:ext cx="1203325" cy="1847850"/>
          </a:xfrm>
          <a:prstGeom prst="rect">
            <a:avLst/>
          </a:prstGeom>
          <a:noFill/>
        </p:spPr>
      </p:pic>
      <p:pic>
        <p:nvPicPr>
          <p:cNvPr id="6" name="Picture 1" descr="C:\Users\Matějovi\AppData\Local\Microsoft\Windows\Temporary Internet Files\Content.IE5\YYU27DCS\MC900432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32656"/>
            <a:ext cx="1276350" cy="1758950"/>
          </a:xfrm>
          <a:prstGeom prst="rect">
            <a:avLst/>
          </a:prstGeom>
          <a:noFill/>
        </p:spPr>
      </p:pic>
      <p:pic>
        <p:nvPicPr>
          <p:cNvPr id="7" name="Picture 2" descr="C:\Users\Matějovi\AppData\Local\Microsoft\Windows\Temporary Internet Files\Content.IE5\1FK94Y9Y\MC90011134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077072"/>
            <a:ext cx="3582849" cy="19160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3200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cs-CZ" sz="3200" dirty="0" smtClean="0">
                <a:solidFill>
                  <a:srgbClr val="FFC000"/>
                </a:solidFill>
              </a:rPr>
              <a:t>řeky:</a:t>
            </a:r>
            <a:r>
              <a:rPr lang="cs-CZ" sz="3200" dirty="0" smtClean="0"/>
              <a:t>  Labe, Ohře, Mže, Vltava, Berounka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>
                <a:solidFill>
                  <a:srgbClr val="FFC000"/>
                </a:solidFill>
              </a:rPr>
              <a:t>horu (vrch):</a:t>
            </a:r>
            <a:r>
              <a:rPr lang="cs-CZ" sz="3200" dirty="0" smtClean="0"/>
              <a:t>  Říp, Blaník, Vyšehrad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           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Vyhledej na mapě:</a:t>
            </a:r>
            <a:endParaRPr lang="cs-CZ" dirty="0"/>
          </a:p>
        </p:txBody>
      </p:sp>
      <p:pic>
        <p:nvPicPr>
          <p:cNvPr id="4" name="Picture 11" descr="C:\Users\Matějovi\AppData\Local\Microsoft\Windows\Temporary Internet Files\Content.IE5\Y5388IGT\MC9003044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293096"/>
            <a:ext cx="1815084" cy="1687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72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dirty="0" smtClean="0"/>
              <a:t>                    </a:t>
            </a:r>
          </a:p>
          <a:p>
            <a:pPr>
              <a:buNone/>
            </a:pPr>
            <a:r>
              <a:rPr lang="cs-CZ" sz="2800" dirty="0" smtClean="0"/>
              <a:t>              Ve kterém kraji se odehrává </a:t>
            </a:r>
          </a:p>
          <a:p>
            <a:pPr>
              <a:buNone/>
            </a:pPr>
            <a:r>
              <a:rPr lang="cs-CZ" sz="2800" dirty="0" smtClean="0"/>
              <a:t>              většina událostí ze zmiňovaných pověstí 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</a:t>
            </a:r>
          </a:p>
          <a:p>
            <a:pPr>
              <a:buNone/>
            </a:pPr>
            <a:r>
              <a:rPr lang="cs-CZ" sz="2800" dirty="0" smtClean="0"/>
              <a:t>      Vzpomeneš si na jméno  hudebního skladatele,</a:t>
            </a:r>
          </a:p>
          <a:p>
            <a:pPr>
              <a:buNone/>
            </a:pPr>
            <a:r>
              <a:rPr lang="cs-CZ" sz="2800" dirty="0" smtClean="0"/>
              <a:t>       který napsal operu Libuše?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                                      </a:t>
            </a:r>
            <a:r>
              <a:rPr lang="cs-CZ" sz="3500" dirty="0" smtClean="0"/>
              <a:t>píšu Ti   </a:t>
            </a:r>
            <a:r>
              <a:rPr lang="cs-CZ" sz="6000" dirty="0" smtClean="0"/>
              <a:t>1    </a:t>
            </a:r>
            <a:r>
              <a:rPr lang="cs-CZ" sz="2800" dirty="0" smtClean="0"/>
              <a:t>   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….. ještě 2 otázky na doplnění</a:t>
            </a:r>
            <a:endParaRPr lang="cs-CZ" dirty="0"/>
          </a:p>
        </p:txBody>
      </p:sp>
      <p:pic>
        <p:nvPicPr>
          <p:cNvPr id="4" name="Picture 4" descr="C:\Users\Matějovi\AppData\Local\Microsoft\Windows\Temporary Internet Files\Content.IE5\YYU27DCS\MC9003970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792088" cy="1118558"/>
          </a:xfrm>
          <a:prstGeom prst="rect">
            <a:avLst/>
          </a:prstGeom>
          <a:noFill/>
        </p:spPr>
      </p:pic>
      <p:pic>
        <p:nvPicPr>
          <p:cNvPr id="1026" name="Picture 2" descr="C:\Users\Matějovi\AppData\Local\Microsoft\Windows\Temporary Internet Files\Content.IE5\YYU27DCS\MC90044042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581128"/>
            <a:ext cx="17367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335</TotalTime>
  <Words>293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Anotace:</vt:lpstr>
      <vt:lpstr>POVĚST</vt:lpstr>
      <vt:lpstr>Vyber 1 ze 3 možností</vt:lpstr>
      <vt:lpstr>Snímek 5</vt:lpstr>
      <vt:lpstr>Snímek 6</vt:lpstr>
      <vt:lpstr>Snímek 7</vt:lpstr>
      <vt:lpstr>Vyhledej na mapě:</vt:lpstr>
      <vt:lpstr>….. ještě 2 otázky na doplnění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43</cp:revision>
  <dcterms:created xsi:type="dcterms:W3CDTF">2013-02-27T15:25:07Z</dcterms:created>
  <dcterms:modified xsi:type="dcterms:W3CDTF">2013-04-01T18:47:59Z</dcterms:modified>
</cp:coreProperties>
</file>