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sldIdLst>
    <p:sldId id="267" r:id="rId3"/>
    <p:sldId id="282" r:id="rId4"/>
    <p:sldId id="268" r:id="rId5"/>
    <p:sldId id="270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3" r:id="rId25"/>
    <p:sldId id="285" r:id="rId26"/>
    <p:sldId id="266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 cstate="print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95EC1D4A-A796-47C3-A63E-CE236FB377E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3" Type="http://schemas.openxmlformats.org/officeDocument/2006/relationships/slide" Target="slide6.xml"/><Relationship Id="rId7" Type="http://schemas.openxmlformats.org/officeDocument/2006/relationships/slide" Target="slide10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5" Type="http://schemas.openxmlformats.org/officeDocument/2006/relationships/slide" Target="slide8.xml"/><Relationship Id="rId10" Type="http://schemas.openxmlformats.org/officeDocument/2006/relationships/slide" Target="slide13.xml"/><Relationship Id="rId4" Type="http://schemas.openxmlformats.org/officeDocument/2006/relationships/slide" Target="slide7.xml"/><Relationship Id="rId9" Type="http://schemas.openxmlformats.org/officeDocument/2006/relationships/slide" Target="slide1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21.xml"/><Relationship Id="rId3" Type="http://schemas.openxmlformats.org/officeDocument/2006/relationships/slide" Target="slide16.xml"/><Relationship Id="rId7" Type="http://schemas.openxmlformats.org/officeDocument/2006/relationships/slide" Target="slide20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9.xml"/><Relationship Id="rId5" Type="http://schemas.openxmlformats.org/officeDocument/2006/relationships/slide" Target="slide18.xml"/><Relationship Id="rId10" Type="http://schemas.openxmlformats.org/officeDocument/2006/relationships/slide" Target="slide23.xml"/><Relationship Id="rId4" Type="http://schemas.openxmlformats.org/officeDocument/2006/relationships/slide" Target="slide17.xml"/><Relationship Id="rId9" Type="http://schemas.openxmlformats.org/officeDocument/2006/relationships/slide" Target="slide2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>
            <a:normAutofit/>
          </a:bodyPr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  <a:prstGeom prst="rect">
            <a:avLst/>
          </a:prstGeom>
        </p:spPr>
        <p:txBody>
          <a:bodyPr rtlCol="0">
            <a:normAutofit fontScale="475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 VY_32_INOVACE_14_24_úvod k </a:t>
            </a:r>
            <a:r>
              <a:rPr lang="cs-CZ" sz="1700" smtClean="0"/>
              <a:t>Vylučovací soustavě - </a:t>
            </a:r>
            <a:r>
              <a:rPr lang="cs-CZ" sz="1700" dirty="0" smtClean="0"/>
              <a:t>křížovka</a:t>
            </a:r>
          </a:p>
          <a:p>
            <a:pPr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 / PŘÍRODOPIS / ČLOVĚK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Ověřování znalostí z trávicí, dýchací, mízní a pohybové soustavy. Křížovku lze využít na začátku hodiny při opakování, nebo při ověřování znalostí z předchozích soustav.  Křížovku žáci vyplňují na PC nebo na vytištěné šablony. </a:t>
            </a:r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 VIII. 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 26.3. 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   26.3. 2013 	                                 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4211752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KŘÍŽOVKA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POKUD SPRÁVNĚ VYLUŠTÍŠ TAJENKU, ZJIŠTÍŠ TÉMA DNEŠNÍ HODINY.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5604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69887976"/>
              </p:ext>
            </p:extLst>
          </p:nvPr>
        </p:nvGraphicFramePr>
        <p:xfrm>
          <a:off x="1115616" y="908720"/>
          <a:ext cx="7632842" cy="47525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5203"/>
                <a:gridCol w="545203"/>
                <a:gridCol w="545203"/>
                <a:gridCol w="545203"/>
                <a:gridCol w="545203"/>
                <a:gridCol w="545203"/>
                <a:gridCol w="545203"/>
                <a:gridCol w="545203"/>
                <a:gridCol w="545203"/>
                <a:gridCol w="545203"/>
                <a:gridCol w="545203"/>
                <a:gridCol w="545203"/>
                <a:gridCol w="545203"/>
                <a:gridCol w="545203"/>
              </a:tblGrid>
              <a:tr h="475253">
                <a:tc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475253"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475253">
                <a:tc rowSpan="7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475253"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475253">
                <a:tc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75253"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75253"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475253"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gridSpan="10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75253"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</a:tbl>
          </a:graphicData>
        </a:graphic>
      </p:graphicFrame>
      <p:sp>
        <p:nvSpPr>
          <p:cNvPr id="3" name="Zkosené hrany 2">
            <a:hlinkClick r:id="rId2" action="ppaction://hlinksldjump"/>
          </p:cNvPr>
          <p:cNvSpPr/>
          <p:nvPr/>
        </p:nvSpPr>
        <p:spPr>
          <a:xfrm>
            <a:off x="566033" y="965368"/>
            <a:ext cx="504056" cy="432048"/>
          </a:xfrm>
          <a:prstGeom prst="bevel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570070" y="1407418"/>
            <a:ext cx="504056" cy="432048"/>
          </a:xfrm>
          <a:prstGeom prst="bevel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9" name="Zkosené hrany 8">
            <a:hlinkClick r:id="rId4" action="ppaction://hlinksldjump"/>
          </p:cNvPr>
          <p:cNvSpPr/>
          <p:nvPr/>
        </p:nvSpPr>
        <p:spPr>
          <a:xfrm>
            <a:off x="566033" y="1861132"/>
            <a:ext cx="504056" cy="432048"/>
          </a:xfrm>
          <a:prstGeom prst="bevel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0" name="Zkosené hrany 9">
            <a:hlinkClick r:id="rId5" action="ppaction://hlinksldjump"/>
          </p:cNvPr>
          <p:cNvSpPr/>
          <p:nvPr/>
        </p:nvSpPr>
        <p:spPr>
          <a:xfrm>
            <a:off x="566033" y="2348880"/>
            <a:ext cx="504056" cy="432048"/>
          </a:xfrm>
          <a:prstGeom prst="bevel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1" name="Zkosené hrany 10">
            <a:hlinkClick r:id="rId6" action="ppaction://hlinksldjump"/>
          </p:cNvPr>
          <p:cNvSpPr/>
          <p:nvPr/>
        </p:nvSpPr>
        <p:spPr>
          <a:xfrm>
            <a:off x="566033" y="2852936"/>
            <a:ext cx="504056" cy="432048"/>
          </a:xfrm>
          <a:prstGeom prst="bevel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2" name="Zkosené hrany 11">
            <a:hlinkClick r:id="rId7" action="ppaction://hlinksldjump"/>
          </p:cNvPr>
          <p:cNvSpPr/>
          <p:nvPr/>
        </p:nvSpPr>
        <p:spPr>
          <a:xfrm>
            <a:off x="566033" y="3293673"/>
            <a:ext cx="504056" cy="432048"/>
          </a:xfrm>
          <a:prstGeom prst="bevel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3" name="Zkosené hrany 12">
            <a:hlinkClick r:id="rId8" action="ppaction://hlinksldjump"/>
          </p:cNvPr>
          <p:cNvSpPr/>
          <p:nvPr/>
        </p:nvSpPr>
        <p:spPr>
          <a:xfrm>
            <a:off x="574107" y="3783451"/>
            <a:ext cx="504056" cy="432048"/>
          </a:xfrm>
          <a:prstGeom prst="bevel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4" name="Zkosené hrany 13">
            <a:hlinkClick r:id="rId9" action="ppaction://hlinksldjump"/>
          </p:cNvPr>
          <p:cNvSpPr/>
          <p:nvPr/>
        </p:nvSpPr>
        <p:spPr>
          <a:xfrm>
            <a:off x="574107" y="4224627"/>
            <a:ext cx="504056" cy="432048"/>
          </a:xfrm>
          <a:prstGeom prst="bevel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5" name="Zkosené hrany 14">
            <a:hlinkClick r:id="rId10" action="ppaction://hlinksldjump"/>
          </p:cNvPr>
          <p:cNvSpPr/>
          <p:nvPr/>
        </p:nvSpPr>
        <p:spPr>
          <a:xfrm>
            <a:off x="574107" y="4726547"/>
            <a:ext cx="504056" cy="432048"/>
          </a:xfrm>
          <a:prstGeom prst="bevel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6" name="Zkosené hrany 15">
            <a:hlinkClick r:id="rId11" action="ppaction://hlinksldjump"/>
          </p:cNvPr>
          <p:cNvSpPr/>
          <p:nvPr/>
        </p:nvSpPr>
        <p:spPr>
          <a:xfrm>
            <a:off x="467544" y="5230554"/>
            <a:ext cx="614656" cy="432048"/>
          </a:xfrm>
          <a:prstGeom prst="bevel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95316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25872763"/>
              </p:ext>
            </p:extLst>
          </p:nvPr>
        </p:nvGraphicFramePr>
        <p:xfrm>
          <a:off x="1082200" y="980728"/>
          <a:ext cx="7632841" cy="44644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1641"/>
                <a:gridCol w="516072"/>
                <a:gridCol w="508856"/>
                <a:gridCol w="508856"/>
                <a:gridCol w="508856"/>
                <a:gridCol w="508856"/>
                <a:gridCol w="508856"/>
                <a:gridCol w="508856"/>
                <a:gridCol w="508856"/>
                <a:gridCol w="508856"/>
                <a:gridCol w="508856"/>
                <a:gridCol w="508856"/>
                <a:gridCol w="508856"/>
                <a:gridCol w="508856"/>
                <a:gridCol w="508856"/>
              </a:tblGrid>
              <a:tr h="558062">
                <a:tc rowSpan="2"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8062">
                <a:tc gridSpan="3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80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9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8062">
                <a:tc rowSpan="4"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8062">
                <a:tc gridSpan="2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8062">
                <a:tc gridSpan="2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8062">
                <a:tc gridSpan="2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8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Zkosené hrany 2">
            <a:hlinkClick r:id="rId2" action="ppaction://hlinksldjump"/>
          </p:cNvPr>
          <p:cNvSpPr/>
          <p:nvPr/>
        </p:nvSpPr>
        <p:spPr>
          <a:xfrm>
            <a:off x="439684" y="980728"/>
            <a:ext cx="614656" cy="432048"/>
          </a:xfrm>
          <a:prstGeom prst="bevel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kosené hrany 4">
            <a:hlinkClick r:id="rId3" action="ppaction://hlinksldjump"/>
          </p:cNvPr>
          <p:cNvSpPr/>
          <p:nvPr/>
        </p:nvSpPr>
        <p:spPr>
          <a:xfrm>
            <a:off x="395536" y="1556792"/>
            <a:ext cx="614656" cy="432048"/>
          </a:xfrm>
          <a:prstGeom prst="bevel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kosené hrany 6">
            <a:hlinkClick r:id="rId4" action="ppaction://hlinksldjump"/>
          </p:cNvPr>
          <p:cNvSpPr/>
          <p:nvPr/>
        </p:nvSpPr>
        <p:spPr>
          <a:xfrm>
            <a:off x="395536" y="2132856"/>
            <a:ext cx="614656" cy="432048"/>
          </a:xfrm>
          <a:prstGeom prst="bevel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kosené hrany 7">
            <a:hlinkClick r:id="rId5" action="ppaction://hlinksldjump"/>
          </p:cNvPr>
          <p:cNvSpPr/>
          <p:nvPr/>
        </p:nvSpPr>
        <p:spPr>
          <a:xfrm>
            <a:off x="395536" y="2708920"/>
            <a:ext cx="614656" cy="432048"/>
          </a:xfrm>
          <a:prstGeom prst="bevel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kosené hrany 8">
            <a:hlinkClick r:id="rId6" action="ppaction://hlinksldjump"/>
          </p:cNvPr>
          <p:cNvSpPr/>
          <p:nvPr/>
        </p:nvSpPr>
        <p:spPr>
          <a:xfrm>
            <a:off x="395536" y="3284984"/>
            <a:ext cx="614656" cy="432048"/>
          </a:xfrm>
          <a:prstGeom prst="bevel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kosené hrany 9">
            <a:hlinkClick r:id="rId7" action="ppaction://hlinksldjump"/>
          </p:cNvPr>
          <p:cNvSpPr/>
          <p:nvPr/>
        </p:nvSpPr>
        <p:spPr>
          <a:xfrm>
            <a:off x="395536" y="3861048"/>
            <a:ext cx="614656" cy="432048"/>
          </a:xfrm>
          <a:prstGeom prst="bevel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kosené hrany 10">
            <a:hlinkClick r:id="rId8" action="ppaction://hlinksldjump"/>
          </p:cNvPr>
          <p:cNvSpPr/>
          <p:nvPr/>
        </p:nvSpPr>
        <p:spPr>
          <a:xfrm>
            <a:off x="395536" y="4437112"/>
            <a:ext cx="614656" cy="432048"/>
          </a:xfrm>
          <a:prstGeom prst="bevel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kosené hrany 11">
            <a:hlinkClick r:id="rId9" action="ppaction://hlinksldjump"/>
          </p:cNvPr>
          <p:cNvSpPr/>
          <p:nvPr/>
        </p:nvSpPr>
        <p:spPr>
          <a:xfrm>
            <a:off x="395536" y="5013176"/>
            <a:ext cx="614656" cy="432048"/>
          </a:xfrm>
          <a:prstGeom prst="bevel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>
            <a:hlinkClick r:id="rId10" action="ppaction://hlinksldjump"/>
          </p:cNvPr>
          <p:cNvSpPr/>
          <p:nvPr/>
        </p:nvSpPr>
        <p:spPr>
          <a:xfrm>
            <a:off x="2699792" y="5805264"/>
            <a:ext cx="316835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837480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2FAA4"/>
          </a:solidFill>
        </p:spPr>
        <p:txBody>
          <a:bodyPr/>
          <a:lstStyle/>
          <a:p>
            <a:pPr eaLnBrk="1" hangingPunct="1"/>
            <a:r>
              <a:rPr lang="cs-CZ" smtClean="0"/>
              <a:t>1. OTÁZKA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2819400"/>
            <a:ext cx="8229600" cy="2362200"/>
          </a:xfrm>
          <a:solidFill>
            <a:srgbClr val="FFFF99"/>
          </a:solidFill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/>
              <a:t>Jak se jmenuje kost, která leží vedle loketní?</a:t>
            </a:r>
          </a:p>
        </p:txBody>
      </p:sp>
      <p:sp>
        <p:nvSpPr>
          <p:cNvPr id="4100" name="AutoShape 4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162800" y="5715000"/>
            <a:ext cx="1447800" cy="685800"/>
          </a:xfrm>
          <a:prstGeom prst="actionButtonBackPrevious">
            <a:avLst/>
          </a:prstGeom>
          <a:solidFill>
            <a:srgbClr val="F2FAA4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9200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2FAA4"/>
          </a:solidFill>
        </p:spPr>
        <p:txBody>
          <a:bodyPr/>
          <a:lstStyle/>
          <a:p>
            <a:pPr eaLnBrk="1" hangingPunct="1"/>
            <a:r>
              <a:rPr lang="cs-CZ" smtClean="0"/>
              <a:t>2. OTÁZKA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2819400"/>
            <a:ext cx="8229600" cy="2362200"/>
          </a:xfrm>
          <a:solidFill>
            <a:srgbClr val="FFFF99"/>
          </a:solidFill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/>
              <a:t>Jak se jmenuje kost, ke které je připojen jazyk?</a:t>
            </a:r>
          </a:p>
        </p:txBody>
      </p:sp>
      <p:sp>
        <p:nvSpPr>
          <p:cNvPr id="5124" name="AutoShape 4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162800" y="5715000"/>
            <a:ext cx="1447800" cy="685800"/>
          </a:xfrm>
          <a:prstGeom prst="actionButtonBackPrevious">
            <a:avLst/>
          </a:prstGeom>
          <a:solidFill>
            <a:srgbClr val="F2FAA4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8560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2FAA4"/>
          </a:solidFill>
        </p:spPr>
        <p:txBody>
          <a:bodyPr/>
          <a:lstStyle/>
          <a:p>
            <a:pPr eaLnBrk="1" hangingPunct="1"/>
            <a:r>
              <a:rPr lang="cs-CZ" smtClean="0"/>
              <a:t>3. OTÁZKA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2420888"/>
            <a:ext cx="8229600" cy="3048744"/>
          </a:xfrm>
          <a:solidFill>
            <a:srgbClr val="FFFF99"/>
          </a:solidFill>
        </p:spPr>
        <p:txBody>
          <a:bodyPr>
            <a:no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/>
              <a:t>Jak se jmenuje orgán mízní soustavy, ve kterém vznikají bílé krvinky a protilátky, zanikají červené i bílé krvinky a tvoří zásobárnu krve?</a:t>
            </a:r>
          </a:p>
        </p:txBody>
      </p:sp>
      <p:sp>
        <p:nvSpPr>
          <p:cNvPr id="6148" name="AutoShape 4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162800" y="5715000"/>
            <a:ext cx="1447800" cy="685800"/>
          </a:xfrm>
          <a:prstGeom prst="actionButtonBackPrevious">
            <a:avLst/>
          </a:prstGeom>
          <a:solidFill>
            <a:srgbClr val="F2FAA4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9738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2FAA4"/>
          </a:solidFill>
        </p:spPr>
        <p:txBody>
          <a:bodyPr/>
          <a:lstStyle/>
          <a:p>
            <a:pPr eaLnBrk="1" hangingPunct="1"/>
            <a:r>
              <a:rPr lang="cs-CZ" smtClean="0"/>
              <a:t>4. OTÁZKA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2819400"/>
            <a:ext cx="8229600" cy="2362200"/>
          </a:xfrm>
          <a:solidFill>
            <a:srgbClr val="FFFF99"/>
          </a:solidFill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/>
              <a:t>Jak se jmenuje </a:t>
            </a:r>
            <a:r>
              <a:rPr lang="cs-CZ" sz="4000" b="1" dirty="0" smtClean="0"/>
              <a:t>trávicí enzym, který </a:t>
            </a:r>
            <a:r>
              <a:rPr lang="cs-CZ" sz="4000" b="1" dirty="0" smtClean="0"/>
              <a:t>vzniká v játrech?</a:t>
            </a:r>
          </a:p>
        </p:txBody>
      </p:sp>
      <p:sp>
        <p:nvSpPr>
          <p:cNvPr id="7172" name="AutoShape 4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162800" y="5715000"/>
            <a:ext cx="1447800" cy="685800"/>
          </a:xfrm>
          <a:prstGeom prst="actionButtonBackPrevious">
            <a:avLst/>
          </a:prstGeom>
          <a:solidFill>
            <a:srgbClr val="F2FAA4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7777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2FAA4"/>
          </a:solidFill>
        </p:spPr>
        <p:txBody>
          <a:bodyPr/>
          <a:lstStyle/>
          <a:p>
            <a:pPr eaLnBrk="1" hangingPunct="1"/>
            <a:r>
              <a:rPr lang="cs-CZ" smtClean="0"/>
              <a:t>5. OTÁZKA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2819400"/>
            <a:ext cx="8229600" cy="2362200"/>
          </a:xfrm>
          <a:solidFill>
            <a:srgbClr val="FFFF99"/>
          </a:solidFill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/>
              <a:t>Jak se jmenuje </a:t>
            </a:r>
            <a:r>
              <a:rPr lang="cs-CZ" sz="4000" b="1" dirty="0" smtClean="0"/>
              <a:t>drobná,nepravidelná </a:t>
            </a:r>
            <a:r>
              <a:rPr lang="cs-CZ" sz="4000" b="1" dirty="0" smtClean="0"/>
              <a:t>kost, která je součástí kolenního kloubu?</a:t>
            </a:r>
          </a:p>
        </p:txBody>
      </p:sp>
      <p:sp>
        <p:nvSpPr>
          <p:cNvPr id="8196" name="AutoShape 4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162800" y="5715000"/>
            <a:ext cx="1447800" cy="685800"/>
          </a:xfrm>
          <a:prstGeom prst="actionButtonBackPrevious">
            <a:avLst/>
          </a:prstGeom>
          <a:solidFill>
            <a:srgbClr val="F2FAA4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6741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2FAA4"/>
          </a:solidFill>
        </p:spPr>
        <p:txBody>
          <a:bodyPr/>
          <a:lstStyle/>
          <a:p>
            <a:pPr eaLnBrk="1" hangingPunct="1"/>
            <a:r>
              <a:rPr lang="cs-CZ" smtClean="0"/>
              <a:t>6. OTÁZKA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2819400"/>
            <a:ext cx="8229600" cy="2362200"/>
          </a:xfrm>
          <a:solidFill>
            <a:srgbClr val="FFFF99"/>
          </a:solidFill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/>
              <a:t>Jak se jmenuje kyselina, která vzniká v žaludku?</a:t>
            </a:r>
          </a:p>
        </p:txBody>
      </p:sp>
      <p:sp>
        <p:nvSpPr>
          <p:cNvPr id="9220" name="AutoShape 4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162800" y="5715000"/>
            <a:ext cx="1447800" cy="685800"/>
          </a:xfrm>
          <a:prstGeom prst="actionButtonBackPrevious">
            <a:avLst/>
          </a:prstGeom>
          <a:solidFill>
            <a:srgbClr val="F2FAA4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6468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2FAA4"/>
          </a:solidFill>
        </p:spPr>
        <p:txBody>
          <a:bodyPr/>
          <a:lstStyle/>
          <a:p>
            <a:pPr eaLnBrk="1" hangingPunct="1"/>
            <a:r>
              <a:rPr lang="cs-CZ" smtClean="0"/>
              <a:t>7. OTÁZKA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2819400"/>
            <a:ext cx="8229600" cy="2362200"/>
          </a:xfrm>
          <a:solidFill>
            <a:srgbClr val="FFFF99"/>
          </a:solidFill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/>
              <a:t>Jak jsou spolu spojeny kosti temenní?</a:t>
            </a:r>
          </a:p>
        </p:txBody>
      </p:sp>
      <p:sp>
        <p:nvSpPr>
          <p:cNvPr id="10244" name="AutoShape 4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162800" y="5715000"/>
            <a:ext cx="1447800" cy="685800"/>
          </a:xfrm>
          <a:prstGeom prst="actionButtonBackPrevious">
            <a:avLst/>
          </a:prstGeom>
          <a:solidFill>
            <a:srgbClr val="F2FAA4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5562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2FAA4"/>
          </a:solidFill>
        </p:spPr>
        <p:txBody>
          <a:bodyPr/>
          <a:lstStyle/>
          <a:p>
            <a:pPr eaLnBrk="1" hangingPunct="1"/>
            <a:r>
              <a:rPr lang="cs-CZ" dirty="0"/>
              <a:t>8</a:t>
            </a:r>
            <a:r>
              <a:rPr lang="cs-CZ" dirty="0" smtClean="0"/>
              <a:t>. OTÁZKA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2819400"/>
            <a:ext cx="8229600" cy="2362200"/>
          </a:xfrm>
          <a:solidFill>
            <a:srgbClr val="FFFF99"/>
          </a:solidFill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/>
              <a:t>Jak se jmenuje onemocnění, při kterém tělo nepřiměřeně reaguje na antigen (např. pyl)</a:t>
            </a:r>
          </a:p>
        </p:txBody>
      </p:sp>
      <p:sp>
        <p:nvSpPr>
          <p:cNvPr id="10244" name="AutoShape 4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162800" y="5715000"/>
            <a:ext cx="1447800" cy="685800"/>
          </a:xfrm>
          <a:prstGeom prst="actionButtonBackPrevious">
            <a:avLst/>
          </a:prstGeom>
          <a:solidFill>
            <a:srgbClr val="F2FAA4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749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2FAA4"/>
          </a:solidFill>
        </p:spPr>
        <p:txBody>
          <a:bodyPr/>
          <a:lstStyle/>
          <a:p>
            <a:pPr eaLnBrk="1" hangingPunct="1"/>
            <a:r>
              <a:rPr lang="cs-CZ" dirty="0"/>
              <a:t>9</a:t>
            </a:r>
            <a:r>
              <a:rPr lang="cs-CZ" dirty="0" smtClean="0"/>
              <a:t>. OTÁZKA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2819400"/>
            <a:ext cx="8229600" cy="2362200"/>
          </a:xfrm>
          <a:solidFill>
            <a:srgbClr val="FFFF99"/>
          </a:solidFill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/>
              <a:t>Napiš označení vitamínu, který je rozpustný ve vodě a je obsažen například v citrónech?</a:t>
            </a:r>
          </a:p>
        </p:txBody>
      </p:sp>
      <p:sp>
        <p:nvSpPr>
          <p:cNvPr id="10244" name="AutoShape 4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162800" y="5715000"/>
            <a:ext cx="1447800" cy="685800"/>
          </a:xfrm>
          <a:prstGeom prst="actionButtonBackPrevious">
            <a:avLst/>
          </a:prstGeom>
          <a:solidFill>
            <a:srgbClr val="F2FAA4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749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2FAA4"/>
          </a:solidFill>
        </p:spPr>
        <p:txBody>
          <a:bodyPr/>
          <a:lstStyle/>
          <a:p>
            <a:pPr eaLnBrk="1" hangingPunct="1"/>
            <a:r>
              <a:rPr lang="cs-CZ" dirty="0" smtClean="0"/>
              <a:t>10. OTÁZKA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2780928"/>
            <a:ext cx="8229600" cy="2362200"/>
          </a:xfrm>
          <a:solidFill>
            <a:srgbClr val="FFFF99"/>
          </a:solidFill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/>
              <a:t>Jak se nazývá přebytek tkáňového moku?</a:t>
            </a:r>
          </a:p>
        </p:txBody>
      </p:sp>
      <p:sp>
        <p:nvSpPr>
          <p:cNvPr id="10244" name="AutoShape 4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162800" y="5715000"/>
            <a:ext cx="1447800" cy="685800"/>
          </a:xfrm>
          <a:prstGeom prst="actionButtonBackPrevious">
            <a:avLst/>
          </a:prstGeom>
          <a:solidFill>
            <a:srgbClr val="F2FAA4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749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2FAA4"/>
          </a:solidFill>
        </p:spPr>
        <p:txBody>
          <a:bodyPr/>
          <a:lstStyle/>
          <a:p>
            <a:pPr eaLnBrk="1" hangingPunct="1"/>
            <a:r>
              <a:rPr lang="cs-CZ" dirty="0" smtClean="0"/>
              <a:t>11. OTÁZKA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2819400"/>
            <a:ext cx="8229600" cy="2362200"/>
          </a:xfrm>
          <a:solidFill>
            <a:srgbClr val="FFFF99"/>
          </a:solidFill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/>
              <a:t>Jak se nazývá přístroj, který se používá k funkčnímu vyšetření kapacity plic?</a:t>
            </a:r>
          </a:p>
        </p:txBody>
      </p:sp>
      <p:sp>
        <p:nvSpPr>
          <p:cNvPr id="10244" name="AutoShape 4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162800" y="5715000"/>
            <a:ext cx="1447800" cy="685800"/>
          </a:xfrm>
          <a:prstGeom prst="actionButtonBackPrevious">
            <a:avLst/>
          </a:prstGeom>
          <a:solidFill>
            <a:srgbClr val="F2FAA4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636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2FAA4"/>
          </a:solidFill>
        </p:spPr>
        <p:txBody>
          <a:bodyPr/>
          <a:lstStyle/>
          <a:p>
            <a:pPr eaLnBrk="1" hangingPunct="1"/>
            <a:r>
              <a:rPr lang="cs-CZ" dirty="0" smtClean="0"/>
              <a:t>12. OTÁZKA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2819400"/>
            <a:ext cx="8229600" cy="2362200"/>
          </a:xfrm>
          <a:solidFill>
            <a:srgbClr val="FFFF99"/>
          </a:solidFill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/>
              <a:t>Napiš jedním slovem kostnatění (náhrada chrupavky za kost).</a:t>
            </a:r>
          </a:p>
        </p:txBody>
      </p:sp>
      <p:sp>
        <p:nvSpPr>
          <p:cNvPr id="10244" name="AutoShape 4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162800" y="5715000"/>
            <a:ext cx="1447800" cy="685800"/>
          </a:xfrm>
          <a:prstGeom prst="actionButtonBackPrevious">
            <a:avLst/>
          </a:prstGeom>
          <a:solidFill>
            <a:srgbClr val="F2FAA4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636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2FAA4"/>
          </a:solidFill>
        </p:spPr>
        <p:txBody>
          <a:bodyPr/>
          <a:lstStyle/>
          <a:p>
            <a:pPr eaLnBrk="1" hangingPunct="1"/>
            <a:r>
              <a:rPr lang="cs-CZ" dirty="0" smtClean="0"/>
              <a:t>13. OTÁZKA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2819400"/>
            <a:ext cx="8229600" cy="2362200"/>
          </a:xfrm>
          <a:solidFill>
            <a:srgbClr val="FFFF99"/>
          </a:solidFill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/>
              <a:t>Čím je prokazatelně způsobena rakovina plic?</a:t>
            </a:r>
          </a:p>
        </p:txBody>
      </p:sp>
      <p:sp>
        <p:nvSpPr>
          <p:cNvPr id="10244" name="AutoShape 4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162800" y="5715000"/>
            <a:ext cx="1447800" cy="685800"/>
          </a:xfrm>
          <a:prstGeom prst="actionButtonBackPrevious">
            <a:avLst/>
          </a:prstGeom>
          <a:solidFill>
            <a:srgbClr val="F2FAA4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636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2FAA4"/>
          </a:solidFill>
        </p:spPr>
        <p:txBody>
          <a:bodyPr/>
          <a:lstStyle/>
          <a:p>
            <a:pPr eaLnBrk="1" hangingPunct="1"/>
            <a:r>
              <a:rPr lang="cs-CZ" dirty="0" smtClean="0"/>
              <a:t>14. OTÁZKA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2819400"/>
            <a:ext cx="8229600" cy="2362200"/>
          </a:xfrm>
          <a:solidFill>
            <a:srgbClr val="FFFF99"/>
          </a:solidFill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/>
              <a:t>Jak se nazývá enzym,  který je produkován žaludkem a tráví bílkoviny?</a:t>
            </a:r>
          </a:p>
        </p:txBody>
      </p:sp>
      <p:sp>
        <p:nvSpPr>
          <p:cNvPr id="10244" name="AutoShape 4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162800" y="5715000"/>
            <a:ext cx="1447800" cy="685800"/>
          </a:xfrm>
          <a:prstGeom prst="actionButtonBackPrevious">
            <a:avLst/>
          </a:prstGeom>
          <a:solidFill>
            <a:srgbClr val="F2FAA4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636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2FAA4"/>
          </a:solidFill>
        </p:spPr>
        <p:txBody>
          <a:bodyPr/>
          <a:lstStyle/>
          <a:p>
            <a:pPr eaLnBrk="1" hangingPunct="1"/>
            <a:r>
              <a:rPr lang="cs-CZ" dirty="0" smtClean="0"/>
              <a:t>15. OTÁZKA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2819400"/>
            <a:ext cx="8229600" cy="2362200"/>
          </a:xfrm>
          <a:solidFill>
            <a:srgbClr val="FFFF99"/>
          </a:solidFill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/>
              <a:t>Napiš děj</a:t>
            </a:r>
            <a:r>
              <a:rPr lang="cs-CZ" sz="4000" b="1" dirty="0" smtClean="0"/>
              <a:t>, při kterém dochází k rozkladu živin na menší molekuly.</a:t>
            </a:r>
          </a:p>
        </p:txBody>
      </p:sp>
      <p:sp>
        <p:nvSpPr>
          <p:cNvPr id="10244" name="AutoShape 4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162800" y="5715000"/>
            <a:ext cx="1447800" cy="685800"/>
          </a:xfrm>
          <a:prstGeom prst="actionButtonBackPrevious">
            <a:avLst/>
          </a:prstGeom>
          <a:solidFill>
            <a:srgbClr val="F2FAA4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636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2FAA4"/>
          </a:solidFill>
        </p:spPr>
        <p:txBody>
          <a:bodyPr/>
          <a:lstStyle/>
          <a:p>
            <a:pPr eaLnBrk="1" hangingPunct="1"/>
            <a:r>
              <a:rPr lang="cs-CZ" dirty="0" smtClean="0"/>
              <a:t>16. OTÁZKA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2819400"/>
            <a:ext cx="8229600" cy="2362200"/>
          </a:xfrm>
          <a:solidFill>
            <a:srgbClr val="FFFF99"/>
          </a:solidFill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/>
              <a:t>Napiš jedním </a:t>
            </a:r>
            <a:r>
              <a:rPr lang="cs-CZ" sz="4000" b="1" dirty="0" smtClean="0"/>
              <a:t>slovem pohlcování antigenu bílými krvinkami.</a:t>
            </a:r>
          </a:p>
        </p:txBody>
      </p:sp>
      <p:sp>
        <p:nvSpPr>
          <p:cNvPr id="10244" name="AutoShape 4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162800" y="5715000"/>
            <a:ext cx="1447800" cy="685800"/>
          </a:xfrm>
          <a:prstGeom prst="actionButtonBackPrevious">
            <a:avLst/>
          </a:prstGeom>
          <a:solidFill>
            <a:srgbClr val="F2FAA4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636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2FAA4"/>
          </a:solidFill>
        </p:spPr>
        <p:txBody>
          <a:bodyPr/>
          <a:lstStyle/>
          <a:p>
            <a:pPr eaLnBrk="1" hangingPunct="1"/>
            <a:r>
              <a:rPr lang="cs-CZ" dirty="0" smtClean="0"/>
              <a:t>17. OTÁZKA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2819400"/>
            <a:ext cx="8229600" cy="2362200"/>
          </a:xfrm>
          <a:solidFill>
            <a:srgbClr val="FFFF99"/>
          </a:solidFill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/>
              <a:t>Napiš děj</a:t>
            </a:r>
            <a:r>
              <a:rPr lang="cs-CZ" sz="4000" b="1" dirty="0" smtClean="0"/>
              <a:t>, při kterém molekuly živin a voda prochází skrz </a:t>
            </a:r>
            <a:r>
              <a:rPr lang="cs-CZ" sz="4000" b="1" dirty="0" smtClean="0"/>
              <a:t>stěny </a:t>
            </a:r>
            <a:r>
              <a:rPr lang="cs-CZ" sz="4000" b="1" dirty="0" smtClean="0"/>
              <a:t>střev.</a:t>
            </a:r>
          </a:p>
        </p:txBody>
      </p:sp>
      <p:sp>
        <p:nvSpPr>
          <p:cNvPr id="10244" name="AutoShape 4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162800" y="5715000"/>
            <a:ext cx="1447800" cy="685800"/>
          </a:xfrm>
          <a:prstGeom prst="actionButtonBackPrevious">
            <a:avLst/>
          </a:prstGeom>
          <a:solidFill>
            <a:srgbClr val="F2FAA4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636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2FAA4"/>
          </a:solidFill>
        </p:spPr>
        <p:txBody>
          <a:bodyPr/>
          <a:lstStyle/>
          <a:p>
            <a:pPr eaLnBrk="1" hangingPunct="1"/>
            <a:r>
              <a:rPr lang="cs-CZ" dirty="0" smtClean="0"/>
              <a:t>18. OTÁZKA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2819400"/>
            <a:ext cx="8229600" cy="2362200"/>
          </a:xfrm>
          <a:solidFill>
            <a:srgbClr val="FFFF99"/>
          </a:solidFill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/>
              <a:t>Jak se jmenuje onemocnění, které je způsobeno virem HIV?</a:t>
            </a:r>
          </a:p>
        </p:txBody>
      </p:sp>
      <p:sp>
        <p:nvSpPr>
          <p:cNvPr id="10244" name="AutoShape 4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162800" y="5715000"/>
            <a:ext cx="1447800" cy="685800"/>
          </a:xfrm>
          <a:prstGeom prst="actionButtonBackPrevious">
            <a:avLst/>
          </a:prstGeom>
          <a:solidFill>
            <a:srgbClr val="F2FAA4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636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60595149"/>
              </p:ext>
            </p:extLst>
          </p:nvPr>
        </p:nvGraphicFramePr>
        <p:xfrm>
          <a:off x="1115616" y="908720"/>
          <a:ext cx="7632842" cy="47525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5203"/>
                <a:gridCol w="545203"/>
                <a:gridCol w="545203"/>
                <a:gridCol w="545203"/>
                <a:gridCol w="545203"/>
                <a:gridCol w="545203"/>
                <a:gridCol w="545203"/>
                <a:gridCol w="545203"/>
                <a:gridCol w="545203"/>
                <a:gridCol w="545203"/>
                <a:gridCol w="545203"/>
                <a:gridCol w="545203"/>
                <a:gridCol w="545203"/>
                <a:gridCol w="545203"/>
              </a:tblGrid>
              <a:tr h="475253">
                <a:tc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 rowSpan="2"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475253"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475253">
                <a:tc rowSpan="7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475253"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475253">
                <a:tc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</a:tr>
              <a:tr h="475253"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75253"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475253"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gridSpan="10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75253"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1691680" y="404664"/>
            <a:ext cx="5688632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0874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25872763"/>
              </p:ext>
            </p:extLst>
          </p:nvPr>
        </p:nvGraphicFramePr>
        <p:xfrm>
          <a:off x="1082200" y="980728"/>
          <a:ext cx="7632841" cy="44644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1641"/>
                <a:gridCol w="516072"/>
                <a:gridCol w="508856"/>
                <a:gridCol w="508856"/>
                <a:gridCol w="508856"/>
                <a:gridCol w="508856"/>
                <a:gridCol w="508856"/>
                <a:gridCol w="508856"/>
                <a:gridCol w="508856"/>
                <a:gridCol w="508856"/>
                <a:gridCol w="508856"/>
                <a:gridCol w="508856"/>
                <a:gridCol w="508856"/>
                <a:gridCol w="508856"/>
                <a:gridCol w="508856"/>
              </a:tblGrid>
              <a:tr h="558062">
                <a:tc rowSpan="2"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8062">
                <a:tc gridSpan="3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9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8062">
                <a:tc rowSpan="4"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8062">
                <a:tc gridSpan="2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Ó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8062">
                <a:tc gridSpan="2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8062">
                <a:tc gridSpan="2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8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837480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 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755576" y="1988840"/>
            <a:ext cx="7467600" cy="3951337"/>
          </a:xfrm>
        </p:spPr>
        <p:txBody>
          <a:bodyPr/>
          <a:lstStyle/>
          <a:p>
            <a:pPr>
              <a:buFontTx/>
              <a:buNone/>
            </a:pPr>
            <a:r>
              <a:rPr lang="cs-CZ" dirty="0" smtClean="0"/>
              <a:t>není-li uvedeno jinak, vlastní práce autora</a:t>
            </a:r>
          </a:p>
        </p:txBody>
      </p:sp>
    </p:spTree>
    <p:extLst>
      <p:ext uri="{BB962C8B-B14F-4D97-AF65-F5344CB8AC3E}">
        <p14:creationId xmlns:p14="http://schemas.microsoft.com/office/powerpoint/2010/main" xmlns="" val="3172962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Obchodní zápisník</Template>
  <TotalTime>76</TotalTime>
  <Words>666</Words>
  <Application>Microsoft Office PowerPoint</Application>
  <PresentationFormat>Předvádění na obrazovce (4:3)</PresentationFormat>
  <Paragraphs>215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Sketchbook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KŘÍŽOVKA</vt:lpstr>
      <vt:lpstr>Snímek 3</vt:lpstr>
      <vt:lpstr>Snímek 4</vt:lpstr>
      <vt:lpstr>1. OTÁZKA</vt:lpstr>
      <vt:lpstr>2. OTÁZKA</vt:lpstr>
      <vt:lpstr>3. OTÁZKA</vt:lpstr>
      <vt:lpstr>4. OTÁZKA</vt:lpstr>
      <vt:lpstr>5. OTÁZKA</vt:lpstr>
      <vt:lpstr>6. OTÁZKA</vt:lpstr>
      <vt:lpstr>7. OTÁZKA</vt:lpstr>
      <vt:lpstr>8. OTÁZKA</vt:lpstr>
      <vt:lpstr>9. OTÁZKA</vt:lpstr>
      <vt:lpstr>10. OTÁZKA</vt:lpstr>
      <vt:lpstr>11. OTÁZKA</vt:lpstr>
      <vt:lpstr>12. OTÁZKA</vt:lpstr>
      <vt:lpstr>13. OTÁZKA</vt:lpstr>
      <vt:lpstr>14. OTÁZKA</vt:lpstr>
      <vt:lpstr>15. OTÁZKA</vt:lpstr>
      <vt:lpstr>16. OTÁZKA</vt:lpstr>
      <vt:lpstr>17. OTÁZKA</vt:lpstr>
      <vt:lpstr>18. OTÁZKA</vt:lpstr>
      <vt:lpstr>Snímek 23</vt:lpstr>
      <vt:lpstr>Snímek 24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dc:creator>Jana Střížková</dc:creator>
  <cp:lastModifiedBy>User</cp:lastModifiedBy>
  <cp:revision>16</cp:revision>
  <dcterms:created xsi:type="dcterms:W3CDTF">2013-03-20T06:38:27Z</dcterms:created>
  <dcterms:modified xsi:type="dcterms:W3CDTF">2013-04-01T19:08:01Z</dcterms:modified>
</cp:coreProperties>
</file>