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VY_32_INOVACE_15_24_opakování TS,DS,MS,CS - </a:t>
            </a:r>
            <a:r>
              <a:rPr lang="cs-CZ" sz="1700" dirty="0" smtClean="0"/>
              <a:t>riskuj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hry riskuj procvičovaní pojmů z trávicí, dýchací, cévní a mízní soustavy. Žáky rozdělíme na tři skupiny a ti si  střídavě vybírají políčka. Kliknutím na pole s číslem  se zobrazí otázka. Cílem hry je získat co nejvíce bodů. Kliknutím na pole „zpět „ se dostaneme na hrací pole a pole s číslem zmizí.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</a:t>
            </a:r>
            <a:r>
              <a:rPr lang="cs-CZ" sz="1700" dirty="0" smtClean="0"/>
              <a:t>. 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26.3.2013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smtClean="0"/>
              <a:t> </a:t>
            </a:r>
            <a:r>
              <a:rPr lang="cs-CZ" sz="1400" smtClean="0"/>
              <a:t>26.3.2013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2952327"/>
          </a:xfrm>
        </p:spPr>
        <p:txBody>
          <a:bodyPr>
            <a:normAutofit/>
          </a:bodyPr>
          <a:lstStyle/>
          <a:p>
            <a:r>
              <a:rPr lang="cs-CZ" dirty="0" smtClean="0"/>
              <a:t>OPAKOVÁNÍ TRÁVICÍ, DÝCHACÍ, MÍZNÍ A CÉVNÍ SOUSTAVY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611560" y="1772816"/>
            <a:ext cx="1728192" cy="720080"/>
          </a:xfrm>
          <a:prstGeom prst="rect">
            <a:avLst/>
          </a:prstGeom>
          <a:solidFill>
            <a:srgbClr val="FF000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611560" y="2708920"/>
            <a:ext cx="1728192" cy="720080"/>
          </a:xfrm>
          <a:prstGeom prst="rect">
            <a:avLst/>
          </a:prstGeom>
          <a:solidFill>
            <a:srgbClr val="FF000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4" action="ppaction://hlinksldjump"/>
          </p:cNvPr>
          <p:cNvSpPr/>
          <p:nvPr/>
        </p:nvSpPr>
        <p:spPr>
          <a:xfrm>
            <a:off x="611560" y="3717032"/>
            <a:ext cx="1728192" cy="720080"/>
          </a:xfrm>
          <a:prstGeom prst="rect">
            <a:avLst/>
          </a:prstGeom>
          <a:solidFill>
            <a:srgbClr val="FF000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5" action="ppaction://hlinksldjump"/>
          </p:cNvPr>
          <p:cNvSpPr/>
          <p:nvPr/>
        </p:nvSpPr>
        <p:spPr>
          <a:xfrm>
            <a:off x="611560" y="4725144"/>
            <a:ext cx="1728192" cy="720080"/>
          </a:xfrm>
          <a:prstGeom prst="rect">
            <a:avLst/>
          </a:prstGeom>
          <a:solidFill>
            <a:srgbClr val="FF000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6" action="ppaction://hlinksldjump"/>
          </p:cNvPr>
          <p:cNvSpPr/>
          <p:nvPr/>
        </p:nvSpPr>
        <p:spPr>
          <a:xfrm>
            <a:off x="611560" y="5661248"/>
            <a:ext cx="1728192" cy="720080"/>
          </a:xfrm>
          <a:prstGeom prst="rect">
            <a:avLst/>
          </a:prstGeom>
          <a:solidFill>
            <a:srgbClr val="FF000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Obdélník 26">
            <a:hlinkClick r:id="rId7" action="ppaction://hlinksldjump"/>
          </p:cNvPr>
          <p:cNvSpPr/>
          <p:nvPr/>
        </p:nvSpPr>
        <p:spPr>
          <a:xfrm>
            <a:off x="2771800" y="1772816"/>
            <a:ext cx="1728192" cy="720080"/>
          </a:xfrm>
          <a:prstGeom prst="rect">
            <a:avLst/>
          </a:prstGeom>
          <a:solidFill>
            <a:srgbClr val="0070C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8" name="Obdélník 27">
            <a:hlinkClick r:id="rId8" action="ppaction://hlinksldjump"/>
          </p:cNvPr>
          <p:cNvSpPr/>
          <p:nvPr/>
        </p:nvSpPr>
        <p:spPr>
          <a:xfrm>
            <a:off x="2771800" y="2708920"/>
            <a:ext cx="1728192" cy="720080"/>
          </a:xfrm>
          <a:prstGeom prst="rect">
            <a:avLst/>
          </a:prstGeom>
          <a:solidFill>
            <a:srgbClr val="0070C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Obdélník 28">
            <a:hlinkClick r:id="rId9" action="ppaction://hlinksldjump"/>
          </p:cNvPr>
          <p:cNvSpPr/>
          <p:nvPr/>
        </p:nvSpPr>
        <p:spPr>
          <a:xfrm>
            <a:off x="2771800" y="3645024"/>
            <a:ext cx="1728192" cy="720080"/>
          </a:xfrm>
          <a:prstGeom prst="rect">
            <a:avLst/>
          </a:prstGeom>
          <a:solidFill>
            <a:srgbClr val="0070C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hlinkClick r:id="rId10" action="ppaction://hlinksldjump"/>
          </p:cNvPr>
          <p:cNvSpPr/>
          <p:nvPr/>
        </p:nvSpPr>
        <p:spPr>
          <a:xfrm>
            <a:off x="2771800" y="4725144"/>
            <a:ext cx="1728192" cy="720080"/>
          </a:xfrm>
          <a:prstGeom prst="rect">
            <a:avLst/>
          </a:prstGeom>
          <a:solidFill>
            <a:srgbClr val="0070C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1" name="Obdélník 30">
            <a:hlinkClick r:id="rId11" action="ppaction://hlinksldjump"/>
          </p:cNvPr>
          <p:cNvSpPr/>
          <p:nvPr/>
        </p:nvSpPr>
        <p:spPr>
          <a:xfrm>
            <a:off x="2771800" y="5733256"/>
            <a:ext cx="1728192" cy="720080"/>
          </a:xfrm>
          <a:prstGeom prst="rect">
            <a:avLst/>
          </a:prstGeom>
          <a:solidFill>
            <a:srgbClr val="0070C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2" name="Obdélník 31">
            <a:hlinkClick r:id="rId12" action="ppaction://hlinksldjump"/>
          </p:cNvPr>
          <p:cNvSpPr/>
          <p:nvPr/>
        </p:nvSpPr>
        <p:spPr>
          <a:xfrm>
            <a:off x="5004048" y="1772816"/>
            <a:ext cx="1656184" cy="720080"/>
          </a:xfrm>
          <a:prstGeom prst="rect">
            <a:avLst/>
          </a:prstGeom>
          <a:solidFill>
            <a:srgbClr val="7030A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hlinkClick r:id="rId13" action="ppaction://hlinksldjump"/>
          </p:cNvPr>
          <p:cNvSpPr/>
          <p:nvPr/>
        </p:nvSpPr>
        <p:spPr>
          <a:xfrm>
            <a:off x="5076056" y="2708920"/>
            <a:ext cx="1584176" cy="720080"/>
          </a:xfrm>
          <a:prstGeom prst="rect">
            <a:avLst/>
          </a:prstGeom>
          <a:solidFill>
            <a:srgbClr val="7030A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hlinkClick r:id="rId14" action="ppaction://hlinksldjump"/>
          </p:cNvPr>
          <p:cNvSpPr/>
          <p:nvPr/>
        </p:nvSpPr>
        <p:spPr>
          <a:xfrm>
            <a:off x="5076056" y="3717032"/>
            <a:ext cx="1584176" cy="720080"/>
          </a:xfrm>
          <a:prstGeom prst="rect">
            <a:avLst/>
          </a:prstGeom>
          <a:solidFill>
            <a:srgbClr val="7030A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hlinkClick r:id="rId15" action="ppaction://hlinksldjump"/>
          </p:cNvPr>
          <p:cNvSpPr/>
          <p:nvPr/>
        </p:nvSpPr>
        <p:spPr>
          <a:xfrm>
            <a:off x="5076056" y="4725144"/>
            <a:ext cx="1584176" cy="720080"/>
          </a:xfrm>
          <a:prstGeom prst="rect">
            <a:avLst/>
          </a:prstGeom>
          <a:solidFill>
            <a:srgbClr val="7030A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hlinkClick r:id="rId16" action="ppaction://hlinksldjump"/>
          </p:cNvPr>
          <p:cNvSpPr/>
          <p:nvPr/>
        </p:nvSpPr>
        <p:spPr>
          <a:xfrm>
            <a:off x="5076056" y="5733256"/>
            <a:ext cx="1584176" cy="720080"/>
          </a:xfrm>
          <a:prstGeom prst="rect">
            <a:avLst/>
          </a:prstGeom>
          <a:solidFill>
            <a:srgbClr val="7030A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7" name="Obdélník 36">
            <a:hlinkClick r:id="rId17" action="ppaction://hlinksldjump"/>
          </p:cNvPr>
          <p:cNvSpPr/>
          <p:nvPr/>
        </p:nvSpPr>
        <p:spPr>
          <a:xfrm>
            <a:off x="7236296" y="1772816"/>
            <a:ext cx="1584176" cy="720080"/>
          </a:xfrm>
          <a:prstGeom prst="rect">
            <a:avLst/>
          </a:prstGeom>
          <a:solidFill>
            <a:srgbClr val="00B05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8" name="Obdélník 37">
            <a:hlinkClick r:id="rId18" action="ppaction://hlinksldjump"/>
          </p:cNvPr>
          <p:cNvSpPr/>
          <p:nvPr/>
        </p:nvSpPr>
        <p:spPr>
          <a:xfrm>
            <a:off x="7236296" y="2708920"/>
            <a:ext cx="1584176" cy="720080"/>
          </a:xfrm>
          <a:prstGeom prst="rect">
            <a:avLst/>
          </a:prstGeom>
          <a:solidFill>
            <a:srgbClr val="00B05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9" name="Obdélník 38">
            <a:hlinkClick r:id="rId19" action="ppaction://hlinksldjump"/>
          </p:cNvPr>
          <p:cNvSpPr/>
          <p:nvPr/>
        </p:nvSpPr>
        <p:spPr>
          <a:xfrm>
            <a:off x="7236296" y="3717032"/>
            <a:ext cx="1584176" cy="720080"/>
          </a:xfrm>
          <a:prstGeom prst="rect">
            <a:avLst/>
          </a:prstGeom>
          <a:solidFill>
            <a:srgbClr val="00B05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0" name="Obdélník 39">
            <a:hlinkClick r:id="rId20" action="ppaction://hlinksldjump"/>
          </p:cNvPr>
          <p:cNvSpPr/>
          <p:nvPr/>
        </p:nvSpPr>
        <p:spPr>
          <a:xfrm>
            <a:off x="7236296" y="4797152"/>
            <a:ext cx="1584176" cy="720080"/>
          </a:xfrm>
          <a:prstGeom prst="rect">
            <a:avLst/>
          </a:prstGeom>
          <a:solidFill>
            <a:srgbClr val="00B05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1" name="Obdélník 40">
            <a:hlinkClick r:id="rId21" action="ppaction://hlinksldjump"/>
          </p:cNvPr>
          <p:cNvSpPr/>
          <p:nvPr/>
        </p:nvSpPr>
        <p:spPr>
          <a:xfrm>
            <a:off x="7236296" y="5733256"/>
            <a:ext cx="1584176" cy="720080"/>
          </a:xfrm>
          <a:prstGeom prst="rect">
            <a:avLst/>
          </a:prstGeom>
          <a:solidFill>
            <a:srgbClr val="00B050"/>
          </a:solidFill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79512" y="476672"/>
            <a:ext cx="8856984" cy="792088"/>
          </a:xfrm>
          <a:prstGeom prst="rect">
            <a:avLst/>
          </a:prstGeom>
          <a:ln w="57150">
            <a:solidFill>
              <a:schemeClr val="bg2">
                <a:lumMod val="10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   CÉVNÍ     </a:t>
            </a:r>
            <a:r>
              <a:rPr lang="cs-CZ" sz="4000" b="1" dirty="0" smtClean="0">
                <a:solidFill>
                  <a:srgbClr val="0070C0"/>
                </a:solidFill>
              </a:rPr>
              <a:t>DÝCHACÍ</a:t>
            </a:r>
            <a:r>
              <a:rPr lang="cs-CZ" sz="4000" b="1" dirty="0" smtClean="0">
                <a:solidFill>
                  <a:srgbClr val="FF0000"/>
                </a:solidFill>
              </a:rPr>
              <a:t>     </a:t>
            </a:r>
            <a:r>
              <a:rPr lang="cs-CZ" sz="4000" b="1" dirty="0" smtClean="0">
                <a:solidFill>
                  <a:srgbClr val="7030A0"/>
                </a:solidFill>
              </a:rPr>
              <a:t>MÍZNÍ</a:t>
            </a:r>
            <a:r>
              <a:rPr lang="cs-CZ" sz="4000" b="1" dirty="0" smtClean="0">
                <a:solidFill>
                  <a:srgbClr val="FF0000"/>
                </a:solidFill>
              </a:rPr>
              <a:t>      </a:t>
            </a:r>
            <a:r>
              <a:rPr lang="cs-CZ" sz="4000" b="1" dirty="0" smtClean="0">
                <a:solidFill>
                  <a:srgbClr val="00B050"/>
                </a:solidFill>
              </a:rPr>
              <a:t>TRÁVICÍ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CÉVNÍ 100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POPIŠ ČÁSTI SRDCE, VČETNĚ CHLOPNÍ.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PRAVÁ A LEVÁ  SÍŇ, PRAVÁ  A LEVÁ KOMORA, POLOMĚSÍČITÉ A CÍPATÉ CHLOPNĚ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CÉVNÍ 200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Z ČEHO SE SKLÁDÁ KREV.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KREVNÍ PLAZMA, KREVNÍ BUŇKY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CÉVNÍ 300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VŠECHNY DRUHY TEPEN A ŽIL.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AORTA, PLICNICE, VĚNČITÉ TEPNY</a:t>
            </a:r>
          </a:p>
          <a:p>
            <a:pPr algn="ctr"/>
            <a:r>
              <a:rPr lang="cs-CZ" dirty="0" smtClean="0"/>
              <a:t>HORNÍ A DOLNÍ DUTÁ ŽÍLA, PLICNÍ ŽÍLY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CÉVNÍ 400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POPIŠ MALÝ PLICNÍ KREVNÍ OBĚH.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PRAVÉ KOMORY PLICNICÍ DO PLIC A Z PLIC PLICNÍMI ŽILAMI DO LEVÉ SÍNĚ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CÉVNÍ 500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POPIŠ VELKÝ TĚLNÍ KREVNÍ OBĚH.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LEVÉ KOMORY AORTOU DO TĚLA A Z TĚLA DOLNÍ A HORNÍ DUTOU ŽILOU DO PRAVÉ SÍNĚ 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DÝCHACÍ 100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ORGÁNY HORNÍCH CEST DÝCHACÍCH.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ÚSTNÍ A NOSNÍ DUTINA, NOSOHLTAN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DÝCHACÍ 200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ORGÁNY DOLNÍCH CEST DÝCHACÍCH.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HRTAN, PRŮDUŠNICE, PRŮDUŠKY, PRŮDUŠINKY, PLICNÍ SKLÍPKY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DÝCHACÍ 300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VYSVĚTLI POJEM VNITŘNÍ DÝCHÁNÍ.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VÝMĚNA PLYNŮ MEZI KRVÍ A BUŇKAMI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DÝCHACÍ 400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POPIŠ ČÁSTI HRTANU.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ŠTÍTNÁ CHRUPAVKA, PRSTENCOVÁ CHRUPAVKA, DVĚ HLASIVKOVÉ CHRUPAVKY, EPYGLOTYS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DÝCHACÍ 500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JAKÝ ÚKOL PLNÍ V TĚLE EUSTACHOVA TRUBICE A JAKÉ ORGÁNY SPOJUJE.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SPOJUJE NOSOHLTAN SE STŘEDOUŠNÍ DUTINOU, VYROVNÁVÁ TLAKY MEZI VNITŘNÍM A VNĚJŠÍM PROSTŘEDÍM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MÍZNÍ 100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VYSVĚTLI POJEM MÍZA.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PŘEBYTEK TKÁŇOVÉHO MOKU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MÍZNÍ 200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DVA ZPŮSOBY BOJE BÍLÝCH KRVINEK S ANTIGENEM.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TVORBA PROTILÁTEK, FAGOCYTÓZA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MÍZNÍ 300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VYSVĚTLI ROZDÍL MEZI AKTIVNÍM A PASIVNÍM OČKOVÁNÍM.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AKTIVNÍM OČKOVÁNÍ SE DO TĚLA VPRAVÍ OSLABENÝ MIKROORGANISMUS, U PASIVNÍHO HOTOVÉ PROTILÁTKY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MÍZNÍ 400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TŘI PŘIROZENÉ OBRANNÉ MECHANISMY ORGANISMU PROTI INFEKCI.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KŮŽE, KYSELINA CHLOROVODÍKOVÁ, SLINY, HLEN…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MÍZNÍ 500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3 FUNKCE SLEZINY.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ZÁSOBÁRNA KRVE, ZÁNIK BÍLÝCH A ČERVENÝCH KRVINEK, VZNIK BÍLÝCH KRVINEK  A PROTILÁTEK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TRÁVICÍ 100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VYSVĚTLI POJEM „MECHANICKÉ TRÁVENÍ“.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ROZMĚLNĚNÍ POTRAVY DÍKY NAPŘÍKLAD ZUBŮM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TRÁVICÍ 200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DRUHY ZUBŮ TRVALÉHO CHRUPU.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ŘEZÁKY, ŠPIČÁKY, TŘENOVÉ A STOLIČKY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TRÁVICÍ 300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VYJMENUJ ORGÁNY TRÁVICÍ SOUSTAVY, KDE PROBÍHÁ TRÁVENÍ CUKRŮ.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ÚSTNÍ DUTINA, DVANÁCTNÍK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TRÁVICÍ 400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KDE VZNIKÁ ŽLUČ.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JÁTRECH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TRÁVICÍ 500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JMENUJ DVA DRUHY TRÁVICÍCH ENZYMŮ.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PTYALIN, PEPSIN, ŽLUČ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Není-li uvedeno jinak, vlastní práce autora.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748</Words>
  <Application>Microsoft Office PowerPoint</Application>
  <PresentationFormat>Předvádění na obrazovce (4:3)</PresentationFormat>
  <Paragraphs>177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TRÁVICÍ, DÝCHACÍ, MÍZNÍ A CÉVNÍ SOUSTAVY</vt:lpstr>
      <vt:lpstr>Snímek 3</vt:lpstr>
      <vt:lpstr>CÉVNÍ 100</vt:lpstr>
      <vt:lpstr>CÉVNÍ 200</vt:lpstr>
      <vt:lpstr>CÉVNÍ 300</vt:lpstr>
      <vt:lpstr>CÉVNÍ 400</vt:lpstr>
      <vt:lpstr>CÉVNÍ 500</vt:lpstr>
      <vt:lpstr>DÝCHACÍ 100</vt:lpstr>
      <vt:lpstr>DÝCHACÍ 200</vt:lpstr>
      <vt:lpstr>DÝCHACÍ 300</vt:lpstr>
      <vt:lpstr>DÝCHACÍ 400</vt:lpstr>
      <vt:lpstr>DÝCHACÍ 500</vt:lpstr>
      <vt:lpstr>MÍZNÍ 100</vt:lpstr>
      <vt:lpstr>MÍZNÍ 200</vt:lpstr>
      <vt:lpstr>MÍZNÍ 300</vt:lpstr>
      <vt:lpstr>MÍZNÍ 400</vt:lpstr>
      <vt:lpstr>MÍZNÍ 500</vt:lpstr>
      <vt:lpstr>TRÁVICÍ 100</vt:lpstr>
      <vt:lpstr>TRÁVICÍ 200</vt:lpstr>
      <vt:lpstr>TRÁVICÍ 300</vt:lpstr>
      <vt:lpstr>TRÁVICÍ 400</vt:lpstr>
      <vt:lpstr>TRÁVICÍ 500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6</cp:revision>
  <dcterms:modified xsi:type="dcterms:W3CDTF">2013-03-21T20:19:33Z</dcterms:modified>
</cp:coreProperties>
</file>