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0" r:id="rId2"/>
  </p:sldMasterIdLst>
  <p:sldIdLst>
    <p:sldId id="256" r:id="rId3"/>
    <p:sldId id="257" r:id="rId4"/>
    <p:sldId id="258" r:id="rId5"/>
    <p:sldId id="260" r:id="rId6"/>
    <p:sldId id="259" r:id="rId7"/>
    <p:sldId id="261" r:id="rId8"/>
    <p:sldId id="262" r:id="rId9"/>
    <p:sldId id="263" r:id="rId10"/>
    <p:sldId id="264" r:id="rId11"/>
    <p:sldId id="265" r:id="rId12"/>
    <p:sldId id="271" r:id="rId13"/>
    <p:sldId id="266" r:id="rId14"/>
    <p:sldId id="267" r:id="rId15"/>
    <p:sldId id="268" r:id="rId16"/>
    <p:sldId id="273" r:id="rId17"/>
    <p:sldId id="274" r:id="rId18"/>
    <p:sldId id="269" r:id="rId19"/>
    <p:sldId id="275" r:id="rId20"/>
    <p:sldId id="270" r:id="rId21"/>
    <p:sldId id="272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64" y="-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20B97AC-09BA-4AB7-A585-36EBEFA5F8A8}" type="doc">
      <dgm:prSet loTypeId="urn:microsoft.com/office/officeart/2005/8/layout/default#1" loCatId="list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cs-CZ"/>
        </a:p>
      </dgm:t>
    </dgm:pt>
    <dgm:pt modelId="{6FADF373-8F89-4FD9-BB15-EAE21328FAF5}">
      <dgm:prSet phldrT="[Text]"/>
      <dgm:spPr/>
      <dgm:t>
        <a:bodyPr/>
        <a:lstStyle/>
        <a:p>
          <a:r>
            <a:rPr lang="cs-CZ" dirty="0" smtClean="0"/>
            <a:t>LEDVINY</a:t>
          </a:r>
          <a:endParaRPr lang="cs-CZ" dirty="0"/>
        </a:p>
      </dgm:t>
    </dgm:pt>
    <dgm:pt modelId="{E7AA25D1-5B98-443B-ABEA-05A57D113DC2}" type="parTrans" cxnId="{1F93D61D-5357-444C-B0C0-DCA356F8B2C3}">
      <dgm:prSet/>
      <dgm:spPr/>
      <dgm:t>
        <a:bodyPr/>
        <a:lstStyle/>
        <a:p>
          <a:endParaRPr lang="cs-CZ"/>
        </a:p>
      </dgm:t>
    </dgm:pt>
    <dgm:pt modelId="{7E69F4DE-0A55-4887-984E-A062E668AECD}" type="sibTrans" cxnId="{1F93D61D-5357-444C-B0C0-DCA356F8B2C3}">
      <dgm:prSet/>
      <dgm:spPr/>
      <dgm:t>
        <a:bodyPr/>
        <a:lstStyle/>
        <a:p>
          <a:endParaRPr lang="cs-CZ"/>
        </a:p>
      </dgm:t>
    </dgm:pt>
    <dgm:pt modelId="{BD5127AE-C2A9-46E2-9638-E2FFDB74B73A}">
      <dgm:prSet phldrT="[Text]"/>
      <dgm:spPr/>
      <dgm:t>
        <a:bodyPr/>
        <a:lstStyle/>
        <a:p>
          <a:r>
            <a:rPr lang="cs-CZ" dirty="0" smtClean="0"/>
            <a:t>MOČOVODY</a:t>
          </a:r>
          <a:endParaRPr lang="cs-CZ" dirty="0"/>
        </a:p>
      </dgm:t>
    </dgm:pt>
    <dgm:pt modelId="{5D287CC4-3264-493D-918F-250B90FE2ADD}" type="parTrans" cxnId="{390EC0A9-7FD5-4905-A5C6-F02EFA0D0939}">
      <dgm:prSet/>
      <dgm:spPr/>
      <dgm:t>
        <a:bodyPr/>
        <a:lstStyle/>
        <a:p>
          <a:endParaRPr lang="cs-CZ"/>
        </a:p>
      </dgm:t>
    </dgm:pt>
    <dgm:pt modelId="{BEFD035D-7FB7-4545-AE56-F90378952261}" type="sibTrans" cxnId="{390EC0A9-7FD5-4905-A5C6-F02EFA0D0939}">
      <dgm:prSet/>
      <dgm:spPr/>
      <dgm:t>
        <a:bodyPr/>
        <a:lstStyle/>
        <a:p>
          <a:endParaRPr lang="cs-CZ"/>
        </a:p>
      </dgm:t>
    </dgm:pt>
    <dgm:pt modelId="{960F6A66-7BF1-40B7-87EE-6AAF80A4EACD}">
      <dgm:prSet phldrT="[Text]"/>
      <dgm:spPr/>
      <dgm:t>
        <a:bodyPr/>
        <a:lstStyle/>
        <a:p>
          <a:r>
            <a:rPr lang="cs-CZ" dirty="0" smtClean="0"/>
            <a:t>MOČOVÝ MĚCHÝŘ</a:t>
          </a:r>
          <a:endParaRPr lang="cs-CZ" dirty="0"/>
        </a:p>
      </dgm:t>
    </dgm:pt>
    <dgm:pt modelId="{AC72ED4F-7998-421D-95E3-1920C8F4ED35}" type="parTrans" cxnId="{8C4A25C5-87A4-444A-B726-62C84A4A95C3}">
      <dgm:prSet/>
      <dgm:spPr/>
      <dgm:t>
        <a:bodyPr/>
        <a:lstStyle/>
        <a:p>
          <a:endParaRPr lang="cs-CZ"/>
        </a:p>
      </dgm:t>
    </dgm:pt>
    <dgm:pt modelId="{31A64F9D-5582-4FFE-B553-8C005D1DBDFE}" type="sibTrans" cxnId="{8C4A25C5-87A4-444A-B726-62C84A4A95C3}">
      <dgm:prSet/>
      <dgm:spPr/>
      <dgm:t>
        <a:bodyPr/>
        <a:lstStyle/>
        <a:p>
          <a:endParaRPr lang="cs-CZ"/>
        </a:p>
      </dgm:t>
    </dgm:pt>
    <dgm:pt modelId="{73147980-9EFD-40F4-8A31-5D34A281AFB0}">
      <dgm:prSet phldrT="[Text]"/>
      <dgm:spPr/>
      <dgm:t>
        <a:bodyPr/>
        <a:lstStyle/>
        <a:p>
          <a:r>
            <a:rPr lang="cs-CZ" dirty="0" smtClean="0"/>
            <a:t>MOČOVÁ </a:t>
          </a:r>
          <a:r>
            <a:rPr lang="cs-CZ" dirty="0" smtClean="0"/>
            <a:t>TRUBICE</a:t>
          </a:r>
          <a:endParaRPr lang="cs-CZ" dirty="0"/>
        </a:p>
      </dgm:t>
    </dgm:pt>
    <dgm:pt modelId="{848001F0-E69C-4E56-BE47-350DF2FE363D}" type="parTrans" cxnId="{87F12A05-82E8-4F1C-BE26-11823E66656B}">
      <dgm:prSet/>
      <dgm:spPr/>
      <dgm:t>
        <a:bodyPr/>
        <a:lstStyle/>
        <a:p>
          <a:endParaRPr lang="cs-CZ"/>
        </a:p>
      </dgm:t>
    </dgm:pt>
    <dgm:pt modelId="{9502161D-04BB-48DE-BCCF-FF95B100ABFD}" type="sibTrans" cxnId="{87F12A05-82E8-4F1C-BE26-11823E66656B}">
      <dgm:prSet/>
      <dgm:spPr/>
      <dgm:t>
        <a:bodyPr/>
        <a:lstStyle/>
        <a:p>
          <a:endParaRPr lang="cs-CZ"/>
        </a:p>
      </dgm:t>
    </dgm:pt>
    <dgm:pt modelId="{1BF5549F-06F6-43F0-AB91-B31C16FC94F9}" type="pres">
      <dgm:prSet presAssocID="{920B97AC-09BA-4AB7-A585-36EBEFA5F8A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B36FD3B-4C80-4086-A2BA-5A7EF59A9C98}" type="pres">
      <dgm:prSet presAssocID="{6FADF373-8F89-4FD9-BB15-EAE21328FAF5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2387724-421F-4B78-9625-6608E08E41B6}" type="pres">
      <dgm:prSet presAssocID="{7E69F4DE-0A55-4887-984E-A062E668AECD}" presName="sibTrans" presStyleCnt="0"/>
      <dgm:spPr/>
    </dgm:pt>
    <dgm:pt modelId="{41F43E08-5058-4AFF-B889-891EC10EE8A1}" type="pres">
      <dgm:prSet presAssocID="{BD5127AE-C2A9-46E2-9638-E2FFDB74B73A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3805592-024C-4F21-8B58-539C7160F568}" type="pres">
      <dgm:prSet presAssocID="{BEFD035D-7FB7-4545-AE56-F90378952261}" presName="sibTrans" presStyleCnt="0"/>
      <dgm:spPr/>
    </dgm:pt>
    <dgm:pt modelId="{241EDCDF-6DA5-40FC-8896-541516D5BF12}" type="pres">
      <dgm:prSet presAssocID="{960F6A66-7BF1-40B7-87EE-6AAF80A4EACD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8CB8583-DE98-4FD8-99FB-9C68D0D3E2CB}" type="pres">
      <dgm:prSet presAssocID="{31A64F9D-5582-4FFE-B553-8C005D1DBDFE}" presName="sibTrans" presStyleCnt="0"/>
      <dgm:spPr/>
    </dgm:pt>
    <dgm:pt modelId="{B0E731D7-6550-4E1C-BC99-2E2458BAF4D5}" type="pres">
      <dgm:prSet presAssocID="{73147980-9EFD-40F4-8A31-5D34A281AFB0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F93D61D-5357-444C-B0C0-DCA356F8B2C3}" srcId="{920B97AC-09BA-4AB7-A585-36EBEFA5F8A8}" destId="{6FADF373-8F89-4FD9-BB15-EAE21328FAF5}" srcOrd="0" destOrd="0" parTransId="{E7AA25D1-5B98-443B-ABEA-05A57D113DC2}" sibTransId="{7E69F4DE-0A55-4887-984E-A062E668AECD}"/>
    <dgm:cxn modelId="{5B31B7AC-B059-4F04-B90E-71DE4DA0C6E8}" type="presOf" srcId="{73147980-9EFD-40F4-8A31-5D34A281AFB0}" destId="{B0E731D7-6550-4E1C-BC99-2E2458BAF4D5}" srcOrd="0" destOrd="0" presId="urn:microsoft.com/office/officeart/2005/8/layout/default#1"/>
    <dgm:cxn modelId="{87F12A05-82E8-4F1C-BE26-11823E66656B}" srcId="{920B97AC-09BA-4AB7-A585-36EBEFA5F8A8}" destId="{73147980-9EFD-40F4-8A31-5D34A281AFB0}" srcOrd="3" destOrd="0" parTransId="{848001F0-E69C-4E56-BE47-350DF2FE363D}" sibTransId="{9502161D-04BB-48DE-BCCF-FF95B100ABFD}"/>
    <dgm:cxn modelId="{53919028-FEC3-490E-B73D-E292B71B0159}" type="presOf" srcId="{960F6A66-7BF1-40B7-87EE-6AAF80A4EACD}" destId="{241EDCDF-6DA5-40FC-8896-541516D5BF12}" srcOrd="0" destOrd="0" presId="urn:microsoft.com/office/officeart/2005/8/layout/default#1"/>
    <dgm:cxn modelId="{8C4A25C5-87A4-444A-B726-62C84A4A95C3}" srcId="{920B97AC-09BA-4AB7-A585-36EBEFA5F8A8}" destId="{960F6A66-7BF1-40B7-87EE-6AAF80A4EACD}" srcOrd="2" destOrd="0" parTransId="{AC72ED4F-7998-421D-95E3-1920C8F4ED35}" sibTransId="{31A64F9D-5582-4FFE-B553-8C005D1DBDFE}"/>
    <dgm:cxn modelId="{EA97A12D-1485-4060-8342-E581CF15BA67}" type="presOf" srcId="{920B97AC-09BA-4AB7-A585-36EBEFA5F8A8}" destId="{1BF5549F-06F6-43F0-AB91-B31C16FC94F9}" srcOrd="0" destOrd="0" presId="urn:microsoft.com/office/officeart/2005/8/layout/default#1"/>
    <dgm:cxn modelId="{390EC0A9-7FD5-4905-A5C6-F02EFA0D0939}" srcId="{920B97AC-09BA-4AB7-A585-36EBEFA5F8A8}" destId="{BD5127AE-C2A9-46E2-9638-E2FFDB74B73A}" srcOrd="1" destOrd="0" parTransId="{5D287CC4-3264-493D-918F-250B90FE2ADD}" sibTransId="{BEFD035D-7FB7-4545-AE56-F90378952261}"/>
    <dgm:cxn modelId="{8391E33D-DEBA-4503-93D8-D1531D6B32E8}" type="presOf" srcId="{BD5127AE-C2A9-46E2-9638-E2FFDB74B73A}" destId="{41F43E08-5058-4AFF-B889-891EC10EE8A1}" srcOrd="0" destOrd="0" presId="urn:microsoft.com/office/officeart/2005/8/layout/default#1"/>
    <dgm:cxn modelId="{FB17DDC3-AB8B-4533-987D-BD57EA7EB2C3}" type="presOf" srcId="{6FADF373-8F89-4FD9-BB15-EAE21328FAF5}" destId="{8B36FD3B-4C80-4086-A2BA-5A7EF59A9C98}" srcOrd="0" destOrd="0" presId="urn:microsoft.com/office/officeart/2005/8/layout/default#1"/>
    <dgm:cxn modelId="{B5537C27-4F0C-4637-BE4B-8AC16A30BE92}" type="presParOf" srcId="{1BF5549F-06F6-43F0-AB91-B31C16FC94F9}" destId="{8B36FD3B-4C80-4086-A2BA-5A7EF59A9C98}" srcOrd="0" destOrd="0" presId="urn:microsoft.com/office/officeart/2005/8/layout/default#1"/>
    <dgm:cxn modelId="{9193485C-BDC0-4DC1-9A30-673B15CAB59E}" type="presParOf" srcId="{1BF5549F-06F6-43F0-AB91-B31C16FC94F9}" destId="{D2387724-421F-4B78-9625-6608E08E41B6}" srcOrd="1" destOrd="0" presId="urn:microsoft.com/office/officeart/2005/8/layout/default#1"/>
    <dgm:cxn modelId="{69BC68EE-A489-40A8-9A8A-2CA8A90118F0}" type="presParOf" srcId="{1BF5549F-06F6-43F0-AB91-B31C16FC94F9}" destId="{41F43E08-5058-4AFF-B889-891EC10EE8A1}" srcOrd="2" destOrd="0" presId="urn:microsoft.com/office/officeart/2005/8/layout/default#1"/>
    <dgm:cxn modelId="{18E0BBD0-EA48-4870-A37C-4003036209F6}" type="presParOf" srcId="{1BF5549F-06F6-43F0-AB91-B31C16FC94F9}" destId="{03805592-024C-4F21-8B58-539C7160F568}" srcOrd="3" destOrd="0" presId="urn:microsoft.com/office/officeart/2005/8/layout/default#1"/>
    <dgm:cxn modelId="{FC3F2D98-E59B-4319-AE79-B115A1483D2B}" type="presParOf" srcId="{1BF5549F-06F6-43F0-AB91-B31C16FC94F9}" destId="{241EDCDF-6DA5-40FC-8896-541516D5BF12}" srcOrd="4" destOrd="0" presId="urn:microsoft.com/office/officeart/2005/8/layout/default#1"/>
    <dgm:cxn modelId="{A26DA049-445E-4B45-8788-03B615A19956}" type="presParOf" srcId="{1BF5549F-06F6-43F0-AB91-B31C16FC94F9}" destId="{E8CB8583-DE98-4FD8-99FB-9C68D0D3E2CB}" srcOrd="5" destOrd="0" presId="urn:microsoft.com/office/officeart/2005/8/layout/default#1"/>
    <dgm:cxn modelId="{7B322C33-8EF2-4132-8DFA-9428AD26361E}" type="presParOf" srcId="{1BF5549F-06F6-43F0-AB91-B31C16FC94F9}" destId="{B0E731D7-6550-4E1C-BC99-2E2458BAF4D5}" srcOrd="6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AB73950-E99B-47E5-A7F6-A9AA82DF9B1A}" type="doc">
      <dgm:prSet loTypeId="urn:microsoft.com/office/officeart/2005/8/layout/default#2" loCatId="list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cs-CZ"/>
        </a:p>
      </dgm:t>
    </dgm:pt>
    <dgm:pt modelId="{0F6B702B-1EF6-4CD6-9AE6-3C301F531F72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ZÁNĚTY MOČOVÝCH CEST</a:t>
          </a:r>
        </a:p>
        <a:p>
          <a:r>
            <a:rPr lang="cs-CZ" b="1" dirty="0" smtClean="0">
              <a:solidFill>
                <a:schemeClr val="tx1"/>
              </a:solidFill>
            </a:rPr>
            <a:t>vyvolané bakterií -&gt; léčba antibiotiky</a:t>
          </a:r>
          <a:endParaRPr lang="cs-CZ" b="1" dirty="0">
            <a:solidFill>
              <a:schemeClr val="tx1"/>
            </a:solidFill>
          </a:endParaRPr>
        </a:p>
      </dgm:t>
    </dgm:pt>
    <dgm:pt modelId="{5A6AD877-D6C5-4D2C-9943-B313C4B99D1F}" type="parTrans" cxnId="{9715C55C-BAB2-4608-9EEE-056345196B66}">
      <dgm:prSet/>
      <dgm:spPr/>
      <dgm:t>
        <a:bodyPr/>
        <a:lstStyle/>
        <a:p>
          <a:endParaRPr lang="cs-CZ"/>
        </a:p>
      </dgm:t>
    </dgm:pt>
    <dgm:pt modelId="{971CA941-9863-4A34-B527-7392B6C986D5}" type="sibTrans" cxnId="{9715C55C-BAB2-4608-9EEE-056345196B66}">
      <dgm:prSet/>
      <dgm:spPr/>
      <dgm:t>
        <a:bodyPr/>
        <a:lstStyle/>
        <a:p>
          <a:endParaRPr lang="cs-CZ"/>
        </a:p>
      </dgm:t>
    </dgm:pt>
    <dgm:pt modelId="{BC1E8B4F-DDB0-4ACE-9D24-85F39F8E19A3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MOČOVÉ KAMENY</a:t>
          </a:r>
        </a:p>
        <a:p>
          <a:r>
            <a:rPr lang="cs-CZ" b="1" dirty="0" smtClean="0">
              <a:solidFill>
                <a:schemeClr val="tx1"/>
              </a:solidFill>
            </a:rPr>
            <a:t>vznikají vysrážením a ukládáním solí</a:t>
          </a:r>
        </a:p>
        <a:p>
          <a:r>
            <a:rPr lang="cs-CZ" b="1" dirty="0" smtClean="0">
              <a:solidFill>
                <a:schemeClr val="tx1"/>
              </a:solidFill>
            </a:rPr>
            <a:t>Příčina: nedostatek tekutin</a:t>
          </a:r>
          <a:endParaRPr lang="cs-CZ" b="1" dirty="0">
            <a:solidFill>
              <a:schemeClr val="tx1"/>
            </a:solidFill>
          </a:endParaRPr>
        </a:p>
      </dgm:t>
    </dgm:pt>
    <dgm:pt modelId="{D4799184-FFAF-4BBD-A821-C340452AF1AD}" type="parTrans" cxnId="{D16A49DA-15D0-479A-8B86-9F9B9926183F}">
      <dgm:prSet/>
      <dgm:spPr/>
      <dgm:t>
        <a:bodyPr/>
        <a:lstStyle/>
        <a:p>
          <a:endParaRPr lang="cs-CZ"/>
        </a:p>
      </dgm:t>
    </dgm:pt>
    <dgm:pt modelId="{1C888456-6C87-40EB-8DBC-762747FBADB7}" type="sibTrans" cxnId="{D16A49DA-15D0-479A-8B86-9F9B9926183F}">
      <dgm:prSet/>
      <dgm:spPr/>
      <dgm:t>
        <a:bodyPr/>
        <a:lstStyle/>
        <a:p>
          <a:endParaRPr lang="cs-CZ"/>
        </a:p>
      </dgm:t>
    </dgm:pt>
    <dgm:pt modelId="{0D611F7E-2CD5-4FD5-A873-686F60B50138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NÁDORY LEDVIN</a:t>
          </a:r>
          <a:endParaRPr lang="cs-CZ" b="1" dirty="0">
            <a:solidFill>
              <a:schemeClr val="tx1"/>
            </a:solidFill>
          </a:endParaRPr>
        </a:p>
      </dgm:t>
    </dgm:pt>
    <dgm:pt modelId="{7BE57646-244B-4E58-AF46-B9A431A8D65F}" type="parTrans" cxnId="{F46CD8A3-774E-43A7-AB39-82951B4ACA50}">
      <dgm:prSet/>
      <dgm:spPr/>
      <dgm:t>
        <a:bodyPr/>
        <a:lstStyle/>
        <a:p>
          <a:endParaRPr lang="cs-CZ"/>
        </a:p>
      </dgm:t>
    </dgm:pt>
    <dgm:pt modelId="{088C441E-918A-4178-816A-5A4C5203904B}" type="sibTrans" cxnId="{F46CD8A3-774E-43A7-AB39-82951B4ACA50}">
      <dgm:prSet/>
      <dgm:spPr/>
      <dgm:t>
        <a:bodyPr/>
        <a:lstStyle/>
        <a:p>
          <a:endParaRPr lang="cs-CZ"/>
        </a:p>
      </dgm:t>
    </dgm:pt>
    <dgm:pt modelId="{AD5D0299-DA11-46FE-933B-70432787BCEC}" type="pres">
      <dgm:prSet presAssocID="{4AB73950-E99B-47E5-A7F6-A9AA82DF9B1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8FB9BBB-23F4-4B54-B141-37A903B4BB37}" type="pres">
      <dgm:prSet presAssocID="{0F6B702B-1EF6-4CD6-9AE6-3C301F531F72}" presName="node" presStyleLbl="node1" presStyleIdx="0" presStyleCnt="3" custScaleX="138595" custLinFactNeighborX="-74060" custLinFactNeighborY="819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90381E-9A87-41DB-8348-F9247A7D6457}" type="pres">
      <dgm:prSet presAssocID="{971CA941-9863-4A34-B527-7392B6C986D5}" presName="sibTrans" presStyleCnt="0"/>
      <dgm:spPr/>
      <dgm:t>
        <a:bodyPr/>
        <a:lstStyle/>
        <a:p>
          <a:endParaRPr lang="cs-CZ"/>
        </a:p>
      </dgm:t>
    </dgm:pt>
    <dgm:pt modelId="{A76AB760-E7BD-420D-AB6D-7E2F8D356D2D}" type="pres">
      <dgm:prSet presAssocID="{BC1E8B4F-DDB0-4ACE-9D24-85F39F8E19A3}" presName="node" presStyleLbl="node1" presStyleIdx="1" presStyleCnt="3" custScaleX="204910" custScaleY="138931" custLinFactNeighborX="55450" custLinFactNeighborY="640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CEF3766-A728-42A2-93E1-72DE1DB47A66}" type="pres">
      <dgm:prSet presAssocID="{1C888456-6C87-40EB-8DBC-762747FBADB7}" presName="sibTrans" presStyleCnt="0"/>
      <dgm:spPr/>
      <dgm:t>
        <a:bodyPr/>
        <a:lstStyle/>
        <a:p>
          <a:endParaRPr lang="cs-CZ"/>
        </a:p>
      </dgm:t>
    </dgm:pt>
    <dgm:pt modelId="{F426271D-9CA9-4011-B8F7-7C0DA54D427A}" type="pres">
      <dgm:prSet presAssocID="{0D611F7E-2CD5-4FD5-A873-686F60B50138}" presName="node" presStyleLbl="node1" presStyleIdx="2" presStyleCnt="3" custLinFactY="-38525" custLinFactNeighborX="-46896" custLinFactNeighborY="-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715C55C-BAB2-4608-9EEE-056345196B66}" srcId="{4AB73950-E99B-47E5-A7F6-A9AA82DF9B1A}" destId="{0F6B702B-1EF6-4CD6-9AE6-3C301F531F72}" srcOrd="0" destOrd="0" parTransId="{5A6AD877-D6C5-4D2C-9943-B313C4B99D1F}" sibTransId="{971CA941-9863-4A34-B527-7392B6C986D5}"/>
    <dgm:cxn modelId="{491DB9B8-519F-4C02-87E8-AF14360DC9DF}" type="presOf" srcId="{BC1E8B4F-DDB0-4ACE-9D24-85F39F8E19A3}" destId="{A76AB760-E7BD-420D-AB6D-7E2F8D356D2D}" srcOrd="0" destOrd="0" presId="urn:microsoft.com/office/officeart/2005/8/layout/default#2"/>
    <dgm:cxn modelId="{4DC3ACBA-1F6E-40D4-9197-1DED2A0711EB}" type="presOf" srcId="{4AB73950-E99B-47E5-A7F6-A9AA82DF9B1A}" destId="{AD5D0299-DA11-46FE-933B-70432787BCEC}" srcOrd="0" destOrd="0" presId="urn:microsoft.com/office/officeart/2005/8/layout/default#2"/>
    <dgm:cxn modelId="{363896DA-E9E2-4E44-8B1D-F566CA6C8CE2}" type="presOf" srcId="{0F6B702B-1EF6-4CD6-9AE6-3C301F531F72}" destId="{78FB9BBB-23F4-4B54-B141-37A903B4BB37}" srcOrd="0" destOrd="0" presId="urn:microsoft.com/office/officeart/2005/8/layout/default#2"/>
    <dgm:cxn modelId="{D16A49DA-15D0-479A-8B86-9F9B9926183F}" srcId="{4AB73950-E99B-47E5-A7F6-A9AA82DF9B1A}" destId="{BC1E8B4F-DDB0-4ACE-9D24-85F39F8E19A3}" srcOrd="1" destOrd="0" parTransId="{D4799184-FFAF-4BBD-A821-C340452AF1AD}" sibTransId="{1C888456-6C87-40EB-8DBC-762747FBADB7}"/>
    <dgm:cxn modelId="{7EAABBFD-4CF0-41EF-AB1B-5ACF8F40AC7B}" type="presOf" srcId="{0D611F7E-2CD5-4FD5-A873-686F60B50138}" destId="{F426271D-9CA9-4011-B8F7-7C0DA54D427A}" srcOrd="0" destOrd="0" presId="urn:microsoft.com/office/officeart/2005/8/layout/default#2"/>
    <dgm:cxn modelId="{F46CD8A3-774E-43A7-AB39-82951B4ACA50}" srcId="{4AB73950-E99B-47E5-A7F6-A9AA82DF9B1A}" destId="{0D611F7E-2CD5-4FD5-A873-686F60B50138}" srcOrd="2" destOrd="0" parTransId="{7BE57646-244B-4E58-AF46-B9A431A8D65F}" sibTransId="{088C441E-918A-4178-816A-5A4C5203904B}"/>
    <dgm:cxn modelId="{D91BA746-0DD1-4B59-B637-DA562A1E3E39}" type="presParOf" srcId="{AD5D0299-DA11-46FE-933B-70432787BCEC}" destId="{78FB9BBB-23F4-4B54-B141-37A903B4BB37}" srcOrd="0" destOrd="0" presId="urn:microsoft.com/office/officeart/2005/8/layout/default#2"/>
    <dgm:cxn modelId="{E7341BF3-500A-46B9-979C-1303729F7338}" type="presParOf" srcId="{AD5D0299-DA11-46FE-933B-70432787BCEC}" destId="{3090381E-9A87-41DB-8348-F9247A7D6457}" srcOrd="1" destOrd="0" presId="urn:microsoft.com/office/officeart/2005/8/layout/default#2"/>
    <dgm:cxn modelId="{D02402CC-F533-4B75-BE4F-5FE0FD8BBD26}" type="presParOf" srcId="{AD5D0299-DA11-46FE-933B-70432787BCEC}" destId="{A76AB760-E7BD-420D-AB6D-7E2F8D356D2D}" srcOrd="2" destOrd="0" presId="urn:microsoft.com/office/officeart/2005/8/layout/default#2"/>
    <dgm:cxn modelId="{619F1926-12C0-4154-955C-F2000D2595B5}" type="presParOf" srcId="{AD5D0299-DA11-46FE-933B-70432787BCEC}" destId="{ECEF3766-A728-42A2-93E1-72DE1DB47A66}" srcOrd="3" destOrd="0" presId="urn:microsoft.com/office/officeart/2005/8/layout/default#2"/>
    <dgm:cxn modelId="{AFEB5CA9-2C3C-47D6-BF93-3C1E7F566A32}" type="presParOf" srcId="{AD5D0299-DA11-46FE-933B-70432787BCEC}" destId="{F426271D-9CA9-4011-B8F7-7C0DA54D427A}" srcOrd="4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B36FD3B-4C80-4086-A2BA-5A7EF59A9C98}">
      <dsp:nvSpPr>
        <dsp:cNvPr id="0" name=""/>
        <dsp:cNvSpPr/>
      </dsp:nvSpPr>
      <dsp:spPr>
        <a:xfrm>
          <a:off x="915" y="79639"/>
          <a:ext cx="3570247" cy="214214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LEDVINY</a:t>
          </a:r>
          <a:endParaRPr lang="cs-CZ" sz="4200" kern="1200" dirty="0"/>
        </a:p>
      </dsp:txBody>
      <dsp:txXfrm>
        <a:off x="915" y="79639"/>
        <a:ext cx="3570247" cy="2142148"/>
      </dsp:txXfrm>
    </dsp:sp>
    <dsp:sp modelId="{41F43E08-5058-4AFF-B889-891EC10EE8A1}">
      <dsp:nvSpPr>
        <dsp:cNvPr id="0" name=""/>
        <dsp:cNvSpPr/>
      </dsp:nvSpPr>
      <dsp:spPr>
        <a:xfrm>
          <a:off x="3928187" y="79639"/>
          <a:ext cx="3570247" cy="2142148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3"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MOČOVODY</a:t>
          </a:r>
          <a:endParaRPr lang="cs-CZ" sz="4200" kern="1200" dirty="0"/>
        </a:p>
      </dsp:txBody>
      <dsp:txXfrm>
        <a:off x="3928187" y="79639"/>
        <a:ext cx="3570247" cy="2142148"/>
      </dsp:txXfrm>
    </dsp:sp>
    <dsp:sp modelId="{241EDCDF-6DA5-40FC-8896-541516D5BF12}">
      <dsp:nvSpPr>
        <dsp:cNvPr id="0" name=""/>
        <dsp:cNvSpPr/>
      </dsp:nvSpPr>
      <dsp:spPr>
        <a:xfrm>
          <a:off x="915" y="2578812"/>
          <a:ext cx="3570247" cy="214214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4"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MOČOVÝ MĚCHÝŘ</a:t>
          </a:r>
          <a:endParaRPr lang="cs-CZ" sz="4200" kern="1200" dirty="0"/>
        </a:p>
      </dsp:txBody>
      <dsp:txXfrm>
        <a:off x="915" y="2578812"/>
        <a:ext cx="3570247" cy="2142148"/>
      </dsp:txXfrm>
    </dsp:sp>
    <dsp:sp modelId="{B0E731D7-6550-4E1C-BC99-2E2458BAF4D5}">
      <dsp:nvSpPr>
        <dsp:cNvPr id="0" name=""/>
        <dsp:cNvSpPr/>
      </dsp:nvSpPr>
      <dsp:spPr>
        <a:xfrm>
          <a:off x="3928187" y="2578812"/>
          <a:ext cx="3570247" cy="214214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5"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MOČOVÁ </a:t>
          </a:r>
          <a:r>
            <a:rPr lang="cs-CZ" sz="4200" kern="1200" dirty="0" smtClean="0"/>
            <a:t>TRUBICE</a:t>
          </a:r>
          <a:endParaRPr lang="cs-CZ" sz="4200" kern="1200" dirty="0"/>
        </a:p>
      </dsp:txBody>
      <dsp:txXfrm>
        <a:off x="3928187" y="2578812"/>
        <a:ext cx="3570247" cy="2142148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8FB9BBB-23F4-4B54-B141-37A903B4BB37}">
      <dsp:nvSpPr>
        <dsp:cNvPr id="0" name=""/>
        <dsp:cNvSpPr/>
      </dsp:nvSpPr>
      <dsp:spPr>
        <a:xfrm>
          <a:off x="337530" y="692281"/>
          <a:ext cx="3298789" cy="142809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b="1" kern="1200" dirty="0" smtClean="0">
              <a:solidFill>
                <a:schemeClr val="tx1"/>
              </a:solidFill>
            </a:rPr>
            <a:t>ZÁNĚTY MOČOVÝCH CEST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b="1" kern="1200" dirty="0" smtClean="0">
              <a:solidFill>
                <a:schemeClr val="tx1"/>
              </a:solidFill>
            </a:rPr>
            <a:t>vyvolané bakterií -&gt; léčba antibiotiky</a:t>
          </a:r>
          <a:endParaRPr lang="cs-CZ" sz="2100" b="1" kern="1200" dirty="0">
            <a:solidFill>
              <a:schemeClr val="tx1"/>
            </a:solidFill>
          </a:endParaRPr>
        </a:p>
      </dsp:txBody>
      <dsp:txXfrm>
        <a:off x="337530" y="692281"/>
        <a:ext cx="3298789" cy="1428098"/>
      </dsp:txXfrm>
    </dsp:sp>
    <dsp:sp modelId="{A76AB760-E7BD-420D-AB6D-7E2F8D356D2D}">
      <dsp:nvSpPr>
        <dsp:cNvPr id="0" name=""/>
        <dsp:cNvSpPr/>
      </dsp:nvSpPr>
      <dsp:spPr>
        <a:xfrm>
          <a:off x="1321787" y="2332734"/>
          <a:ext cx="4877195" cy="198407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b="1" kern="1200" dirty="0" smtClean="0">
              <a:solidFill>
                <a:schemeClr val="tx1"/>
              </a:solidFill>
            </a:rPr>
            <a:t>MOČOVÉ KAMENY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b="1" kern="1200" dirty="0" smtClean="0">
              <a:solidFill>
                <a:schemeClr val="tx1"/>
              </a:solidFill>
            </a:rPr>
            <a:t>vznikají vysrážením a ukládáním solí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b="1" kern="1200" dirty="0" smtClean="0">
              <a:solidFill>
                <a:schemeClr val="tx1"/>
              </a:solidFill>
            </a:rPr>
            <a:t>Příčina: nedostatek tekutin</a:t>
          </a:r>
          <a:endParaRPr lang="cs-CZ" sz="2100" b="1" kern="1200" dirty="0">
            <a:solidFill>
              <a:schemeClr val="tx1"/>
            </a:solidFill>
          </a:endParaRPr>
        </a:p>
      </dsp:txBody>
      <dsp:txXfrm>
        <a:off x="1321787" y="2332734"/>
        <a:ext cx="4877195" cy="1984072"/>
      </dsp:txXfrm>
    </dsp:sp>
    <dsp:sp modelId="{F426271D-9CA9-4011-B8F7-7C0DA54D427A}">
      <dsp:nvSpPr>
        <dsp:cNvPr id="0" name=""/>
        <dsp:cNvSpPr/>
      </dsp:nvSpPr>
      <dsp:spPr>
        <a:xfrm>
          <a:off x="4000996" y="541034"/>
          <a:ext cx="2380164" cy="142809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2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2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b="1" kern="1200" dirty="0" smtClean="0">
              <a:solidFill>
                <a:schemeClr val="tx1"/>
              </a:solidFill>
            </a:rPr>
            <a:t>NÁDORY LEDVIN</a:t>
          </a:r>
          <a:endParaRPr lang="cs-CZ" sz="2100" b="1" kern="1200" dirty="0">
            <a:solidFill>
              <a:schemeClr val="tx1"/>
            </a:solidFill>
          </a:endParaRPr>
        </a:p>
      </dsp:txBody>
      <dsp:txXfrm>
        <a:off x="4000996" y="541034"/>
        <a:ext cx="2380164" cy="14280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11.jpeg"/><Relationship Id="rId7" Type="http://schemas.openxmlformats.org/officeDocument/2006/relationships/image" Target="../media/image15.w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11" Type="http://schemas.openxmlformats.org/officeDocument/2006/relationships/image" Target="../media/image19.jpeg"/><Relationship Id="rId5" Type="http://schemas.openxmlformats.org/officeDocument/2006/relationships/image" Target="../media/image13.pn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 VY_32_INOVACE_16_24_vylučovací soustava</a:t>
            </a:r>
          </a:p>
          <a:p>
            <a:pPr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Jana </a:t>
            </a:r>
            <a:r>
              <a:rPr lang="cs-CZ" sz="1700" dirty="0" err="1" smtClean="0"/>
              <a:t>Střížková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obor/Předmět/Téma: ČLOVĚK A PŘÍRODA / PŘÍRODOPIS/ ČLOVĚK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</a:t>
            </a:r>
            <a:r>
              <a:rPr lang="cs-CZ" sz="1700" dirty="0" smtClean="0"/>
              <a:t>materiálu: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marL="446088" indent="-446088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Pomocí prezentace seznámení s orgány vylučovací  soustavy. Popisování  činnosti ledvin a jejich částí. Pochopení mechanismu tvorby primární a definitivní moči. Seznámení s příčinami nemocí vylučovací soustavy a jejich prevencí. Zápis do sešitu  a závěrečné opakování.</a:t>
            </a:r>
          </a:p>
          <a:p>
            <a:pPr marL="446088" indent="-446088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VIII. B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26.3. 2013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</a:t>
            </a:r>
            <a:r>
              <a:rPr lang="cs-CZ" sz="1400" dirty="0"/>
              <a:t> </a:t>
            </a:r>
            <a:r>
              <a:rPr lang="cs-CZ" sz="1400" dirty="0" smtClean="0"/>
              <a:t>26.3. 2013                          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24099847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VYLUČOVACÍ SOUSTAVA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ČLOVĚK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Hlavním orgánem vylučovací soustavy jsou LEDVINY</a:t>
            </a:r>
            <a:endParaRPr lang="cs-CZ" dirty="0"/>
          </a:p>
        </p:txBody>
      </p:sp>
      <p:pic>
        <p:nvPicPr>
          <p:cNvPr id="4" name="Zástupný symbol pro obsah 3" descr="P1090291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5026" b="89820" l="4348" r="97585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1081771" y="2310717"/>
            <a:ext cx="4303209" cy="3227407"/>
          </a:xfrm>
        </p:spPr>
      </p:pic>
      <p:pic>
        <p:nvPicPr>
          <p:cNvPr id="6" name="Zástupný symbol pro obsah 3" descr="P1090291.JPG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9987" b="94087" l="5888" r="9819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 flipV="1">
            <a:off x="3966336" y="2306471"/>
            <a:ext cx="4375217" cy="31638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2722314"/>
          </a:xfrm>
        </p:spPr>
        <p:txBody>
          <a:bodyPr>
            <a:noAutofit/>
          </a:bodyPr>
          <a:lstStyle/>
          <a:p>
            <a:pPr algn="ctr"/>
            <a:r>
              <a:rPr lang="cs-CZ" sz="4000" dirty="0" smtClean="0"/>
              <a:t>Ledviny jsou párový orgány, který leží po stranách bederní páteře v tukovém obalu, který chrání ledviny před otřesy </a:t>
            </a:r>
            <a:r>
              <a:rPr lang="cs-CZ" sz="4000" dirty="0" smtClean="0"/>
              <a:t>                a </a:t>
            </a:r>
            <a:r>
              <a:rPr lang="cs-CZ" sz="4000" dirty="0" smtClean="0"/>
              <a:t>prochladnutím.</a:t>
            </a:r>
            <a:endParaRPr lang="cs-CZ" sz="4000" dirty="0"/>
          </a:p>
        </p:txBody>
      </p:sp>
      <p:pic>
        <p:nvPicPr>
          <p:cNvPr id="4" name="Zástupný symbol pro obsah 3" descr="P1090291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9" b="89627" l="4977" r="9782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>
            <a:off x="2437922" y="3978902"/>
            <a:ext cx="2671026" cy="2003270"/>
          </a:xfrm>
        </p:spPr>
      </p:pic>
      <p:pic>
        <p:nvPicPr>
          <p:cNvPr id="6" name="Zástupný symbol pro obsah 3" descr="P1090291.JPG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9402" b="95513" l="5255" r="9721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 flipV="1">
            <a:off x="4847891" y="4017206"/>
            <a:ext cx="2688578" cy="19442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FUNKCE LEDVIN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ODSTRAŇUJÍ ODPADNÍ LÁTKY VYTVOŘENÉ ČINNOSTÍ TĚLNÍCH BUNĚK Z TĚLA </a:t>
            </a:r>
            <a:r>
              <a:rPr lang="cs-CZ" dirty="0" smtClean="0"/>
              <a:t>            VE </a:t>
            </a:r>
            <a:r>
              <a:rPr lang="cs-CZ" dirty="0" smtClean="0"/>
              <a:t>FORMĚ MOČI.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REGULUJÍ MNOŽSTVÍ </a:t>
            </a:r>
            <a:r>
              <a:rPr lang="cs-CZ" dirty="0" smtClean="0"/>
              <a:t>VODY             </a:t>
            </a:r>
            <a:r>
              <a:rPr lang="cs-CZ" dirty="0" smtClean="0"/>
              <a:t>A SOLÍ </a:t>
            </a:r>
            <a:r>
              <a:rPr lang="cs-CZ" dirty="0" smtClean="0"/>
              <a:t>                             V </a:t>
            </a:r>
            <a:r>
              <a:rPr lang="cs-CZ" dirty="0" smtClean="0"/>
              <a:t>ORGANISMU.</a:t>
            </a:r>
            <a:endParaRPr lang="cs-CZ" dirty="0"/>
          </a:p>
        </p:txBody>
      </p:sp>
      <p:pic>
        <p:nvPicPr>
          <p:cNvPr id="5" name="Zástupný symbol pro obsah 4" descr="P1090291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7268" b="94737" l="4630" r="96708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400000" flipV="1">
            <a:off x="4931445" y="1917428"/>
            <a:ext cx="4038600" cy="331732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ORGÁNY VYLUČOVACÍ SOUSTAVY</a:t>
            </a:r>
            <a:endParaRPr lang="cs-CZ" b="1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B36FD3B-4C80-4086-A2BA-5A7EF59A9C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graphicEl>
                                              <a:dgm id="{8B36FD3B-4C80-4086-A2BA-5A7EF59A9C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graphicEl>
                                              <a:dgm id="{8B36FD3B-4C80-4086-A2BA-5A7EF59A9C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41F43E08-5058-4AFF-B889-891EC10EE8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graphicEl>
                                              <a:dgm id="{41F43E08-5058-4AFF-B889-891EC10EE8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graphicEl>
                                              <a:dgm id="{41F43E08-5058-4AFF-B889-891EC10EE8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41EDCDF-6DA5-40FC-8896-541516D5BF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graphicEl>
                                              <a:dgm id="{241EDCDF-6DA5-40FC-8896-541516D5BF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graphicEl>
                                              <a:dgm id="{241EDCDF-6DA5-40FC-8896-541516D5BF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0E731D7-6550-4E1C-BC99-2E2458BAF4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graphicEl>
                                              <a:dgm id="{B0E731D7-6550-4E1C-BC99-2E2458BAF4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graphicEl>
                                              <a:dgm id="{B0E731D7-6550-4E1C-BC99-2E2458BAF4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VNITŘNÍ STAVBA LEDVINY</a:t>
            </a:r>
            <a:endParaRPr lang="cs-CZ" b="1" dirty="0"/>
          </a:p>
        </p:txBody>
      </p:sp>
      <p:pic>
        <p:nvPicPr>
          <p:cNvPr id="4" name="Zástupný symbol pro obsah 3" descr="P1090291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5437" b="92790" l="5940" r="98316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5175530">
            <a:off x="2191129" y="1964239"/>
            <a:ext cx="4686426" cy="3514820"/>
          </a:xfrm>
        </p:spPr>
      </p:pic>
      <p:sp>
        <p:nvSpPr>
          <p:cNvPr id="6" name="Šipka doprava 5"/>
          <p:cNvSpPr/>
          <p:nvPr/>
        </p:nvSpPr>
        <p:spPr>
          <a:xfrm>
            <a:off x="395536" y="2780928"/>
            <a:ext cx="3024336" cy="1152128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LEDVINOVÁ KŮRA</a:t>
            </a:r>
            <a:endParaRPr lang="cs-CZ" dirty="0"/>
          </a:p>
        </p:txBody>
      </p:sp>
      <p:sp>
        <p:nvSpPr>
          <p:cNvPr id="7" name="Šipka doprava 6"/>
          <p:cNvSpPr/>
          <p:nvPr/>
        </p:nvSpPr>
        <p:spPr>
          <a:xfrm>
            <a:off x="1403648" y="4509120"/>
            <a:ext cx="3024336" cy="1152128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LEDVINOVÁ DŘEŇ</a:t>
            </a:r>
            <a:endParaRPr lang="cs-CZ" dirty="0"/>
          </a:p>
        </p:txBody>
      </p:sp>
      <p:sp>
        <p:nvSpPr>
          <p:cNvPr id="8" name="Šipka doprava 7"/>
          <p:cNvSpPr/>
          <p:nvPr/>
        </p:nvSpPr>
        <p:spPr>
          <a:xfrm flipH="1">
            <a:off x="5076056" y="3573016"/>
            <a:ext cx="3888432" cy="1512168"/>
          </a:xfrm>
          <a:prstGeom prst="rightArrow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LEDVINOVÁ PÁNVIČKA</a:t>
            </a:r>
          </a:p>
          <a:p>
            <a:pPr algn="ctr"/>
            <a:r>
              <a:rPr lang="cs-CZ" sz="2000" dirty="0" smtClean="0"/>
              <a:t>shromaždiště moči</a:t>
            </a:r>
            <a:endParaRPr lang="cs-CZ" sz="2000" dirty="0"/>
          </a:p>
        </p:txBody>
      </p:sp>
      <p:sp>
        <p:nvSpPr>
          <p:cNvPr id="9" name="Šipka doprava 8"/>
          <p:cNvSpPr/>
          <p:nvPr/>
        </p:nvSpPr>
        <p:spPr>
          <a:xfrm rot="20134933" flipH="1">
            <a:off x="5226211" y="2013403"/>
            <a:ext cx="3851920" cy="1152128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LEDVINOVÁ TEPNA A ŽÍLA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NEFRON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dirty="0" smtClean="0"/>
              <a:t>ZÁKLADNÍ FUNKČNÍ JEDNOTKOU LEDVIN JE LEDVINOVÉ TĚLÍSKO – </a:t>
            </a:r>
            <a:r>
              <a:rPr lang="cs-CZ" dirty="0" smtClean="0"/>
              <a:t>NEBOLI </a:t>
            </a:r>
            <a:r>
              <a:rPr lang="cs-CZ" dirty="0" smtClean="0"/>
              <a:t>NEFRON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V KAŽDÉ LEDVINĚ JICH JE ASI MILION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NEFRON SE SKLÁDÁ Z KLUBÍČKA VLÁSEČNIC A LEDVINOVÉHO KANÁLKU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PRIMÁRNÍ MOČ VZNIKÁ: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4000" dirty="0" smtClean="0"/>
              <a:t>KDE?  </a:t>
            </a:r>
          </a:p>
          <a:p>
            <a:pPr algn="ctr">
              <a:buNone/>
            </a:pPr>
            <a:r>
              <a:rPr lang="cs-CZ" sz="4000" b="1" dirty="0" smtClean="0"/>
              <a:t>v ledvinové kůře</a:t>
            </a:r>
          </a:p>
          <a:p>
            <a:pPr algn="ctr">
              <a:buNone/>
            </a:pPr>
            <a:r>
              <a:rPr lang="cs-CZ" sz="4000" dirty="0" smtClean="0"/>
              <a:t>JAK?</a:t>
            </a:r>
          </a:p>
          <a:p>
            <a:pPr algn="ctr">
              <a:buNone/>
            </a:pPr>
            <a:r>
              <a:rPr lang="cs-CZ" sz="4000" b="1" dirty="0" smtClean="0"/>
              <a:t>filtrací</a:t>
            </a:r>
            <a:r>
              <a:rPr lang="cs-CZ" sz="4000" dirty="0" smtClean="0"/>
              <a:t> </a:t>
            </a:r>
          </a:p>
          <a:p>
            <a:pPr algn="ctr">
              <a:buNone/>
            </a:pPr>
            <a:r>
              <a:rPr lang="cs-CZ" sz="4000" dirty="0" smtClean="0"/>
              <a:t>Z ČEHO?</a:t>
            </a:r>
          </a:p>
          <a:p>
            <a:pPr algn="ctr">
              <a:buNone/>
            </a:pPr>
            <a:r>
              <a:rPr lang="cs-CZ" sz="4000" b="1" dirty="0" smtClean="0"/>
              <a:t>z krve</a:t>
            </a:r>
            <a:endParaRPr lang="cs-CZ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DEFINITIVNÍ MOČ VZNIKÁ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cs-CZ" sz="4000" dirty="0" smtClean="0"/>
              <a:t>KDE?  </a:t>
            </a:r>
          </a:p>
          <a:p>
            <a:pPr algn="ctr">
              <a:buNone/>
            </a:pPr>
            <a:r>
              <a:rPr lang="cs-CZ" sz="4000" b="1" dirty="0" smtClean="0"/>
              <a:t>v ledvinové dřeni</a:t>
            </a:r>
          </a:p>
          <a:p>
            <a:pPr algn="ctr">
              <a:buNone/>
            </a:pPr>
            <a:r>
              <a:rPr lang="cs-CZ" sz="4000" dirty="0" smtClean="0"/>
              <a:t>JAK?</a:t>
            </a:r>
          </a:p>
          <a:p>
            <a:pPr algn="ctr">
              <a:buNone/>
            </a:pPr>
            <a:r>
              <a:rPr lang="cs-CZ" sz="4000" b="1" dirty="0" smtClean="0"/>
              <a:t>zpětným vstřebáváním vody </a:t>
            </a:r>
            <a:r>
              <a:rPr lang="cs-CZ" sz="4000" b="1" dirty="0" smtClean="0"/>
              <a:t>            do </a:t>
            </a:r>
            <a:r>
              <a:rPr lang="cs-CZ" sz="4000" b="1" dirty="0" smtClean="0"/>
              <a:t>těla - zahušťováním</a:t>
            </a:r>
            <a:endParaRPr lang="cs-CZ" sz="4000" dirty="0" smtClean="0"/>
          </a:p>
          <a:p>
            <a:pPr algn="ctr">
              <a:buNone/>
            </a:pPr>
            <a:r>
              <a:rPr lang="cs-CZ" sz="4000" dirty="0" smtClean="0"/>
              <a:t>Z ČEHO?</a:t>
            </a:r>
          </a:p>
          <a:p>
            <a:pPr algn="ctr">
              <a:buNone/>
            </a:pPr>
            <a:r>
              <a:rPr lang="cs-CZ" sz="4000" b="1" dirty="0" smtClean="0"/>
              <a:t>z primární moči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TROCHU MATEMATIKY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556792"/>
            <a:ext cx="8229600" cy="276490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Ledvinami denně proteče asi 1 5000 litrů krve. Během dne vznikne z krevní plazmy asi 150 litrů primární moči a z ní asi </a:t>
            </a:r>
            <a:r>
              <a:rPr lang="cs-CZ" dirty="0" smtClean="0"/>
              <a:t>                  1,5 </a:t>
            </a:r>
            <a:r>
              <a:rPr lang="cs-CZ" dirty="0" smtClean="0"/>
              <a:t>litru definitivní moči. Vypočítej, kolikrát za den proteče veškerá krev ledvinami? (počítej s 5 litry krve)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259632" y="4941168"/>
            <a:ext cx="7200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dirty="0" smtClean="0"/>
              <a:t>150 : 5 = 30</a:t>
            </a:r>
          </a:p>
          <a:p>
            <a:pPr algn="ctr"/>
            <a:r>
              <a:rPr lang="cs-CZ" sz="4800" dirty="0" smtClean="0"/>
              <a:t>Za den krev proteče 30 </a:t>
            </a:r>
            <a:r>
              <a:rPr lang="cs-CZ" sz="4800" dirty="0" err="1" smtClean="0"/>
              <a:t>x</a:t>
            </a:r>
            <a:r>
              <a:rPr lang="cs-CZ" sz="4800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MOČOVODY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cs-CZ" dirty="0" smtClean="0"/>
          </a:p>
          <a:p>
            <a:pPr algn="ctr"/>
            <a:r>
              <a:rPr lang="cs-CZ" dirty="0" smtClean="0"/>
              <a:t>spojují ledvinu s močovým měchýřem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jsou asi tak  25 cm dlouhé</a:t>
            </a:r>
          </a:p>
          <a:p>
            <a:pPr algn="ctr"/>
            <a:endParaRPr lang="cs-CZ" dirty="0" smtClean="0"/>
          </a:p>
          <a:p>
            <a:pPr algn="ctr"/>
            <a:r>
              <a:rPr lang="cs-CZ" dirty="0" smtClean="0"/>
              <a:t>proudí jimi definitivní moč  díky peristaltickým pohybům hladké svaloviny</a:t>
            </a:r>
          </a:p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MOČOVÝ MĚCHÝŘ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600200"/>
            <a:ext cx="7992888" cy="4525963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dirty="0" smtClean="0"/>
              <a:t>svalový </a:t>
            </a:r>
            <a:r>
              <a:rPr lang="cs-CZ" dirty="0" smtClean="0"/>
              <a:t>orgán, </a:t>
            </a:r>
            <a:r>
              <a:rPr lang="cs-CZ" dirty="0" smtClean="0"/>
              <a:t>který leží v pánvi </a:t>
            </a:r>
            <a:r>
              <a:rPr lang="cs-CZ" dirty="0" smtClean="0"/>
              <a:t>                          za </a:t>
            </a:r>
            <a:r>
              <a:rPr lang="cs-CZ" dirty="0" smtClean="0"/>
              <a:t>stydkou kostí</a:t>
            </a:r>
          </a:p>
          <a:p>
            <a:pPr algn="ctr">
              <a:buNone/>
            </a:pPr>
            <a:r>
              <a:rPr lang="cs-CZ" dirty="0" smtClean="0"/>
              <a:t>funkce: hromadění moči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vůlí lze potlačit močení až do objemu           </a:t>
            </a:r>
            <a:r>
              <a:rPr lang="cs-CZ" dirty="0" smtClean="0"/>
              <a:t>cca </a:t>
            </a:r>
            <a:r>
              <a:rPr lang="cs-CZ" dirty="0" smtClean="0"/>
              <a:t>700 ml</a:t>
            </a:r>
          </a:p>
          <a:p>
            <a:pPr algn="ctr">
              <a:buNone/>
            </a:pPr>
            <a:r>
              <a:rPr lang="cs-CZ" dirty="0" smtClean="0"/>
              <a:t>vyprazdňování močového měchýře je nepodmíněný reflex, který je řízen NS a zajišťuje ho smršťování hladké svaloviny</a:t>
            </a:r>
          </a:p>
          <a:p>
            <a:pPr algn="ctr"/>
            <a:endParaRPr lang="cs-CZ" dirty="0" smtClean="0"/>
          </a:p>
          <a:p>
            <a:pPr algn="ctr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r>
              <a:rPr lang="cs-CZ" b="1" dirty="0" smtClean="0"/>
              <a:t>MOČOVÁ TRUBICE</a:t>
            </a:r>
            <a:endParaRPr lang="cs-CZ" b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251520" y="1556792"/>
            <a:ext cx="4040188" cy="1605856"/>
          </a:xfrm>
        </p:spPr>
        <p:txBody>
          <a:bodyPr>
            <a:normAutofit fontScale="92500" lnSpcReduction="20000"/>
          </a:bodyPr>
          <a:lstStyle/>
          <a:p>
            <a:pPr algn="ctr"/>
            <a:endParaRPr lang="cs-CZ" dirty="0" smtClean="0"/>
          </a:p>
          <a:p>
            <a:pPr algn="ctr"/>
            <a:r>
              <a:rPr lang="cs-CZ" sz="2600" b="1" dirty="0" smtClean="0"/>
              <a:t>ŽENY</a:t>
            </a:r>
          </a:p>
          <a:p>
            <a:pPr algn="ctr"/>
            <a:r>
              <a:rPr lang="cs-CZ" sz="2600" b="0" dirty="0" smtClean="0"/>
              <a:t>DÉLKA ASI 5 CM</a:t>
            </a:r>
          </a:p>
          <a:p>
            <a:pPr algn="ctr"/>
            <a:r>
              <a:rPr lang="cs-CZ" sz="2600" b="0" u="sng" dirty="0" smtClean="0"/>
              <a:t>FUNKCE: </a:t>
            </a:r>
            <a:r>
              <a:rPr lang="cs-CZ" sz="2600" b="0" dirty="0" smtClean="0"/>
              <a:t>ODVÁDĚNÍ MOČI</a:t>
            </a:r>
          </a:p>
          <a:p>
            <a:pPr algn="ctr"/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half" idx="3"/>
          </p:nvPr>
        </p:nvSpPr>
        <p:spPr>
          <a:xfrm>
            <a:off x="4427984" y="1628800"/>
            <a:ext cx="4392487" cy="1944216"/>
          </a:xfrm>
        </p:spPr>
        <p:txBody>
          <a:bodyPr>
            <a:normAutofit/>
          </a:bodyPr>
          <a:lstStyle/>
          <a:p>
            <a:pPr algn="ctr"/>
            <a:r>
              <a:rPr lang="cs-CZ" sz="2400" b="1" dirty="0" smtClean="0"/>
              <a:t>MUŽI</a:t>
            </a:r>
          </a:p>
          <a:p>
            <a:pPr algn="ctr"/>
            <a:r>
              <a:rPr lang="cs-CZ" sz="2400" b="0" dirty="0" smtClean="0"/>
              <a:t>DÉLKA ASI 20 CM</a:t>
            </a:r>
          </a:p>
          <a:p>
            <a:pPr algn="ctr"/>
            <a:r>
              <a:rPr lang="cs-CZ" sz="2400" b="0" u="sng" dirty="0" smtClean="0"/>
              <a:t>FUNKCE: </a:t>
            </a:r>
            <a:r>
              <a:rPr lang="cs-CZ" sz="2400" b="0" dirty="0" smtClean="0"/>
              <a:t>ODVÁDĚNÍ MOČI </a:t>
            </a:r>
            <a:r>
              <a:rPr lang="cs-CZ" sz="2400" b="0" dirty="0" smtClean="0"/>
              <a:t>     I </a:t>
            </a:r>
            <a:r>
              <a:rPr lang="cs-CZ" sz="2400" b="0" dirty="0" smtClean="0"/>
              <a:t>POHLAVNÍ VÝVOD</a:t>
            </a:r>
          </a:p>
          <a:p>
            <a:pPr algn="ctr"/>
            <a:endParaRPr lang="cs-CZ" dirty="0"/>
          </a:p>
        </p:txBody>
      </p:sp>
      <p:pic>
        <p:nvPicPr>
          <p:cNvPr id="2050" name="Picture 2" descr="C:\Program Files\Microsoft Office\MEDIA\CAGCAT10\j0186348.wmf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331640" y="3283452"/>
            <a:ext cx="2304256" cy="3235764"/>
          </a:xfrm>
          <a:prstGeom prst="rect">
            <a:avLst/>
          </a:prstGeom>
          <a:noFill/>
        </p:spPr>
      </p:pic>
      <p:pic>
        <p:nvPicPr>
          <p:cNvPr id="2051" name="Picture 3" descr="C:\Program Files\Microsoft Office\MEDIA\CAGCAT10\j0292020.wmf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076056" y="3645024"/>
            <a:ext cx="3096344" cy="29387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Kolik vypít tekutin denně???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1043608" y="1628800"/>
            <a:ext cx="4536504" cy="45259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4800" dirty="0" smtClean="0"/>
              <a:t>PODLE DENNÍ ZÁTĚŽE </a:t>
            </a:r>
          </a:p>
          <a:p>
            <a:pPr algn="ctr">
              <a:buNone/>
            </a:pPr>
            <a:endParaRPr lang="cs-CZ" sz="4800" dirty="0" smtClean="0"/>
          </a:p>
          <a:p>
            <a:pPr algn="ctr">
              <a:buNone/>
            </a:pPr>
            <a:r>
              <a:rPr lang="cs-CZ" sz="4800" dirty="0" smtClean="0"/>
              <a:t>V PRŮMĚRU ASI</a:t>
            </a:r>
            <a:endParaRPr lang="cs-CZ" sz="4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Oválný popisek 3"/>
          <p:cNvSpPr/>
          <p:nvPr/>
        </p:nvSpPr>
        <p:spPr>
          <a:xfrm rot="1821452">
            <a:off x="4940744" y="2866504"/>
            <a:ext cx="4176464" cy="2592288"/>
          </a:xfrm>
          <a:prstGeom prst="wedgeEllipseCallout">
            <a:avLst/>
          </a:prstGeom>
          <a:ln w="762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8000" dirty="0" smtClean="0"/>
              <a:t>2 litry</a:t>
            </a:r>
            <a:endParaRPr lang="cs-CZ" sz="8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/>
              <a:t>VYBER, CO PATŘÍ MEZI TEKUTINY </a:t>
            </a:r>
            <a:r>
              <a:rPr lang="cs-CZ" sz="3600" b="1" dirty="0" smtClean="0"/>
              <a:t>                 A </a:t>
            </a:r>
            <a:r>
              <a:rPr lang="cs-CZ" sz="3600" b="1" dirty="0" smtClean="0"/>
              <a:t>CO NE:</a:t>
            </a:r>
            <a:endParaRPr lang="cs-CZ" sz="3600" b="1" dirty="0"/>
          </a:p>
        </p:txBody>
      </p:sp>
      <p:pic>
        <p:nvPicPr>
          <p:cNvPr id="1029" name="Picture 5" descr="C:\Documents and Settings\User\Local Settings\Temporary Internet Files\Content.IE5\LW5HAV5O\MP900402021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1628800"/>
            <a:ext cx="2496312" cy="3121152"/>
          </a:xfrm>
          <a:prstGeom prst="rect">
            <a:avLst/>
          </a:prstGeom>
          <a:noFill/>
        </p:spPr>
      </p:pic>
      <p:pic>
        <p:nvPicPr>
          <p:cNvPr id="1028" name="Picture 4" descr="C:\Documents and Settings\User\Local Settings\Temporary Internet Files\Content.IE5\JDQWJ6SM\MP90042229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4293096"/>
            <a:ext cx="2204864" cy="2204864"/>
          </a:xfrm>
          <a:prstGeom prst="rect">
            <a:avLst/>
          </a:prstGeom>
          <a:noFill/>
        </p:spPr>
      </p:pic>
      <p:pic>
        <p:nvPicPr>
          <p:cNvPr id="1031" name="Picture 7" descr="C:\Documents and Settings\User\Local Settings\Temporary Internet Files\Content.IE5\9QIGPH2B\MP90044873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1268760"/>
            <a:ext cx="2093979" cy="3140968"/>
          </a:xfrm>
          <a:prstGeom prst="rect">
            <a:avLst/>
          </a:prstGeom>
          <a:noFill/>
        </p:spPr>
      </p:pic>
      <p:pic>
        <p:nvPicPr>
          <p:cNvPr id="1032" name="Picture 8" descr="C:\Documents and Settings\User\Local Settings\Temporary Internet Files\Content.IE5\LW5HAV5O\MC900441786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268760"/>
            <a:ext cx="2743200" cy="2743200"/>
          </a:xfrm>
          <a:prstGeom prst="rect">
            <a:avLst/>
          </a:prstGeom>
          <a:noFill/>
        </p:spPr>
      </p:pic>
      <p:pic>
        <p:nvPicPr>
          <p:cNvPr id="1035" name="Picture 11" descr="C:\Documents and Settings\User\Local Settings\Temporary Internet Files\Content.IE5\JDQWJ6SM\MP900431226[1].jpg"/>
          <p:cNvPicPr>
            <a:picLocks noChangeAspect="1" noChangeArrowheads="1"/>
          </p:cNvPicPr>
          <p:nvPr/>
        </p:nvPicPr>
        <p:blipFill>
          <a:blip r:embed="rId6" cstate="print"/>
          <a:srcRect t="48444"/>
          <a:stretch>
            <a:fillRect/>
          </a:stretch>
        </p:blipFill>
        <p:spPr bwMode="auto">
          <a:xfrm>
            <a:off x="1043608" y="4581128"/>
            <a:ext cx="2604089" cy="1860316"/>
          </a:xfrm>
          <a:prstGeom prst="rect">
            <a:avLst/>
          </a:prstGeom>
          <a:noFill/>
        </p:spPr>
      </p:pic>
      <p:pic>
        <p:nvPicPr>
          <p:cNvPr id="1036" name="Picture 12" descr="C:\Documents and Settings\User\Local Settings\Temporary Internet Files\Content.IE5\LHU4YSIK\MC900279326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1920" y="4725144"/>
            <a:ext cx="1730959" cy="1813255"/>
          </a:xfrm>
          <a:prstGeom prst="rect">
            <a:avLst/>
          </a:prstGeom>
          <a:noFill/>
        </p:spPr>
      </p:pic>
      <p:pic>
        <p:nvPicPr>
          <p:cNvPr id="1037" name="Picture 13" descr="C:\Documents and Settings\User\Local Settings\Temporary Internet Files\Content.IE5\LHU4YSIK\MC900215789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51917" y="4509120"/>
            <a:ext cx="2192083" cy="1900888"/>
          </a:xfrm>
          <a:prstGeom prst="rect">
            <a:avLst/>
          </a:prstGeom>
          <a:noFill/>
        </p:spPr>
      </p:pic>
      <p:pic>
        <p:nvPicPr>
          <p:cNvPr id="1038" name="Picture 14" descr="C:\Documents and Settings\User\Local Settings\Temporary Internet Files\Content.IE5\9RU6K2KY\MP900427742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80112" y="1052736"/>
            <a:ext cx="1124868" cy="1423813"/>
          </a:xfrm>
          <a:prstGeom prst="rect">
            <a:avLst/>
          </a:prstGeom>
          <a:noFill/>
        </p:spPr>
      </p:pic>
      <p:pic>
        <p:nvPicPr>
          <p:cNvPr id="1041" name="Picture 17" descr="C:\Documents and Settings\User\Local Settings\Temporary Internet Files\Content.IE5\LHU4YSIK\MP900400597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339752" y="1772816"/>
            <a:ext cx="1655476" cy="2069851"/>
          </a:xfrm>
          <a:prstGeom prst="rect">
            <a:avLst/>
          </a:prstGeom>
          <a:noFill/>
        </p:spPr>
      </p:pic>
      <p:pic>
        <p:nvPicPr>
          <p:cNvPr id="1042" name="Picture 18" descr="C:\Documents and Settings\User\Local Settings\Temporary Internet Files\Content.IE5\9RU6K2KY\MP900405636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691680" y="3717032"/>
            <a:ext cx="1802389" cy="12058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ONEMOCNĚNÍ VYLUČOVACÍ SOUSTAVY</a:t>
            </a:r>
            <a:endParaRPr lang="cs-CZ" b="1" dirty="0"/>
          </a:p>
        </p:txBody>
      </p:sp>
      <p:graphicFrame>
        <p:nvGraphicFramePr>
          <p:cNvPr id="9" name="Zástupný symbol pro obsah 8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78FB9BBB-23F4-4B54-B141-37A903B4BB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graphicEl>
                                              <a:dgm id="{78FB9BBB-23F4-4B54-B141-37A903B4BB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graphicEl>
                                              <a:dgm id="{78FB9BBB-23F4-4B54-B141-37A903B4BB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76AB760-E7BD-420D-AB6D-7E2F8D356D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graphicEl>
                                              <a:dgm id="{A76AB760-E7BD-420D-AB6D-7E2F8D356D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graphicEl>
                                              <a:dgm id="{A76AB760-E7BD-420D-AB6D-7E2F8D356D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F426271D-9CA9-4011-B8F7-7C0DA54D42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graphicEl>
                                              <a:dgm id="{F426271D-9CA9-4011-B8F7-7C0DA54D42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graphicEl>
                                              <a:dgm id="{F426271D-9CA9-4011-B8F7-7C0DA54D42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Sub>
          <a:bldDgm bld="one"/>
        </p:bldSub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DÁ SE ŽÍT BEZ LEDVIN?</a:t>
            </a:r>
            <a:endParaRPr lang="cs-CZ" b="1" dirty="0"/>
          </a:p>
        </p:txBody>
      </p:sp>
      <p:pic>
        <p:nvPicPr>
          <p:cNvPr id="2050" name="Picture 2" descr="C:\Documents and Settings\User\Local Settings\Temporary Internet Files\Content.IE5\JDQWJ6SM\MC900360998[1].wmf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483768" y="3798605"/>
            <a:ext cx="3888432" cy="3059395"/>
          </a:xfrm>
          <a:prstGeom prst="rect">
            <a:avLst/>
          </a:prstGeom>
          <a:noFill/>
        </p:spPr>
      </p:pic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755576" y="1340769"/>
            <a:ext cx="8136904" cy="2736304"/>
          </a:xfrm>
        </p:spPr>
        <p:txBody>
          <a:bodyPr/>
          <a:lstStyle/>
          <a:p>
            <a:pPr algn="ctr">
              <a:buNone/>
            </a:pPr>
            <a:r>
              <a:rPr lang="cs-CZ" sz="3200" dirty="0" smtClean="0"/>
              <a:t>Problémy s orgány vylučovací soustavy se řeší na specializovaném pracovišti -</a:t>
            </a:r>
            <a:r>
              <a:rPr lang="cs-CZ" sz="3200" b="1" dirty="0" smtClean="0"/>
              <a:t>urologii nebo </a:t>
            </a:r>
            <a:r>
              <a:rPr lang="cs-CZ" sz="3200" b="1" dirty="0" err="1" smtClean="0"/>
              <a:t>nefrologii</a:t>
            </a:r>
            <a:r>
              <a:rPr lang="cs-CZ" sz="3200" b="1" dirty="0" smtClean="0"/>
              <a:t>.</a:t>
            </a:r>
          </a:p>
          <a:p>
            <a:pPr algn="ctr">
              <a:buNone/>
            </a:pPr>
            <a:r>
              <a:rPr lang="cs-CZ" sz="3200" dirty="0" smtClean="0"/>
              <a:t>Přístroj, který nahrazuje ledviny se nazývá </a:t>
            </a:r>
            <a:r>
              <a:rPr lang="cs-CZ" sz="3200" b="1" dirty="0" smtClean="0"/>
              <a:t>dialýza.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188640"/>
            <a:ext cx="8229600" cy="346050"/>
          </a:xfrm>
        </p:spPr>
        <p:txBody>
          <a:bodyPr>
            <a:noAutofit/>
          </a:bodyPr>
          <a:lstStyle/>
          <a:p>
            <a:r>
              <a:rPr lang="cs-CZ" sz="2000" dirty="0" smtClean="0"/>
              <a:t>Zapíšeme do sešitu: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476672"/>
            <a:ext cx="7992888" cy="6264696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b="1" u="sng" dirty="0" smtClean="0"/>
              <a:t>VYLUČOVACÍ SOUSTAVA</a:t>
            </a:r>
          </a:p>
          <a:p>
            <a:pPr>
              <a:buNone/>
            </a:pPr>
            <a:r>
              <a:rPr lang="cs-CZ" u="sng" dirty="0" smtClean="0"/>
              <a:t>funkce:</a:t>
            </a:r>
            <a:r>
              <a:rPr lang="cs-CZ" dirty="0" smtClean="0"/>
              <a:t> </a:t>
            </a:r>
          </a:p>
          <a:p>
            <a:pPr lvl="0"/>
            <a:r>
              <a:rPr lang="cs-CZ" dirty="0" smtClean="0"/>
              <a:t>odstraňování odpadních látek z těla ve formě moči</a:t>
            </a:r>
          </a:p>
          <a:p>
            <a:pPr lvl="0"/>
            <a:r>
              <a:rPr lang="cs-CZ" dirty="0" smtClean="0"/>
              <a:t>regulují objem vody a obsah solí v těle</a:t>
            </a:r>
          </a:p>
          <a:p>
            <a:pPr>
              <a:buNone/>
            </a:pPr>
            <a:r>
              <a:rPr lang="cs-CZ" u="sng" dirty="0" smtClean="0"/>
              <a:t>Orgány VS: </a:t>
            </a:r>
          </a:p>
          <a:p>
            <a:pPr>
              <a:buNone/>
            </a:pPr>
            <a:r>
              <a:rPr lang="cs-CZ" dirty="0" smtClean="0"/>
              <a:t>ledviny, močovody, močový měchýř, močová trubice</a:t>
            </a:r>
          </a:p>
          <a:p>
            <a:pPr>
              <a:buNone/>
            </a:pPr>
            <a:r>
              <a:rPr lang="cs-CZ" dirty="0" smtClean="0"/>
              <a:t>LEDVINY -&gt; párový orgán uložený v oblasti bederní páteře v tukovém obalu</a:t>
            </a:r>
          </a:p>
          <a:p>
            <a:pPr>
              <a:buNone/>
            </a:pPr>
            <a:r>
              <a:rPr lang="cs-CZ" u="sng" dirty="0" smtClean="0"/>
              <a:t>Vnitřní stavba ledviny</a:t>
            </a:r>
            <a:r>
              <a:rPr lang="cs-CZ" dirty="0" smtClean="0"/>
              <a:t>: kůra, dřeň, ledvinová pánvička, ledvinová tepna a žíla</a:t>
            </a:r>
          </a:p>
          <a:p>
            <a:pPr>
              <a:buNone/>
            </a:pPr>
            <a:r>
              <a:rPr lang="cs-CZ" b="1" dirty="0" smtClean="0"/>
              <a:t>Základní stavební a funkční jednotkou ledvin je NEFRON</a:t>
            </a:r>
            <a:r>
              <a:rPr lang="cs-CZ" dirty="0" smtClean="0"/>
              <a:t> (ledvinové tělísko</a:t>
            </a:r>
            <a:r>
              <a:rPr lang="cs-CZ" smtClean="0"/>
              <a:t>) = </a:t>
            </a:r>
            <a:r>
              <a:rPr lang="cs-CZ" dirty="0" smtClean="0"/>
              <a:t>klubko vlásečnic + ledvinový kanálek</a:t>
            </a:r>
          </a:p>
          <a:p>
            <a:pPr>
              <a:buNone/>
            </a:pPr>
            <a:r>
              <a:rPr lang="cs-CZ" b="1" dirty="0" smtClean="0"/>
              <a:t>Primární moč</a:t>
            </a:r>
            <a:r>
              <a:rPr lang="cs-CZ" dirty="0" smtClean="0"/>
              <a:t> = vzniká filtrací krve v klubku vlásečnic, v kůře</a:t>
            </a:r>
          </a:p>
          <a:p>
            <a:pPr>
              <a:buNone/>
            </a:pPr>
            <a:r>
              <a:rPr lang="cs-CZ" b="1" dirty="0" smtClean="0"/>
              <a:t>Definitivní moč</a:t>
            </a:r>
            <a:r>
              <a:rPr lang="cs-CZ" dirty="0" smtClean="0"/>
              <a:t> = vzniká zpětným vstřebáním přebytečné vody, cukru, solí, … skrz stěnu kanálků ve dřeni do krve.</a:t>
            </a:r>
          </a:p>
          <a:p>
            <a:pPr>
              <a:buNone/>
            </a:pPr>
            <a:r>
              <a:rPr lang="cs-CZ" dirty="0" smtClean="0"/>
              <a:t>(1 den / 1500l  primární moči, 1,5 l definitivní moči)</a:t>
            </a:r>
          </a:p>
          <a:p>
            <a:pPr>
              <a:buNone/>
            </a:pPr>
            <a:endParaRPr lang="cs-CZ" u="sng" dirty="0" smtClean="0"/>
          </a:p>
          <a:p>
            <a:pPr>
              <a:buNone/>
            </a:pPr>
            <a:r>
              <a:rPr lang="cs-CZ" u="sng" dirty="0" smtClean="0"/>
              <a:t>Onemocnění VS: </a:t>
            </a:r>
            <a:r>
              <a:rPr lang="cs-CZ" dirty="0" smtClean="0"/>
              <a:t>záněty močových cest, ledvinové kameny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1400" dirty="0" smtClean="0"/>
              <a:t>Není-li uvedeno jinak, vlastní práce autora</a:t>
            </a:r>
          </a:p>
          <a:p>
            <a:pPr>
              <a:buNone/>
            </a:pPr>
            <a:r>
              <a:rPr lang="cs-CZ" sz="1400" dirty="0" smtClean="0"/>
              <a:t>Obrázky použité v prezentaci </a:t>
            </a:r>
            <a:r>
              <a:rPr lang="cs-CZ" sz="1400" dirty="0" smtClean="0"/>
              <a:t>(kromě </a:t>
            </a:r>
            <a:r>
              <a:rPr lang="cs-CZ" sz="1400" dirty="0" smtClean="0"/>
              <a:t>obrázku </a:t>
            </a:r>
            <a:r>
              <a:rPr lang="cs-CZ" sz="1400" dirty="0" smtClean="0"/>
              <a:t>ledviny – fotografie autora) </a:t>
            </a:r>
            <a:r>
              <a:rPr lang="cs-CZ" sz="1400" dirty="0" smtClean="0">
                <a:cs typeface="Arial" pitchFamily="34" charset="0"/>
              </a:rPr>
              <a:t>jsou  dostupné pod licencí Microsoft Office 2007 na Office.</a:t>
            </a:r>
            <a:r>
              <a:rPr lang="cs-CZ" sz="1400" dirty="0" err="1" smtClean="0">
                <a:cs typeface="Arial" pitchFamily="34" charset="0"/>
              </a:rPr>
              <a:t>com</a:t>
            </a:r>
            <a:endParaRPr lang="cs-CZ" sz="1400" dirty="0" smtClean="0">
              <a:cs typeface="Arial" pitchFamily="34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141</TotalTime>
  <Words>445</Words>
  <Application>Microsoft Office PowerPoint</Application>
  <PresentationFormat>Předvádění na obrazovce (4:3)</PresentationFormat>
  <Paragraphs>131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20</vt:i4>
      </vt:variant>
    </vt:vector>
  </HeadingPairs>
  <TitlesOfParts>
    <vt:vector size="22" baseType="lpstr">
      <vt:lpstr>Slunovrat</vt:lpstr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VYLUČOVACÍ SOUSTAVA</vt:lpstr>
      <vt:lpstr>Hlavním orgánem vylučovací soustavy jsou LEDVINY</vt:lpstr>
      <vt:lpstr>Ledviny jsou párový orgány, který leží po stranách bederní páteře v tukovém obalu, který chrání ledviny před otřesy                 a prochladnutím.</vt:lpstr>
      <vt:lpstr>FUNKCE LEDVIN</vt:lpstr>
      <vt:lpstr>ORGÁNY VYLUČOVACÍ SOUSTAVY</vt:lpstr>
      <vt:lpstr>VNITŘNÍ STAVBA LEDVINY</vt:lpstr>
      <vt:lpstr>NEFRON</vt:lpstr>
      <vt:lpstr>PRIMÁRNÍ MOČ VZNIKÁ:</vt:lpstr>
      <vt:lpstr>DEFINITIVNÍ MOČ VZNIKÁ</vt:lpstr>
      <vt:lpstr>TROCHU MATEMATIKY</vt:lpstr>
      <vt:lpstr>MOČOVODY</vt:lpstr>
      <vt:lpstr>MOČOVÝ MĚCHÝŘ</vt:lpstr>
      <vt:lpstr>MOČOVÁ TRUBICE</vt:lpstr>
      <vt:lpstr>Kolik vypít tekutin denně???</vt:lpstr>
      <vt:lpstr>VYBER, CO PATŘÍ MEZI TEKUTINY                  A CO NE:</vt:lpstr>
      <vt:lpstr>ONEMOCNĚNÍ VYLUČOVACÍ SOUSTAVY</vt:lpstr>
      <vt:lpstr>DÁ SE ŽÍT BEZ LEDVIN?</vt:lpstr>
      <vt:lpstr>Zapíšeme do sešitu: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Základní škola Ústí nad Labem, Anežky České 702/17, příspěvková organizace   Číslo projektu: CZ.1.07/1.4.00/21.2887     Název projektu: „Učíme lépe a moderněji“  OP VK 1.4                   Výukový materiál</dc:title>
  <cp:lastModifiedBy>Dum</cp:lastModifiedBy>
  <cp:revision>17</cp:revision>
  <dcterms:modified xsi:type="dcterms:W3CDTF">2013-04-01T19:30:19Z</dcterms:modified>
</cp:coreProperties>
</file>