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3" r:id="rId5"/>
    <p:sldId id="262" r:id="rId6"/>
    <p:sldId id="264" r:id="rId7"/>
    <p:sldId id="265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88879-DC62-405B-BF29-C2D8FF6D47A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BAA01-6D1D-40D6-84E0-4C5D9578B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FardierdeCugnot2005011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cs.wikipedia.org/wiki/Soubor:4-Stroke-Engine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Vzn%C4%9Btov%C3%BD_motor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PresidentFirstCa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1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Soubor:Ford_Motor_Company_Logo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Late_model_Ford_Model_T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smtClean="0">
                          <a:effectLst/>
                        </a:rPr>
                        <a:t>VY_52_INOVACE_29_vynálezy 1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slouží ke zpestření  výuky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pracovní list k procvičování (+ kartičky s logy)</a:t>
            </a:r>
          </a:p>
          <a:p>
            <a:pPr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AUTOMOBIL – konec 18.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výsledky práce mnoha lidí – postupné 						    zdokonalování</a:t>
            </a:r>
          </a:p>
          <a:p>
            <a:r>
              <a:rPr lang="cs-CZ" dirty="0" smtClean="0"/>
              <a:t>předchůdce auto </a:t>
            </a:r>
            <a:r>
              <a:rPr lang="cs-CZ" u="sng" dirty="0" smtClean="0"/>
              <a:t>poháněné parou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    </a:t>
            </a:r>
            <a:r>
              <a:rPr lang="cs-CZ" dirty="0" err="1" smtClean="0"/>
              <a:t>samostaně</a:t>
            </a:r>
            <a:r>
              <a:rPr lang="cs-CZ" dirty="0" smtClean="0"/>
              <a:t> se pohybuje   </a:t>
            </a:r>
          </a:p>
          <a:p>
            <a:pPr>
              <a:buNone/>
            </a:pPr>
            <a:r>
              <a:rPr lang="cs-CZ" dirty="0" smtClean="0"/>
              <a:t>                                             pomocí páry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nestabilní vůz - nebezpečí</a:t>
            </a:r>
            <a:endParaRPr lang="cs-CZ" dirty="0"/>
          </a:p>
        </p:txBody>
      </p:sp>
      <p:pic>
        <p:nvPicPr>
          <p:cNvPr id="1028" name="Picture 4" descr="http://upload.wikimedia.org/wikipedia/commons/thumb/5/56/FardierdeCugnot20050111.jpg/220px-FardierdeCugnot200501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212976"/>
            <a:ext cx="363581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pohon automobilu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5">
              <a:buNone/>
            </a:pPr>
            <a:r>
              <a:rPr lang="cs-CZ" sz="3200" dirty="0" smtClean="0"/>
              <a:t>spalovací motor </a:t>
            </a:r>
          </a:p>
          <a:p>
            <a:pPr lvl="5">
              <a:buNone/>
            </a:pPr>
            <a:endParaRPr lang="cs-CZ" sz="3200" dirty="0"/>
          </a:p>
          <a:p>
            <a:pPr lvl="5">
              <a:buNone/>
            </a:pPr>
            <a:r>
              <a:rPr lang="cs-CZ" sz="3200" dirty="0" smtClean="0"/>
              <a:t>vznětový = </a:t>
            </a:r>
            <a:r>
              <a:rPr lang="cs-CZ" sz="3200" dirty="0" err="1" smtClean="0"/>
              <a:t>dieslový</a:t>
            </a:r>
            <a:r>
              <a:rPr lang="cs-CZ" sz="3200" dirty="0" smtClean="0"/>
              <a:t> = naftový</a:t>
            </a:r>
          </a:p>
          <a:p>
            <a:pPr lvl="5">
              <a:buNone/>
            </a:pPr>
            <a:r>
              <a:rPr lang="cs-CZ" sz="3200" dirty="0" smtClean="0"/>
              <a:t> motor</a:t>
            </a:r>
          </a:p>
          <a:p>
            <a:pPr lvl="5">
              <a:buNone/>
            </a:pPr>
            <a:endParaRPr lang="cs-CZ" sz="3200" dirty="0" smtClean="0"/>
          </a:p>
          <a:p>
            <a:pPr lvl="5">
              <a:buNone/>
            </a:pPr>
            <a:endParaRPr lang="cs-CZ" sz="3200" dirty="0" smtClean="0"/>
          </a:p>
          <a:p>
            <a:pPr lvl="5">
              <a:buNone/>
            </a:pPr>
            <a:endParaRPr lang="cs-CZ" sz="3200" dirty="0"/>
          </a:p>
          <a:p>
            <a:pPr lvl="5">
              <a:buNone/>
            </a:pPr>
            <a:r>
              <a:rPr lang="cs-CZ" sz="3200" dirty="0" smtClean="0"/>
              <a:t>Rudolf  </a:t>
            </a:r>
            <a:r>
              <a:rPr lang="cs-CZ" sz="3200" dirty="0" smtClean="0">
                <a:solidFill>
                  <a:srgbClr val="FF0000"/>
                </a:solidFill>
              </a:rPr>
              <a:t>DIESEL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pic>
        <p:nvPicPr>
          <p:cNvPr id="19458" name="Picture 2" descr="http://upload.wikimedia.org/wikipedia/commons/a/a6/4-Stroke-Engine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7" y="1593266"/>
            <a:ext cx="1368152" cy="2967289"/>
          </a:xfrm>
          <a:prstGeom prst="rect">
            <a:avLst/>
          </a:prstGeom>
          <a:noFill/>
        </p:spPr>
      </p:pic>
      <p:pic>
        <p:nvPicPr>
          <p:cNvPr id="19460" name="Picture 4" descr="http://upload.wikimedia.org/wikipedia/commons/thumb/6/60/Vzn%C4%9Btov%C3%BD_motor.svg/220px-Vzn%C4%9Btov%C3%BD_motor.svg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3284984"/>
            <a:ext cx="2095500" cy="29622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významní  automobiloví  vynálezci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KARL</a:t>
            </a:r>
            <a:r>
              <a:rPr lang="cs-CZ" dirty="0" smtClean="0">
                <a:solidFill>
                  <a:srgbClr val="FF0000"/>
                </a:solidFill>
              </a:rPr>
              <a:t>  BENZ	</a:t>
            </a:r>
            <a:r>
              <a:rPr lang="cs-CZ" dirty="0" smtClean="0"/>
              <a:t>		 G.</a:t>
            </a:r>
            <a:r>
              <a:rPr lang="cs-CZ" dirty="0" smtClean="0">
                <a:solidFill>
                  <a:srgbClr val="FF0000"/>
                </a:solidFill>
              </a:rPr>
              <a:t> DAIMLER</a:t>
            </a:r>
          </a:p>
          <a:p>
            <a:pPr>
              <a:buNone/>
            </a:pPr>
            <a:r>
              <a:rPr lang="cs-CZ" dirty="0" smtClean="0"/>
              <a:t>       tříkolky			     čtyřkolky</a:t>
            </a:r>
            <a:endParaRPr lang="cs-CZ" dirty="0"/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sz="2400" dirty="0" smtClean="0"/>
              <a:t> první sériově vyráběný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 u nás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    PREZIDENT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 v Kopřivnické továrně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1897</a:t>
            </a:r>
            <a:endParaRPr lang="cs-CZ" dirty="0"/>
          </a:p>
        </p:txBody>
      </p:sp>
      <p:pic>
        <p:nvPicPr>
          <p:cNvPr id="4" name="Picture 2" descr="http://upload.wikimedia.org/wikipedia/commons/thumb/1/10/PresidentFirstCar.jpg/220px-PresidentFirstCa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924944"/>
            <a:ext cx="3763052" cy="2599929"/>
          </a:xfrm>
          <a:prstGeom prst="rect">
            <a:avLst/>
          </a:prstGeom>
          <a:noFill/>
        </p:spPr>
      </p:pic>
      <p:pic>
        <p:nvPicPr>
          <p:cNvPr id="20482" name="Picture 2" descr="Logo au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620688" y="2538364"/>
            <a:ext cx="1245518" cy="8860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E. a </a:t>
            </a:r>
            <a:r>
              <a:rPr lang="cs-CZ" dirty="0" err="1" smtClean="0"/>
              <a:t>A.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MICHELIN</a:t>
            </a:r>
          </a:p>
          <a:p>
            <a:pPr>
              <a:buNone/>
            </a:pPr>
            <a:r>
              <a:rPr lang="cs-CZ"/>
              <a:t> </a:t>
            </a:r>
            <a:r>
              <a:rPr lang="cs-CZ" smtClean="0"/>
              <a:t>  výroba pneumatiky </a:t>
            </a:r>
            <a:r>
              <a:rPr lang="cs-CZ" dirty="0" smtClean="0"/>
              <a:t>plněné vzduchem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RENAULT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bubnové brdy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smtClean="0">
                <a:solidFill>
                  <a:srgbClr val="FF0000"/>
                </a:solidFill>
              </a:rPr>
              <a:t>LANCHESTER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kotoučové brzdy</a:t>
            </a:r>
            <a:endParaRPr lang="cs-CZ" dirty="0"/>
          </a:p>
        </p:txBody>
      </p:sp>
      <p:pic>
        <p:nvPicPr>
          <p:cNvPr id="21506" name="Picture 2" descr="Michelin masko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3" y="404664"/>
            <a:ext cx="2520277" cy="2016224"/>
          </a:xfrm>
          <a:prstGeom prst="rect">
            <a:avLst/>
          </a:prstGeom>
          <a:noFill/>
        </p:spPr>
      </p:pic>
      <p:pic>
        <p:nvPicPr>
          <p:cNvPr id="21508" name="Picture 4" descr="Logo aut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708920"/>
            <a:ext cx="917661" cy="938636"/>
          </a:xfrm>
          <a:prstGeom prst="rect">
            <a:avLst/>
          </a:prstGeom>
          <a:noFill/>
        </p:spPr>
      </p:pic>
      <p:pic>
        <p:nvPicPr>
          <p:cNvPr id="6" name="Picture 2" descr="Logo au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5661248"/>
            <a:ext cx="1245518" cy="886097"/>
          </a:xfrm>
          <a:prstGeom prst="rect">
            <a:avLst/>
          </a:prstGeom>
          <a:noFill/>
        </p:spPr>
      </p:pic>
      <p:pic>
        <p:nvPicPr>
          <p:cNvPr id="21510" name="Picture 6" descr="Logo aut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5373216"/>
            <a:ext cx="1800200" cy="1224137"/>
          </a:xfrm>
          <a:prstGeom prst="rect">
            <a:avLst/>
          </a:prstGeom>
          <a:noFill/>
        </p:spPr>
      </p:pic>
      <p:pic>
        <p:nvPicPr>
          <p:cNvPr id="8" name="Picture 4" descr="C:\Users\Matějovi\AppData\Local\Microsoft\Windows\Temporary Internet Files\Content.IE5\OB77HUPV\MC90001469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332656"/>
            <a:ext cx="1290218" cy="1816913"/>
          </a:xfrm>
          <a:prstGeom prst="rect">
            <a:avLst/>
          </a:prstGeom>
          <a:noFill/>
        </p:spPr>
      </p:pic>
      <p:pic>
        <p:nvPicPr>
          <p:cNvPr id="21511" name="Picture 7" descr="C:\Users\Matějovi\AppData\Local\Microsoft\Windows\Temporary Internet Files\Content.IE5\A3SWD7HF\MC90031098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5085184"/>
            <a:ext cx="1842516" cy="1587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Henry  </a:t>
            </a:r>
            <a:r>
              <a:rPr lang="cs-CZ" dirty="0" smtClean="0">
                <a:solidFill>
                  <a:srgbClr val="FF0000"/>
                </a:solidFill>
              </a:rPr>
              <a:t>FORD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hromadně vyráběný automobil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Ford model 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1908</a:t>
            </a:r>
            <a:endParaRPr lang="cs-CZ" dirty="0"/>
          </a:p>
        </p:txBody>
      </p:sp>
      <p:pic>
        <p:nvPicPr>
          <p:cNvPr id="22530" name="Picture 2" descr="Ford Motor Company Logo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628800"/>
            <a:ext cx="1905000" cy="762000"/>
          </a:xfrm>
          <a:prstGeom prst="rect">
            <a:avLst/>
          </a:prstGeom>
          <a:noFill/>
        </p:spPr>
      </p:pic>
      <p:pic>
        <p:nvPicPr>
          <p:cNvPr id="22532" name="Picture 4" descr="http://upload.wikimedia.org/wikipedia/commons/thumb/1/15/Late_model_Ford_Model_T.jpg/250px-Late_model_Ford_Model_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599" y="2996952"/>
            <a:ext cx="3091855" cy="28197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několik otázek na závěr  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vypadaly první automobily – čím byly poháněny?</a:t>
            </a:r>
          </a:p>
          <a:p>
            <a:r>
              <a:rPr lang="cs-CZ" dirty="0" smtClean="0"/>
              <a:t>Jaký je rozdíl mezi auty </a:t>
            </a:r>
            <a:r>
              <a:rPr lang="cs-CZ" dirty="0" err="1" smtClean="0"/>
              <a:t>Benze</a:t>
            </a:r>
            <a:r>
              <a:rPr lang="cs-CZ" dirty="0" smtClean="0"/>
              <a:t> a </a:t>
            </a:r>
            <a:r>
              <a:rPr lang="cs-CZ" dirty="0" err="1" smtClean="0"/>
              <a:t>Daimlera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Jak se jmenoval první sériově vyráběný automobil u nás?</a:t>
            </a:r>
          </a:p>
          <a:p>
            <a:r>
              <a:rPr lang="cs-CZ" dirty="0" smtClean="0"/>
              <a:t>Poznej známá automobilová loga - pexeso</a:t>
            </a:r>
            <a:endParaRPr lang="cs-CZ" dirty="0"/>
          </a:p>
        </p:txBody>
      </p:sp>
      <p:pic>
        <p:nvPicPr>
          <p:cNvPr id="23554" name="Picture 2" descr="C:\Users\Matějovi\AppData\Local\Microsoft\Windows\Temporary Internet Files\Content.IE5\A3SWD7HF\MC9002873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893648"/>
            <a:ext cx="2520280" cy="1543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KAPITAN.T.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26.3.2013]. Dostupný na WWW: http://cs.wikipedia.org/wiki/Soubor:PresidentFirstCar.jpg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26.3.2013]. Dostupný na WWW: http://cs.wikipedia.org/wiki/Soubor:4-Stroke-Engine.gif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JAHORAC.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26.3.2013]. Dostupný na WWW: http://cs.wikipedia.org/wiki/Soubor:Vzn%C4%9Btov%C3%BD_motor.svg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26.3.2013]. Dostupný na WWW: http://shop.svida.cz/index.php?main_page=product_info&amp;cPath=2_10&amp;products_id=106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26.3.2013]. Dostupný na WWW: http://www.</a:t>
            </a:r>
            <a:r>
              <a:rPr lang="cs-CZ" dirty="0" err="1" smtClean="0"/>
              <a:t>svetremesel.cz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</a:t>
            </a:r>
            <a:r>
              <a:rPr lang="cs-CZ" dirty="0" err="1" smtClean="0"/>
              <a:t>Automobilova</a:t>
            </a:r>
            <a:r>
              <a:rPr lang="cs-CZ" dirty="0" smtClean="0"/>
              <a:t>_loga_jejich_</a:t>
            </a:r>
            <a:r>
              <a:rPr lang="cs-CZ" dirty="0" err="1" smtClean="0"/>
              <a:t>puvod</a:t>
            </a:r>
            <a:r>
              <a:rPr lang="cs-CZ" dirty="0" smtClean="0"/>
              <a:t>_a_</a:t>
            </a:r>
            <a:r>
              <a:rPr lang="cs-CZ" dirty="0" err="1" smtClean="0"/>
              <a:t>vyznam.html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HENRY FORD.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26.3.2013]. Dostupný na WWW: http://cs.wikipedia.org/wiki/Soubor:Ford_Motor_Company_Logo.svg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RMHERMEN.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26.3.2013]. Dostupný na WWW: http://cs.wikipedia.org/wiki/Soubor:Late_model_Ford_Model_T.jpg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283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Anotace:</vt:lpstr>
      <vt:lpstr>AUTOMOBIL – konec 18. století</vt:lpstr>
      <vt:lpstr>pohon automobilu</vt:lpstr>
      <vt:lpstr>významní  automobiloví  vynálezci</vt:lpstr>
      <vt:lpstr>Snímek 6</vt:lpstr>
      <vt:lpstr>Snímek 7</vt:lpstr>
      <vt:lpstr>několik otázek na závěr   ?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26</cp:revision>
  <dcterms:created xsi:type="dcterms:W3CDTF">2013-03-26T19:04:24Z</dcterms:created>
  <dcterms:modified xsi:type="dcterms:W3CDTF">2013-04-01T19:33:08Z</dcterms:modified>
</cp:coreProperties>
</file>