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7"/>
  </p:notesMasterIdLst>
  <p:sldIdLst>
    <p:sldId id="257" r:id="rId2"/>
    <p:sldId id="258" r:id="rId3"/>
    <p:sldId id="260" r:id="rId4"/>
    <p:sldId id="291" r:id="rId5"/>
    <p:sldId id="290" r:id="rId6"/>
    <p:sldId id="282" r:id="rId7"/>
    <p:sldId id="285" r:id="rId8"/>
    <p:sldId id="287" r:id="rId9"/>
    <p:sldId id="283" r:id="rId10"/>
    <p:sldId id="288" r:id="rId11"/>
    <p:sldId id="272" r:id="rId12"/>
    <p:sldId id="267" r:id="rId13"/>
    <p:sldId id="274" r:id="rId14"/>
    <p:sldId id="289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41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4A72B4-638F-4712-B001-5EF35430F756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7E867D-2821-4E81-B18C-188246A8069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7E867D-2821-4E81-B18C-188246A80696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images.google.com/url?sa=i&amp;rct=j&amp;q=hodiny&amp;source=images&amp;cd=&amp;cad=rja&amp;docid=f9YCmomijV94sM&amp;tbnid=2keaZIvpuWJzqM:&amp;ved=0CAUQjRw&amp;url=http://eldhwen.wordpress.com/2011/07/21/preco-sa-cas-zrychluje/&amp;ei=FMtFUZ-JLcSmtAa_woD4Cg&amp;bvm=bv.43828540,d.Yms&amp;psig=AFQjCNEXCrOv_aImNUp7U-XQzPp_8mJA6Q&amp;ust=1363614851819928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e/ea/Precesi%C3%B3n.gif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4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om/url?sa=i&amp;rct=j&amp;q=slune%C4%8Dn%C3%AD+hodiny&amp;source=images&amp;cd=&amp;cad=rja&amp;docid=REJwZfE2xuYC9M&amp;tbnid=-3kjieHVbwxXKM:&amp;ved=0CAUQjRw&amp;url=http://www.rohac.cz/slunecni-hodiny&amp;ei=wEZGUbK-CYnWtAaQxoHIBA&amp;bvm=bv.43828540,d.Yms&amp;psig=AFQjCNE83VupeK5tVGf0zJChABtwt7kcjw&amp;ust=1363645597113618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0.jpeg"/><Relationship Id="rId2" Type="http://schemas.openxmlformats.org/officeDocument/2006/relationships/hyperlink" Target="http://www.oskole.sk/userfiles/image/Zofia/December/Fyzika/Meranie_casu_7r_oktober_html_m690d3e5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png"/><Relationship Id="rId4" Type="http://schemas.openxmlformats.org/officeDocument/2006/relationships/hyperlink" Target="http://images.google.com/url?sa=i&amp;rct=j&amp;q=hodiny&amp;source=images&amp;cd=&amp;cad=rja&amp;docid=da6nzv8u09P_nM&amp;tbnid=-40ugW0OofcY9M:&amp;ved=0CAUQjRw&amp;url=http://commons.wikimedia.org/wiki/File:P%C5%99es%C3%BDpac%C3%AD_hodiny.png&amp;ei=R85FUb6mD4WttAaVxoCYDw&amp;bvm=bv.43828540,d.Yms&amp;psig=AFQjCNEXCrOv_aImNUp7U-XQzPp_8mJA6Q&amp;ust=1363614851819928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hyperlink" Target="http://www.oskole.sk/userfiles/image/Zofia/December/Fyzika/Meranie_casu_7r_oktober_html_m218ef9a5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jpeg"/><Relationship Id="rId4" Type="http://schemas.openxmlformats.org/officeDocument/2006/relationships/hyperlink" Target="http://www.oskole.sk/userfiles/image/Zofia/December/Fyzika/galileo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jpeg"/><Relationship Id="rId4" Type="http://schemas.openxmlformats.org/officeDocument/2006/relationships/hyperlink" Target="http://images.google.com/url?sa=i&amp;rct=j&amp;q=ro%C4%8Dn%C3%AD+obdob%C3%AD&amp;source=images&amp;cd=&amp;cad=rja&amp;docid=YyoJ4U9SQIhkEM&amp;tbnid=7rauMNqnB9Kc8M:&amp;ved=0CAUQjRw&amp;url=http://astronomia.zcu.cz/planety/zeme/1940-stridani-rocnich-obdobi&amp;ei=7IxHUeXtNY3BswbW64GwCQ&amp;bvm=bv.43828540,d.Yms&amp;psig=AFQjCNHv_LgKbcyEXzgZltTTztGTjmnzDw&amp;ust=1363729854621434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astronomia.zcu.cz/planety/zeme/1940-stridani-rocnich-obdobi" TargetMode="External"/><Relationship Id="rId3" Type="http://schemas.openxmlformats.org/officeDocument/2006/relationships/hyperlink" Target="http://commons.wikimedia.org/wiki/File:P%C5%99es%C3%BDpac%C3%AD_hodiny.png" TargetMode="External"/><Relationship Id="rId7" Type="http://schemas.openxmlformats.org/officeDocument/2006/relationships/hyperlink" Target="http://www.rohac.cz/slunecni-hodiny" TargetMode="External"/><Relationship Id="rId2" Type="http://schemas.openxmlformats.org/officeDocument/2006/relationships/hyperlink" Target="http://www.zsdobrichovice.cz/programy/zemepis/rocni_obdobi/index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kalendar.info/datacs/time/timehr02.php?session" TargetMode="External"/><Relationship Id="rId5" Type="http://schemas.openxmlformats.org/officeDocument/2006/relationships/hyperlink" Target="http://www.panzernet.net/php/index.php?topic=4088.0" TargetMode="External"/><Relationship Id="rId4" Type="http://schemas.openxmlformats.org/officeDocument/2006/relationships/hyperlink" Target="http://www.astrohk.cz/ashk/slunecni_hodin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475656" y="1988840"/>
          <a:ext cx="6408712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  <a:gridCol w="4536504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okres Náchod                                     </a:t>
                      </a: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Autor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Šárka </a:t>
                      </a:r>
                      <a:r>
                        <a:rPr lang="cs-CZ" dirty="0" err="1" smtClean="0"/>
                        <a:t>Matějová</a:t>
                      </a:r>
                      <a:endParaRPr lang="cs-CZ" dirty="0" smtClean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16.2.2013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kern="1200" dirty="0" smtClean="0">
                          <a:effectLst/>
                        </a:rPr>
                        <a:t>VY_52_INOVACE_24_Čas</a:t>
                      </a:r>
                      <a:r>
                        <a:rPr lang="cs-CZ" sz="1800" b="0" kern="1200" baseline="0" dirty="0" smtClean="0">
                          <a:effectLst/>
                        </a:rPr>
                        <a:t> a příroda</a:t>
                      </a:r>
                      <a:endParaRPr lang="cs-CZ" sz="1050" b="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listy slouží k doplnění výuky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pro žáky 4. ročníku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doplňující otázky ověří získané znalosti </a:t>
            </a: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ČLOVĚK  A  ČAS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ČAS</a:t>
            </a:r>
          </a:p>
          <a:p>
            <a:r>
              <a:rPr lang="cs-CZ" sz="3600" dirty="0" smtClean="0"/>
              <a:t> </a:t>
            </a:r>
            <a:r>
              <a:rPr lang="cs-CZ" sz="3600" dirty="0" smtClean="0"/>
              <a:t>velmi často skloňované slovo</a:t>
            </a:r>
          </a:p>
          <a:p>
            <a:r>
              <a:rPr lang="cs-CZ" sz="3600" dirty="0" smtClean="0"/>
              <a:t>není čas, nestíhám ……neustále však plyne, nelze ho zastavit, relativně </a:t>
            </a:r>
            <a:r>
              <a:rPr lang="cs-CZ" sz="3600" dirty="0" smtClean="0"/>
              <a:t>krátký</a:t>
            </a:r>
            <a:endParaRPr lang="cs-CZ" sz="3600" dirty="0" smtClean="0"/>
          </a:p>
        </p:txBody>
      </p:sp>
      <p:pic>
        <p:nvPicPr>
          <p:cNvPr id="10" name="Picture 5" descr="C:\Users\Matějovi\AppData\Local\Microsoft\Windows\Temporary Internet Files\Content.IE5\YYU27DCS\MM900309709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4581128"/>
            <a:ext cx="2366272" cy="1738486"/>
          </a:xfrm>
          <a:prstGeom prst="rect">
            <a:avLst/>
          </a:prstGeom>
          <a:noFill/>
        </p:spPr>
      </p:pic>
      <p:pic>
        <p:nvPicPr>
          <p:cNvPr id="6" name="Picture 9" descr="C:\Users\Matějovi\AppData\Local\Microsoft\Windows\Temporary Internet Files\Content.IE5\1FK94Y9Y\MM900283269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9" y="0"/>
            <a:ext cx="2088232" cy="1773875"/>
          </a:xfrm>
          <a:prstGeom prst="rect">
            <a:avLst/>
          </a:prstGeom>
          <a:noFill/>
        </p:spPr>
      </p:pic>
      <p:pic>
        <p:nvPicPr>
          <p:cNvPr id="1028" name="Picture 4" descr="C:\Users\Matějovi\AppData\Local\Microsoft\Windows\Temporary Internet Files\Content.IE5\6RQXGJWZ\MC9003344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47664" y="4365104"/>
            <a:ext cx="1966195" cy="167265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       určování času v minulosti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pozorování                    měření                               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8674" name="Picture 2" descr="http://eldhwen.files.wordpress.com/2011/07/hodiny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420888"/>
            <a:ext cx="3563888" cy="3071509"/>
          </a:xfrm>
          <a:prstGeom prst="rect">
            <a:avLst/>
          </a:prstGeom>
          <a:noFill/>
        </p:spPr>
      </p:pic>
      <p:pic>
        <p:nvPicPr>
          <p:cNvPr id="5" name="Picture 2" descr="http://www.astro.utu.fi/kurssit/ttpk1/ttpkI/QuadrantUsag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1484784"/>
            <a:ext cx="2381250" cy="2000251"/>
          </a:xfrm>
          <a:prstGeom prst="rect">
            <a:avLst/>
          </a:prstGeom>
          <a:noFill/>
        </p:spPr>
      </p:pic>
      <p:sp>
        <p:nvSpPr>
          <p:cNvPr id="6" name="Šipka doprava 5"/>
          <p:cNvSpPr/>
          <p:nvPr/>
        </p:nvSpPr>
        <p:spPr>
          <a:xfrm>
            <a:off x="2627784" y="1988840"/>
            <a:ext cx="129614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4" descr="C:\Users\Matějovi\AppData\Local\Microsoft\Windows\Temporary Internet Files\Content.IE5\B2XBUIW1\MC90028732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3717032"/>
            <a:ext cx="2088232" cy="27913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Člověk je tvor vynalézavý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pozorování </a:t>
            </a:r>
            <a:r>
              <a:rPr lang="cs-CZ" b="1" dirty="0" smtClean="0">
                <a:solidFill>
                  <a:srgbClr val="FF0000"/>
                </a:solidFill>
              </a:rPr>
              <a:t>přírody </a:t>
            </a: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b="1" dirty="0" smtClean="0"/>
              <a:t>pravidelně se opakující </a:t>
            </a:r>
            <a:r>
              <a:rPr lang="cs-CZ" b="1" dirty="0" smtClean="0"/>
              <a:t>jevy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jevy na obloze, ve vesmíru</a:t>
            </a:r>
          </a:p>
          <a:p>
            <a:endParaRPr lang="cs-CZ" dirty="0"/>
          </a:p>
        </p:txBody>
      </p:sp>
      <p:pic>
        <p:nvPicPr>
          <p:cNvPr id="5" name="Picture 5" descr="C:\Users\Matějovi\AppData\Local\Microsoft\Windows\Temporary Internet Files\Content.IE5\QF3YMGWR\MC90023202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3573016"/>
            <a:ext cx="2989870" cy="2880320"/>
          </a:xfrm>
          <a:prstGeom prst="rect">
            <a:avLst/>
          </a:prstGeom>
          <a:noFill/>
        </p:spPr>
      </p:pic>
      <p:pic>
        <p:nvPicPr>
          <p:cNvPr id="3076" name="Picture 4" descr="C:\Users\Matějovi\AppData\Local\Microsoft\Windows\Temporary Internet Files\Content.IE5\QF3YMGWR\MC90023727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764704"/>
            <a:ext cx="2258840" cy="226789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střídání dne a noci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1 DEN = 24 hodin = 1 otočení Země kolem své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                          </a:t>
            </a:r>
            <a:r>
              <a:rPr lang="cs-CZ" b="1" dirty="0" smtClean="0"/>
              <a:t>osy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12.hodin</a:t>
            </a:r>
          </a:p>
          <a:p>
            <a:pPr>
              <a:buNone/>
            </a:pPr>
            <a:r>
              <a:rPr lang="cs-CZ" dirty="0" smtClean="0"/>
              <a:t>    východ                                                              západ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683568" y="4797152"/>
            <a:ext cx="77768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a 5"/>
          <p:cNvSpPr/>
          <p:nvPr/>
        </p:nvSpPr>
        <p:spPr>
          <a:xfrm>
            <a:off x="827584" y="4581128"/>
            <a:ext cx="720080" cy="648072"/>
          </a:xfrm>
          <a:prstGeom prst="ellipse">
            <a:avLst/>
          </a:prstGeom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6876256" y="4509120"/>
            <a:ext cx="720080" cy="648072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4427984" y="2348880"/>
            <a:ext cx="0" cy="26642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3491880" y="2780928"/>
            <a:ext cx="936104" cy="20162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2555776" y="3356992"/>
            <a:ext cx="1944216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2051720" y="4149080"/>
            <a:ext cx="2376264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flipH="1">
            <a:off x="4427984" y="2852936"/>
            <a:ext cx="720080" cy="19442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flipH="1">
            <a:off x="4427984" y="3429000"/>
            <a:ext cx="1584176" cy="13681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flipH="1">
            <a:off x="4427984" y="4221088"/>
            <a:ext cx="2088232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" name="Picture 3" descr="C:\Users\Matějovi\AppData\Local\Microsoft\Windows\Temporary Internet Files\Content.IE5\B2XBUIW1\MC90043922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1213391" cy="1206555"/>
          </a:xfrm>
          <a:prstGeom prst="rect">
            <a:avLst/>
          </a:prstGeom>
          <a:noFill/>
        </p:spPr>
      </p:pic>
      <p:pic>
        <p:nvPicPr>
          <p:cNvPr id="31" name="Picture 6" descr="C:\Users\Matějovi\AppData\Local\Microsoft\Windows\Temporary Internet Files\Content.IE5\YYU27DCS\MC90008317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0"/>
            <a:ext cx="1322054" cy="12961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99 -4.55134E-6 C 0.01996 -0.06729 0.04809 -0.13436 0.07812 -0.18455 C 0.10816 -0.23473 0.13559 -0.26988 0.17205 -0.30134 C 0.2085 -0.33279 0.26093 -0.35869 0.29653 -0.37303 C 0.33212 -0.38737 0.34548 -0.41049 0.38576 -0.38737 C 0.42604 -0.36424 0.50278 -0.27728 0.53819 -0.23358 C 0.57361 -0.18987 0.57708 -0.16281 0.59809 -0.12511 C 0.61909 -0.08741 0.65312 -0.02752 0.66423 -0.00809 " pathEditMode="relative" rAng="0" ptsTypes="aaaaaaaA">
                                      <p:cBhvr>
                                        <p:cTn id="12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6" y="-2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7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mph" presetSubtype="0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2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3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1" grpId="0" animBg="1"/>
      <p:bldP spid="11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ROČNÍ  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5"/>
            <a:ext cx="8229600" cy="4916016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sz="3800" dirty="0" smtClean="0"/>
              <a:t> </a:t>
            </a:r>
            <a:r>
              <a:rPr lang="cs-CZ" sz="4200" b="1" dirty="0" smtClean="0"/>
              <a:t>1</a:t>
            </a:r>
            <a:r>
              <a:rPr lang="cs-CZ" sz="3800" b="1" dirty="0" smtClean="0"/>
              <a:t> rok              </a:t>
            </a:r>
            <a:r>
              <a:rPr lang="cs-CZ" sz="3800" dirty="0" smtClean="0"/>
              <a:t> 4 roční období</a:t>
            </a:r>
          </a:p>
          <a:p>
            <a:pPr>
              <a:buNone/>
            </a:pPr>
            <a:r>
              <a:rPr lang="cs-CZ" sz="3800" dirty="0" smtClean="0"/>
              <a:t>způsobeno </a:t>
            </a:r>
            <a:r>
              <a:rPr lang="cs-CZ" sz="3800" b="1" dirty="0" smtClean="0"/>
              <a:t>sklon</a:t>
            </a:r>
            <a:r>
              <a:rPr lang="cs-CZ" sz="3800" dirty="0" smtClean="0"/>
              <a:t>em</a:t>
            </a:r>
            <a:r>
              <a:rPr lang="cs-CZ" sz="3800" b="1" dirty="0" smtClean="0"/>
              <a:t> zemské osy</a:t>
            </a:r>
          </a:p>
          <a:p>
            <a:pPr>
              <a:buNone/>
            </a:pPr>
            <a:r>
              <a:rPr lang="cs-CZ" sz="3800" dirty="0" smtClean="0"/>
              <a:t>a </a:t>
            </a:r>
            <a:r>
              <a:rPr lang="cs-CZ" sz="3800" b="1" dirty="0" smtClean="0"/>
              <a:t>oběh</a:t>
            </a:r>
            <a:r>
              <a:rPr lang="cs-CZ" sz="3800" dirty="0" smtClean="0"/>
              <a:t>em</a:t>
            </a:r>
            <a:r>
              <a:rPr lang="cs-CZ" sz="3800" b="1" dirty="0" smtClean="0"/>
              <a:t> Země okolo Slunce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JARO                      LÉTO              PODZIM              ZIMA</a:t>
            </a:r>
          </a:p>
        </p:txBody>
      </p:sp>
      <p:pic>
        <p:nvPicPr>
          <p:cNvPr id="6146" name="Picture 2" descr="Puzzle Čtyři roční obdob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3068961"/>
            <a:ext cx="8064896" cy="2520280"/>
          </a:xfrm>
          <a:prstGeom prst="rect">
            <a:avLst/>
          </a:prstGeom>
          <a:noFill/>
        </p:spPr>
      </p:pic>
      <p:pic>
        <p:nvPicPr>
          <p:cNvPr id="6150" name="Picture 6" descr="Soubor:Precesión.gif">
            <a:hlinkClick r:id="rId3"/>
          </p:cNvPr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5660" y="188639"/>
            <a:ext cx="2412430" cy="2376265"/>
          </a:xfrm>
          <a:prstGeom prst="rect">
            <a:avLst/>
          </a:prstGeom>
          <a:noFill/>
        </p:spPr>
      </p:pic>
      <p:pic>
        <p:nvPicPr>
          <p:cNvPr id="8" name="Picture 3" descr="C:\Users\Matějovi\AppData\Local\Microsoft\Windows\Temporary Internet Files\Content.IE5\B2XBUIW1\MC900439222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80112" y="358012"/>
            <a:ext cx="853351" cy="8485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co věděli Římané a Egypťané</a:t>
            </a:r>
            <a:br>
              <a:rPr lang="cs-CZ" dirty="0" smtClean="0"/>
            </a:br>
            <a:r>
              <a:rPr lang="cs-CZ" dirty="0" smtClean="0"/>
              <a:t>               SLUNEČNÍ  HODINY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                                dělení dne a noci na 12 úseků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délka stínu</a:t>
            </a:r>
          </a:p>
          <a:p>
            <a:pPr>
              <a:buNone/>
            </a:pPr>
            <a:r>
              <a:rPr lang="cs-CZ" dirty="0" smtClean="0"/>
              <a:t>   gnómy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NEJSTARŠÍ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29706" name="Picture 10" descr="http://www.astrohk.cz/ashk/slunecni_hodiny/upload/logo_02b_160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916832"/>
            <a:ext cx="2376262" cy="2376264"/>
          </a:xfrm>
          <a:prstGeom prst="rect">
            <a:avLst/>
          </a:prstGeom>
          <a:noFill/>
        </p:spPr>
      </p:pic>
      <p:pic>
        <p:nvPicPr>
          <p:cNvPr id="19462" name="Picture 6" descr="http://www.rohac.cz/images/pla/h1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2852937"/>
            <a:ext cx="5904656" cy="40050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2000"/>
                                        <p:tgtEl>
                                          <p:spTgt spid="297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  1/          přímé sledování</a:t>
            </a:r>
            <a:br>
              <a:rPr lang="cs-CZ" dirty="0" smtClean="0"/>
            </a:br>
            <a:r>
              <a:rPr lang="cs-CZ" dirty="0" smtClean="0"/>
              <a:t>             rovnoměrného pohybu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vodní hodiny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			       hoření svíce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přesýpací hodiny</a:t>
            </a:r>
            <a:endParaRPr lang="cs-CZ" dirty="0"/>
          </a:p>
        </p:txBody>
      </p:sp>
      <p:pic>
        <p:nvPicPr>
          <p:cNvPr id="5" name="Picture 6" descr="Zdroj: http://jaray.blog.sme.sk/clanok.asp?cl=255168&amp;bk=31113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2132856"/>
            <a:ext cx="1428750" cy="1990725"/>
          </a:xfrm>
          <a:prstGeom prst="rect">
            <a:avLst/>
          </a:prstGeom>
          <a:noFill/>
        </p:spPr>
      </p:pic>
      <p:pic>
        <p:nvPicPr>
          <p:cNvPr id="6" name="Picture 8" descr="http://upload.wikimedia.org/wikipedia/commons/7/7b/Přesýpací_hodiny.pn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63888" y="4725144"/>
            <a:ext cx="864096" cy="1550638"/>
          </a:xfrm>
          <a:prstGeom prst="rect">
            <a:avLst/>
          </a:prstGeom>
          <a:noFill/>
        </p:spPr>
      </p:pic>
      <p:pic>
        <p:nvPicPr>
          <p:cNvPr id="1026" name="Picture 2" descr="C:\Users\Matějovi\AppData\Local\Microsoft\Windows\Temporary Internet Files\Content.IE5\OB77HUPV\MP90044862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96336" y="260648"/>
            <a:ext cx="1139619" cy="854714"/>
          </a:xfrm>
          <a:prstGeom prst="rect">
            <a:avLst/>
          </a:prstGeom>
          <a:noFill/>
        </p:spPr>
      </p:pic>
      <p:pic>
        <p:nvPicPr>
          <p:cNvPr id="1030" name="Picture 6" descr="Trychtýřovité vodní hodiny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1560" y="2348880"/>
            <a:ext cx="2160240" cy="21602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2/   počítání pravidelných pohybů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mechanické hodiny			13. století</a:t>
            </a:r>
          </a:p>
          <a:p>
            <a:pPr>
              <a:buNone/>
            </a:pPr>
            <a:r>
              <a:rPr lang="cs-CZ" dirty="0" smtClean="0"/>
              <a:t> bicí, zvonkové  (krokové ústrojí)		</a:t>
            </a:r>
          </a:p>
          <a:p>
            <a:pPr>
              <a:buNone/>
            </a:pPr>
            <a:r>
              <a:rPr lang="cs-CZ" dirty="0" smtClean="0"/>
              <a:t>				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Orloj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nepřesné – chybí minutová ručička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3074" name="Picture 2" descr="C:\Users\Matějovi\AppData\Local\Microsoft\Windows\Temporary Internet Files\Content.IE5\5N2TIIWR\MP90044244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2996952"/>
            <a:ext cx="2843807" cy="1992039"/>
          </a:xfrm>
          <a:prstGeom prst="rect">
            <a:avLst/>
          </a:prstGeom>
          <a:noFill/>
        </p:spPr>
      </p:pic>
      <p:pic>
        <p:nvPicPr>
          <p:cNvPr id="37890" name="Picture 2" descr="C:\Users\Matějovi\AppData\Local\Microsoft\Windows\Temporary Internet Files\Content.IE5\Z4UJWM1L\MP90042376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3068960"/>
            <a:ext cx="2281964" cy="36028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2/   počítání pravidelných pohybů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dokonalejší   mechanické 		od 17. století</a:t>
            </a:r>
          </a:p>
          <a:p>
            <a:pPr>
              <a:buNone/>
            </a:pPr>
            <a:r>
              <a:rPr lang="cs-CZ" dirty="0" smtClean="0"/>
              <a:t>						       	  ( </a:t>
            </a:r>
            <a:r>
              <a:rPr lang="cs-CZ" dirty="0" err="1" smtClean="0"/>
              <a:t>Huygens</a:t>
            </a:r>
            <a:r>
              <a:rPr lang="cs-CZ" dirty="0" smtClean="0"/>
              <a:t>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  délka kyvadla</a:t>
            </a:r>
          </a:p>
          <a:p>
            <a:pPr>
              <a:buNone/>
            </a:pPr>
            <a:r>
              <a:rPr lang="cs-CZ" dirty="0" smtClean="0"/>
              <a:t>				   pravidelné</a:t>
            </a:r>
          </a:p>
          <a:p>
            <a:pPr>
              <a:buNone/>
            </a:pPr>
            <a:r>
              <a:rPr lang="cs-CZ" dirty="0" smtClean="0"/>
              <a:t>				          výkyvy								          </a:t>
            </a:r>
          </a:p>
          <a:p>
            <a:pPr>
              <a:buNone/>
            </a:pPr>
            <a:r>
              <a:rPr lang="cs-CZ" dirty="0" smtClean="0"/>
              <a:t>				       přesnější</a:t>
            </a:r>
          </a:p>
          <a:p>
            <a:pPr>
              <a:buNone/>
            </a:pPr>
            <a:r>
              <a:rPr lang="cs-CZ" dirty="0" smtClean="0"/>
              <a:t>							 Galileo  Galilei</a:t>
            </a:r>
          </a:p>
          <a:p>
            <a:pPr>
              <a:buNone/>
            </a:pPr>
            <a:r>
              <a:rPr lang="cs-CZ" dirty="0" smtClean="0"/>
              <a:t>                                 </a:t>
            </a:r>
            <a:endParaRPr lang="cs-CZ" dirty="0"/>
          </a:p>
        </p:txBody>
      </p:sp>
      <p:pic>
        <p:nvPicPr>
          <p:cNvPr id="8" name="Picture 6" descr="Zdroj: http://www.zlato-stribro-hodinky.cz/info/neco-z-historie/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2420888"/>
            <a:ext cx="2016224" cy="3540489"/>
          </a:xfrm>
          <a:prstGeom prst="rect">
            <a:avLst/>
          </a:prstGeom>
          <a:noFill/>
        </p:spPr>
      </p:pic>
      <p:pic>
        <p:nvPicPr>
          <p:cNvPr id="9" name="Picture 4" descr="Zdroj: http://www.crystalinks.com/galileo.html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200" y="3212976"/>
            <a:ext cx="1733178" cy="21283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2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r>
              <a:rPr lang="cs-CZ" dirty="0" smtClean="0"/>
              <a:t>délka dne a noci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			jarní rovnodennost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letní	          					                   zimní</a:t>
            </a:r>
          </a:p>
          <a:p>
            <a:pPr>
              <a:buNone/>
            </a:pPr>
            <a:r>
              <a:rPr lang="cs-CZ" dirty="0" smtClean="0"/>
              <a:t>slunovrat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 podzimní rovnodennost</a:t>
            </a:r>
            <a:endParaRPr lang="cs-CZ" dirty="0"/>
          </a:p>
        </p:txBody>
      </p:sp>
      <p:pic>
        <p:nvPicPr>
          <p:cNvPr id="23556" name="Picture 4" descr="http://www.zsdobrichovice.cz/programy/zemepis/rocni_obdobi/soubory/zeme1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96336" y="332656"/>
            <a:ext cx="897632" cy="897632"/>
          </a:xfrm>
          <a:prstGeom prst="rect">
            <a:avLst/>
          </a:prstGeom>
          <a:noFill/>
        </p:spPr>
      </p:pic>
      <p:pic>
        <p:nvPicPr>
          <p:cNvPr id="9218" name="Picture 2" descr="http://astronomia.zcu.cz/obr/planety/zeme/rok0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67744" y="2492896"/>
            <a:ext cx="5184576" cy="28083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Hádanky: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Stojí, </a:t>
            </a:r>
            <a:r>
              <a:rPr lang="cs-CZ" dirty="0" err="1" smtClean="0"/>
              <a:t>stojí</a:t>
            </a:r>
            <a:r>
              <a:rPr lang="cs-CZ" dirty="0" smtClean="0"/>
              <a:t> strom</a:t>
            </a:r>
          </a:p>
          <a:p>
            <a:pPr>
              <a:buNone/>
            </a:pPr>
            <a:r>
              <a:rPr lang="cs-CZ" dirty="0" smtClean="0"/>
              <a:t>na tom stromě 12 větví</a:t>
            </a:r>
          </a:p>
          <a:p>
            <a:pPr>
              <a:buNone/>
            </a:pPr>
            <a:r>
              <a:rPr lang="cs-CZ" dirty="0" smtClean="0"/>
              <a:t>na každé větvi po 4 hnízdech</a:t>
            </a:r>
          </a:p>
          <a:p>
            <a:pPr>
              <a:buNone/>
            </a:pPr>
            <a:r>
              <a:rPr lang="cs-CZ" dirty="0" smtClean="0"/>
              <a:t>V každém hnízdě po 7 vajíčkách.</a:t>
            </a:r>
          </a:p>
          <a:p>
            <a:pPr>
              <a:buNone/>
            </a:pPr>
            <a:r>
              <a:rPr lang="cs-CZ" dirty="0" smtClean="0"/>
              <a:t>= </a:t>
            </a:r>
            <a:r>
              <a:rPr lang="cs-CZ" b="1" dirty="0" smtClean="0"/>
              <a:t>rok, měsíce, týdny a dny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5" name="Picture 4" descr="https://lh3.googleusercontent.com/_ZS7YpOyH7gE/TTBHhP2AaiI/AAAAAAAALOQ/PqcvMMrKIdw/s400/rok-strom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260648"/>
            <a:ext cx="3520161" cy="27809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Pár otázek pro zopakování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Jaké hodiny se používaly v minulosti na měření času?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Proč se střídají roční období?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Kolik hodin má den?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Jaké jsou nejstarší známé hodiny?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Co chybělo mechanickým hodinám než přišel 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Galileo Galilei se svým zlepšením?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098" name="Picture 2" descr="C:\Users\Matějovi\AppData\Local\Microsoft\Windows\Temporary Internet Files\Content.IE5\NQS63BXI\MC9002152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4728566"/>
            <a:ext cx="2369830" cy="212943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zsdobrichovice.cz</a:t>
            </a:r>
            <a:r>
              <a:rPr lang="cs-CZ" dirty="0" smtClean="0">
                <a:hlinkClick r:id="rId2"/>
              </a:rPr>
              <a:t>/programy/</a:t>
            </a:r>
            <a:r>
              <a:rPr lang="cs-CZ" dirty="0" err="1" smtClean="0">
                <a:hlinkClick r:id="rId2"/>
              </a:rPr>
              <a:t>zemepis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rocni</a:t>
            </a:r>
            <a:r>
              <a:rPr lang="cs-CZ" dirty="0" smtClean="0">
                <a:hlinkClick r:id="rId2"/>
              </a:rPr>
              <a:t>_</a:t>
            </a:r>
            <a:r>
              <a:rPr lang="cs-CZ" dirty="0" err="1" smtClean="0">
                <a:hlinkClick r:id="rId2"/>
              </a:rPr>
              <a:t>obdobi</a:t>
            </a:r>
            <a:r>
              <a:rPr lang="cs-CZ" dirty="0" smtClean="0">
                <a:hlinkClick r:id="rId2"/>
              </a:rPr>
              <a:t>/index.</a:t>
            </a:r>
            <a:r>
              <a:rPr lang="cs-CZ" dirty="0" err="1" smtClean="0">
                <a:hlinkClick r:id="rId2"/>
              </a:rPr>
              <a:t>htm</a:t>
            </a:r>
            <a:endParaRPr lang="cs-CZ" dirty="0" smtClean="0"/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17.3.2013]. Dostupný na WWW: http://eldhwen.wordpress.com/2011/07/21/preco-sa-cas-zrychluje/ </a:t>
            </a:r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17.3.2013]. Dostupný na WWW: http://www.</a:t>
            </a:r>
            <a:r>
              <a:rPr lang="cs-CZ" dirty="0" err="1" smtClean="0"/>
              <a:t>oskole.sk</a:t>
            </a:r>
            <a:r>
              <a:rPr lang="cs-CZ" dirty="0" smtClean="0"/>
              <a:t>/?id_</a:t>
            </a:r>
            <a:r>
              <a:rPr lang="cs-CZ" dirty="0" err="1" smtClean="0"/>
              <a:t>cat</a:t>
            </a:r>
            <a:r>
              <a:rPr lang="cs-CZ" dirty="0" smtClean="0"/>
              <a:t>=3&amp;</a:t>
            </a:r>
            <a:r>
              <a:rPr lang="cs-CZ" dirty="0" err="1" smtClean="0"/>
              <a:t>clanok</a:t>
            </a:r>
            <a:r>
              <a:rPr lang="cs-CZ" dirty="0" smtClean="0"/>
              <a:t>=17658 </a:t>
            </a:r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17.3.2013]. Dostupný na WWW: </a:t>
            </a:r>
            <a:r>
              <a:rPr lang="cs-CZ" dirty="0" smtClean="0">
                <a:hlinkClick r:id="rId3"/>
              </a:rPr>
              <a:t>http://commons.wikimedia.org/wiki/File:P%C5%99es%C3%BDpac%C3%AD_hodiny.png</a:t>
            </a:r>
            <a:endParaRPr lang="cs-CZ" dirty="0" smtClean="0"/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17.3.2013]. Dostupný na WWW: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astrohk.cz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ashk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slunecni</a:t>
            </a:r>
            <a:r>
              <a:rPr lang="cs-CZ" dirty="0" smtClean="0">
                <a:hlinkClick r:id="rId4"/>
              </a:rPr>
              <a:t>_hodiny/</a:t>
            </a:r>
            <a:endParaRPr lang="cs-CZ" dirty="0" smtClean="0"/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17.3.2013]. Dostupný na WWW: </a:t>
            </a: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panzernet.net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php</a:t>
            </a:r>
            <a:r>
              <a:rPr lang="cs-CZ" dirty="0" smtClean="0">
                <a:hlinkClick r:id="rId5"/>
              </a:rPr>
              <a:t>/index.</a:t>
            </a:r>
            <a:r>
              <a:rPr lang="cs-CZ" dirty="0" err="1" smtClean="0">
                <a:hlinkClick r:id="rId5"/>
              </a:rPr>
              <a:t>php</a:t>
            </a:r>
            <a:r>
              <a:rPr lang="cs-CZ" dirty="0" smtClean="0">
                <a:hlinkClick r:id="rId5"/>
              </a:rPr>
              <a:t>?</a:t>
            </a:r>
            <a:r>
              <a:rPr lang="cs-CZ" dirty="0" err="1" smtClean="0">
                <a:hlinkClick r:id="rId5"/>
              </a:rPr>
              <a:t>topic</a:t>
            </a:r>
            <a:r>
              <a:rPr lang="cs-CZ" dirty="0" smtClean="0">
                <a:hlinkClick r:id="rId5"/>
              </a:rPr>
              <a:t>=4088.0</a:t>
            </a:r>
            <a:endParaRPr lang="cs-CZ" dirty="0" smtClean="0"/>
          </a:p>
          <a:p>
            <a:r>
              <a:rPr lang="cs-CZ" dirty="0" smtClean="0"/>
              <a:t>SILVER SPOON.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17.3.2013]. Dostupný na WWW: http://cs.wikipedia.org/wiki/Soubor:Earth%27s_Axis_(small).gif </a:t>
            </a:r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17.3.2013]. Dostupný na WWW: http://cs.wikipedia.org/wiki/Precese_zemsk%C3%A9_osy </a:t>
            </a:r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17.3.2013]. Dostupný na WWW: </a:t>
            </a:r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kalendar.info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datacs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time</a:t>
            </a:r>
            <a:r>
              <a:rPr lang="cs-CZ" dirty="0" smtClean="0">
                <a:hlinkClick r:id="rId6"/>
              </a:rPr>
              <a:t>/timehr02.php?</a:t>
            </a:r>
            <a:r>
              <a:rPr lang="cs-CZ" dirty="0" err="1" smtClean="0">
                <a:hlinkClick r:id="rId6"/>
              </a:rPr>
              <a:t>session</a:t>
            </a:r>
            <a:endParaRPr lang="cs-CZ" dirty="0" smtClean="0"/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17.3.2013]. Dostupný na WWW: </a:t>
            </a:r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rohac.cz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slunecni</a:t>
            </a:r>
            <a:r>
              <a:rPr lang="cs-CZ" dirty="0" smtClean="0">
                <a:hlinkClick r:id="rId7"/>
              </a:rPr>
              <a:t>-hodiny</a:t>
            </a:r>
            <a:endParaRPr lang="cs-CZ" dirty="0" smtClean="0"/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18.3.2013]. Dostupný na WWW: </a:t>
            </a:r>
            <a:r>
              <a:rPr lang="cs-CZ" dirty="0" smtClean="0">
                <a:hlinkClick r:id="rId8"/>
              </a:rPr>
              <a:t>http://astronomia.zcu.cz/planety/zeme/1940-stridani-rocnich-obdobi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1070</TotalTime>
  <Words>466</Words>
  <Application>Microsoft Office PowerPoint</Application>
  <PresentationFormat>Předvádění na obrazovce (4:3)</PresentationFormat>
  <Paragraphs>127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Modul</vt:lpstr>
      <vt:lpstr>Snímek 1</vt:lpstr>
      <vt:lpstr>Anotace:</vt:lpstr>
      <vt:lpstr>ČLOVĚK  A  ČAS</vt:lpstr>
      <vt:lpstr>         určování času v minulosti</vt:lpstr>
      <vt:lpstr>Člověk je tvor vynalézavý</vt:lpstr>
      <vt:lpstr>              střídání dne a noci</vt:lpstr>
      <vt:lpstr>  ROČNÍ   OBDOBÍ</vt:lpstr>
      <vt:lpstr>  co věděli Římané a Egypťané                SLUNEČNÍ  HODINY</vt:lpstr>
      <vt:lpstr>    1/          přímé sledování              rovnoměrného pohybu</vt:lpstr>
      <vt:lpstr>2/   počítání pravidelných pohybů</vt:lpstr>
      <vt:lpstr>2/   počítání pravidelných pohybů</vt:lpstr>
      <vt:lpstr>  délka dne a noci</vt:lpstr>
      <vt:lpstr>     Hádanky:</vt:lpstr>
      <vt:lpstr>Pár otázek pro zopakování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Matějovi</dc:creator>
  <cp:lastModifiedBy>Matějovi</cp:lastModifiedBy>
  <cp:revision>107</cp:revision>
  <dcterms:created xsi:type="dcterms:W3CDTF">2013-02-19T13:10:44Z</dcterms:created>
  <dcterms:modified xsi:type="dcterms:W3CDTF">2013-04-01T20:12:34Z</dcterms:modified>
</cp:coreProperties>
</file>