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85" r:id="rId5"/>
    <p:sldId id="293" r:id="rId6"/>
    <p:sldId id="294" r:id="rId7"/>
    <p:sldId id="295" r:id="rId8"/>
    <p:sldId id="296" r:id="rId9"/>
    <p:sldId id="297" r:id="rId10"/>
    <p:sldId id="298" r:id="rId11"/>
    <p:sldId id="299" r:id="rId12"/>
    <p:sldId id="301" r:id="rId13"/>
    <p:sldId id="300" r:id="rId14"/>
    <p:sldId id="302" r:id="rId15"/>
    <p:sldId id="287" r:id="rId16"/>
  </p:sldIdLst>
  <p:sldSz cx="9144000" cy="6858000" type="screen4x3"/>
  <p:notesSz cx="6797675" cy="9928225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009" autoAdjust="0"/>
    <p:restoredTop sz="94660"/>
  </p:normalViewPr>
  <p:slideViewPr>
    <p:cSldViewPr>
      <p:cViewPr varScale="1">
        <p:scale>
          <a:sx n="61" d="100"/>
          <a:sy n="61" d="100"/>
        </p:scale>
        <p:origin x="-72" y="-4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BC6E56A4-66CB-43D2-8342-F2EEA05BBF6E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36214C98-065A-470E-A084-EF3B53B713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E56D57-E8B2-46ED-A723-923A67E14623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D7F7C9-F024-4A62-B688-3BBA79274D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6CAB42-519D-4260-AA56-B2DCE08DEA7B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BA59DC-5FD6-4DB8-BA45-1211DCFC69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B84B30-7324-4719-9F81-96A2A64CB01F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BF0846-8E0A-44F4-8457-B7E9406B2D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53C068-E156-4A2F-971F-D4A8D533DA28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BF3A5-3ECF-452A-B26C-3F60234FCE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C48642-EFD2-4FC3-86C9-5E79D3C3D943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DDCC97-238C-41D9-A25D-58D7857297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8E732F-6862-42A6-9A09-0EE6E94ED43F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3F2FFE-787F-4737-AB22-B8DE40D12B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7924CE-D255-49D2-A0FA-189FF8A8BA6C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2A965-BF4F-48E8-963E-94A732EFDF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A2B7FD-201C-4032-9B42-74DA69B00152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E36323-8EC6-4EBE-9536-8A23E437CE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780BD8-C022-4922-AA0C-841A01230D94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63D7B4-D8EB-4FC1-8817-6CF564D732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A8BA98-B3B8-498B-B2B1-05C1F9C618D4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D0471A-1043-423C-B946-1FC2332F1B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4E3FDF17-7206-4CBD-A212-814BEC96C79D}" type="datetimeFigureOut">
              <a:rPr lang="cs-CZ"/>
              <a:pPr>
                <a:defRPr/>
              </a:pPr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BA350F60-8862-40E2-AFE3-8C268C8B26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60" r:id="rId1"/>
    <p:sldLayoutId id="2147484052" r:id="rId2"/>
    <p:sldLayoutId id="2147484053" r:id="rId3"/>
    <p:sldLayoutId id="2147484054" r:id="rId4"/>
    <p:sldLayoutId id="2147484055" r:id="rId5"/>
    <p:sldLayoutId id="2147484056" r:id="rId6"/>
    <p:sldLayoutId id="2147484057" r:id="rId7"/>
    <p:sldLayoutId id="2147484061" r:id="rId8"/>
    <p:sldLayoutId id="2147484062" r:id="rId9"/>
    <p:sldLayoutId id="2147484058" r:id="rId10"/>
    <p:sldLayoutId id="214748405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5" y="4421188"/>
            <a:ext cx="2933700" cy="1260475"/>
          </a:xfrm>
        </p:spPr>
        <p:txBody>
          <a:bodyPr>
            <a:normAutofit fontScale="92500"/>
          </a:bodyPr>
          <a:lstStyle/>
          <a:p>
            <a:pPr eaLnBrk="1" hangingPunct="1">
              <a:defRPr/>
            </a:pPr>
            <a:r>
              <a:rPr lang="cs-CZ" sz="2400" dirty="0" smtClean="0">
                <a:solidFill>
                  <a:srgbClr val="443329"/>
                </a:solidFill>
                <a:latin typeface="Arial" charset="0"/>
                <a:cs typeface="Arial" charset="0"/>
              </a:rPr>
              <a:t>Ekonomika provozu a podnikání</a:t>
            </a:r>
          </a:p>
          <a:p>
            <a:pPr eaLnBrk="1" hangingPunct="1">
              <a:defRPr/>
            </a:pPr>
            <a:r>
              <a:rPr lang="cs-CZ" sz="2400" dirty="0" smtClean="0">
                <a:solidFill>
                  <a:srgbClr val="443329"/>
                </a:solidFill>
                <a:latin typeface="Arial" charset="0"/>
                <a:cs typeface="Arial" charset="0"/>
              </a:rPr>
              <a:t>Ekonomika podnikání</a:t>
            </a:r>
          </a:p>
          <a:p>
            <a:pPr eaLnBrk="1" hangingPunct="1">
              <a:defRPr/>
            </a:pPr>
            <a:endParaRPr lang="cs-CZ" sz="2400" dirty="0" smtClean="0">
              <a:solidFill>
                <a:srgbClr val="443329"/>
              </a:solidFill>
              <a:latin typeface="Arial" charset="0"/>
              <a:cs typeface="Arial" charset="0"/>
            </a:endParaRPr>
          </a:p>
          <a:p>
            <a:pPr eaLnBrk="1" hangingPunct="1">
              <a:defRPr/>
            </a:pPr>
            <a:endParaRPr lang="cs-CZ" sz="2400" dirty="0" smtClean="0">
              <a:solidFill>
                <a:srgbClr val="443329"/>
              </a:solidFill>
              <a:latin typeface="Arial" charset="0"/>
              <a:cs typeface="Arial" charset="0"/>
            </a:endParaRP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Výukový materiál</a:t>
            </a:r>
            <a:endParaRPr lang="cs-CZ" sz="4800" b="1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materiálu: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04_02_32_INOVACE_12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43213" y="5299075"/>
            <a:ext cx="3168650" cy="7858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2"/>
          <p:cNvSpPr txBox="1">
            <a:spLocks noChangeArrowheads="1"/>
          </p:cNvSpPr>
          <p:nvPr/>
        </p:nvSpPr>
        <p:spPr bwMode="auto">
          <a:xfrm>
            <a:off x="500063" y="369888"/>
            <a:ext cx="8394700" cy="1292225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1600" dirty="0"/>
          </a:p>
          <a:p>
            <a:r>
              <a:rPr lang="cs-CZ" sz="3800" dirty="0" smtClean="0"/>
              <a:t>Hospodaření s majetkem</a:t>
            </a:r>
            <a:endParaRPr lang="cs-CZ" sz="3800" dirty="0"/>
          </a:p>
          <a:p>
            <a:pPr algn="ctr"/>
            <a:endParaRPr lang="cs-CZ" sz="24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1327150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Předmět: Ekonomika provozu a podnikání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4.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Jméno autora: Ing. Lenka </a:t>
            </a:r>
            <a:r>
              <a:rPr lang="cs-CZ" sz="2200" b="1" dirty="0" err="1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Kandlerová</a:t>
            </a:r>
            <a:endParaRPr lang="cs-CZ" sz="22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Ing. Lenka </a:t>
            </a:r>
            <a:r>
              <a:rPr lang="cs-CZ" sz="1400" i="1" dirty="0" err="1">
                <a:solidFill>
                  <a:schemeClr val="tx1"/>
                </a:solidFill>
                <a:latin typeface="Arial" charset="0"/>
                <a:cs typeface="Arial" charset="0"/>
              </a:rPr>
              <a:t>Kandlerová</a:t>
            </a:r>
            <a:endParaRPr lang="cs-CZ" sz="1400" i="1" dirty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3" name="TextovéPole 4"/>
          <p:cNvSpPr txBox="1">
            <a:spLocks noChangeArrowheads="1"/>
          </p:cNvSpPr>
          <p:nvPr/>
        </p:nvSpPr>
        <p:spPr bwMode="auto">
          <a:xfrm>
            <a:off x="500063" y="3308350"/>
            <a:ext cx="8175625" cy="31700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b="1" dirty="0">
                <a:solidFill>
                  <a:srgbClr val="000000"/>
                </a:solidFill>
                <a:cs typeface="Arial" charset="0"/>
              </a:rPr>
              <a:t>Anotace :</a:t>
            </a:r>
          </a:p>
          <a:p>
            <a:pPr algn="just"/>
            <a:r>
              <a:rPr lang="cs-CZ" sz="2000" dirty="0" smtClean="0">
                <a:solidFill>
                  <a:srgbClr val="000000"/>
                </a:solidFill>
                <a:cs typeface="Arial" charset="0"/>
              </a:rPr>
              <a:t>Prezentace seznamuje studenty se způsoby pořízení majetku, jeho oceňováním. U investičního majetku seznamuje studenty s metodami jeho odpisování, zejména se zaměřuje na odpisy daňové.</a:t>
            </a:r>
            <a:endParaRPr lang="cs-CZ" sz="2000" dirty="0">
              <a:solidFill>
                <a:srgbClr val="000000"/>
              </a:solidFill>
              <a:cs typeface="Arial" charset="0"/>
            </a:endParaRPr>
          </a:p>
          <a:p>
            <a:r>
              <a:rPr lang="cs-CZ" sz="2000" b="1" dirty="0" smtClean="0">
                <a:solidFill>
                  <a:srgbClr val="000000"/>
                </a:solidFill>
                <a:cs typeface="Arial" charset="0"/>
              </a:rPr>
              <a:t>Klíčová </a:t>
            </a:r>
            <a:r>
              <a:rPr lang="cs-CZ" sz="2000" b="1" dirty="0">
                <a:solidFill>
                  <a:srgbClr val="000000"/>
                </a:solidFill>
                <a:cs typeface="Arial" charset="0"/>
              </a:rPr>
              <a:t>slova</a:t>
            </a:r>
            <a:r>
              <a:rPr lang="cs-CZ" sz="2000" b="1" dirty="0" smtClean="0">
                <a:solidFill>
                  <a:srgbClr val="000000"/>
                </a:solidFill>
                <a:cs typeface="Arial" charset="0"/>
              </a:rPr>
              <a:t>:</a:t>
            </a:r>
          </a:p>
          <a:p>
            <a:r>
              <a:rPr lang="cs-CZ" sz="2000" dirty="0" smtClean="0">
                <a:solidFill>
                  <a:srgbClr val="000000"/>
                </a:solidFill>
                <a:cs typeface="Arial" charset="0"/>
              </a:rPr>
              <a:t>Způsoby </a:t>
            </a:r>
            <a:r>
              <a:rPr lang="cs-CZ" sz="2000" dirty="0" smtClean="0">
                <a:solidFill>
                  <a:srgbClr val="000000"/>
                </a:solidFill>
                <a:cs typeface="Arial" charset="0"/>
              </a:rPr>
              <a:t>pořízení, oceňování, pořizovací cena, cena pořízení, vlastní náklady, reprodukční pořizovací cena, odpisování, morální opotřebení, fyzické opotřebení, odpis, </a:t>
            </a:r>
            <a:r>
              <a:rPr lang="cs-CZ" sz="2000" dirty="0" smtClean="0">
                <a:solidFill>
                  <a:srgbClr val="000000"/>
                </a:solidFill>
                <a:cs typeface="Arial" charset="0"/>
              </a:rPr>
              <a:t>účetní odpis, daňový odpis, rovnoměrné odpisování, zrychlené odpisování.</a:t>
            </a:r>
            <a:endParaRPr lang="cs-CZ" sz="2000" dirty="0" smtClean="0">
              <a:solidFill>
                <a:srgbClr val="000000"/>
              </a:solidFill>
              <a:cs typeface="Arial" charset="0"/>
            </a:endParaRPr>
          </a:p>
          <a:p>
            <a:endParaRPr lang="cs-CZ" sz="2000" dirty="0">
              <a:cs typeface="Arial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50163" y="333375"/>
            <a:ext cx="1077912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dirty="0" smtClean="0">
                <a:latin typeface="Arial" charset="0"/>
                <a:cs typeface="Arial" charset="0"/>
              </a:rPr>
              <a:t>Způsoby pořízení majetku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572000"/>
          </a:xfrm>
        </p:spPr>
        <p:txBody>
          <a:bodyPr/>
          <a:lstStyle/>
          <a:p>
            <a:pPr marL="0" indent="0">
              <a:spcBef>
                <a:spcPts val="0"/>
              </a:spcBef>
              <a:buClr>
                <a:schemeClr val="tx2"/>
              </a:buClr>
              <a:buSzPct val="100000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Majetek může být pořízen těmito způsoby:</a:t>
            </a:r>
          </a:p>
          <a:p>
            <a:pPr lvl="0">
              <a:spcBef>
                <a:spcPts val="0"/>
              </a:spcBef>
              <a:buFont typeface="Wingdings" pitchFamily="2" charset="2"/>
              <a:buChar char="Ø"/>
            </a:pPr>
            <a:r>
              <a:rPr lang="cs-CZ" dirty="0">
                <a:latin typeface="Arial" pitchFamily="34" charset="0"/>
                <a:cs typeface="Arial" pitchFamily="34" charset="0"/>
              </a:rPr>
              <a:t>investiční výstavbou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 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368300" lvl="0" indent="0">
              <a:spcBef>
                <a:spcPts val="0"/>
              </a:spcBef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a) dodavatelským </a:t>
            </a:r>
            <a:r>
              <a:rPr lang="cs-CZ" dirty="0">
                <a:latin typeface="Arial" pitchFamily="34" charset="0"/>
                <a:cs typeface="Arial" pitchFamily="34" charset="0"/>
              </a:rPr>
              <a:t>způsobem,</a:t>
            </a:r>
          </a:p>
          <a:p>
            <a:pPr marL="368300" lvl="0" indent="0">
              <a:spcBef>
                <a:spcPts val="0"/>
              </a:spcBef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b) vlastní </a:t>
            </a:r>
            <a:r>
              <a:rPr lang="cs-CZ" dirty="0">
                <a:latin typeface="Arial" pitchFamily="34" charset="0"/>
                <a:cs typeface="Arial" pitchFamily="34" charset="0"/>
              </a:rPr>
              <a:t>výrobou,</a:t>
            </a:r>
          </a:p>
          <a:p>
            <a:pPr lvl="0">
              <a:spcBef>
                <a:spcPts val="0"/>
              </a:spcBef>
              <a:buFont typeface="Wingdings" pitchFamily="2" charset="2"/>
              <a:buChar char="Ø"/>
            </a:pPr>
            <a:r>
              <a:rPr lang="cs-CZ" dirty="0">
                <a:latin typeface="Arial" pitchFamily="34" charset="0"/>
                <a:cs typeface="Arial" pitchFamily="34" charset="0"/>
              </a:rPr>
              <a:t>darováním,</a:t>
            </a:r>
          </a:p>
          <a:p>
            <a:pPr lvl="0">
              <a:spcBef>
                <a:spcPts val="0"/>
              </a:spcBef>
              <a:buFont typeface="Wingdings" pitchFamily="2" charset="2"/>
              <a:buChar char="Ø"/>
            </a:pPr>
            <a:r>
              <a:rPr lang="cs-CZ" dirty="0">
                <a:latin typeface="Arial" pitchFamily="34" charset="0"/>
                <a:cs typeface="Arial" pitchFamily="34" charset="0"/>
              </a:rPr>
              <a:t>bezúplatným nabytím na základě povinnosti vyplývající z právního předpisu,</a:t>
            </a:r>
          </a:p>
          <a:p>
            <a:pPr lvl="0">
              <a:spcBef>
                <a:spcPts val="0"/>
              </a:spcBef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přeřazením </a:t>
            </a:r>
            <a:r>
              <a:rPr lang="cs-CZ" dirty="0">
                <a:latin typeface="Arial" pitchFamily="34" charset="0"/>
                <a:cs typeface="Arial" pitchFamily="34" charset="0"/>
              </a:rPr>
              <a:t>z osobního užívání do podnikání,</a:t>
            </a:r>
          </a:p>
          <a:p>
            <a:pPr lvl="0">
              <a:spcBef>
                <a:spcPts val="0"/>
              </a:spcBef>
              <a:buFont typeface="Wingdings" pitchFamily="2" charset="2"/>
              <a:buChar char="Ø"/>
            </a:pPr>
            <a:r>
              <a:rPr lang="cs-CZ" dirty="0">
                <a:latin typeface="Arial" pitchFamily="34" charset="0"/>
                <a:cs typeface="Arial" pitchFamily="34" charset="0"/>
              </a:rPr>
              <a:t>vkladem společníků,</a:t>
            </a:r>
          </a:p>
          <a:p>
            <a:pPr lvl="0">
              <a:spcBef>
                <a:spcPts val="0"/>
              </a:spcBef>
              <a:buFont typeface="Wingdings" pitchFamily="2" charset="2"/>
              <a:buChar char="Ø"/>
            </a:pPr>
            <a:r>
              <a:rPr lang="cs-CZ" dirty="0">
                <a:latin typeface="Arial" pitchFamily="34" charset="0"/>
                <a:cs typeface="Arial" pitchFamily="34" charset="0"/>
              </a:rPr>
              <a:t>nabytím na  základě smlouvy, leasingu,</a:t>
            </a:r>
          </a:p>
          <a:p>
            <a:pPr lvl="0">
              <a:spcBef>
                <a:spcPts val="0"/>
              </a:spcBef>
              <a:buFont typeface="Wingdings" pitchFamily="2" charset="2"/>
              <a:buChar char="Ø"/>
            </a:pPr>
            <a:r>
              <a:rPr lang="cs-CZ" dirty="0">
                <a:latin typeface="Arial" pitchFamily="34" charset="0"/>
                <a:cs typeface="Arial" pitchFamily="34" charset="0"/>
              </a:rPr>
              <a:t>nabytím práv k výsledkům duševní tvořivé činnosti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dirty="0" smtClean="0">
                <a:latin typeface="Arial" charset="0"/>
                <a:cs typeface="Arial" charset="0"/>
              </a:rPr>
              <a:t>Oceňování majetku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572000"/>
          </a:xfrm>
        </p:spPr>
        <p:txBody>
          <a:bodyPr/>
          <a:lstStyle/>
          <a:p>
            <a:pPr marL="0" indent="0">
              <a:spcBef>
                <a:spcPts val="0"/>
              </a:spcBef>
              <a:buClr>
                <a:schemeClr val="tx2"/>
              </a:buClr>
              <a:buSzPct val="100000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Oceňování majetku se řídí právním předpisem – zákonem o účetnictví, který rozlišují následující druhy cen:</a:t>
            </a:r>
          </a:p>
          <a:p>
            <a:pPr lvl="0">
              <a:spcBef>
                <a:spcPts val="0"/>
              </a:spcBef>
              <a:buFont typeface="Wingdings" pitchFamily="2" charset="2"/>
              <a:buChar char="Ø"/>
            </a:pPr>
            <a:r>
              <a:rPr lang="cs-CZ" b="1" dirty="0">
                <a:latin typeface="Arial" pitchFamily="34" charset="0"/>
                <a:cs typeface="Arial" pitchFamily="34" charset="0"/>
              </a:rPr>
              <a:t>pořizovací cenu </a:t>
            </a:r>
            <a:r>
              <a:rPr lang="cs-CZ" dirty="0">
                <a:latin typeface="Arial" pitchFamily="34" charset="0"/>
                <a:cs typeface="Arial" pitchFamily="34" charset="0"/>
              </a:rPr>
              <a:t>- zahrnuje cenu pořízení a náklad spojené s pořízením (tyto ceny převládají),</a:t>
            </a:r>
          </a:p>
          <a:p>
            <a:pPr lvl="0">
              <a:spcBef>
                <a:spcPts val="0"/>
              </a:spcBef>
              <a:buFont typeface="Wingdings" pitchFamily="2" charset="2"/>
              <a:buChar char="Ø"/>
            </a:pPr>
            <a:r>
              <a:rPr lang="cs-CZ" b="1" dirty="0">
                <a:latin typeface="Arial" pitchFamily="34" charset="0"/>
                <a:cs typeface="Arial" pitchFamily="34" charset="0"/>
              </a:rPr>
              <a:t>cenu pořízení </a:t>
            </a:r>
            <a:r>
              <a:rPr lang="cs-CZ" dirty="0">
                <a:latin typeface="Arial" pitchFamily="34" charset="0"/>
                <a:cs typeface="Arial" pitchFamily="34" charset="0"/>
              </a:rPr>
              <a:t>- cena, za kterou byl majetek nakoupen (zpravidla při ocenění finančního majetku),</a:t>
            </a:r>
          </a:p>
          <a:p>
            <a:pPr lvl="0">
              <a:spcBef>
                <a:spcPts val="0"/>
              </a:spcBef>
              <a:buFont typeface="Wingdings" pitchFamily="2" charset="2"/>
              <a:buChar char="Ø"/>
            </a:pPr>
            <a:r>
              <a:rPr lang="cs-CZ" b="1" dirty="0">
                <a:latin typeface="Arial" pitchFamily="34" charset="0"/>
                <a:cs typeface="Arial" pitchFamily="34" charset="0"/>
              </a:rPr>
              <a:t>náklady nebo jejich část </a:t>
            </a:r>
            <a:r>
              <a:rPr lang="cs-CZ" dirty="0">
                <a:latin typeface="Arial" pitchFamily="34" charset="0"/>
                <a:cs typeface="Arial" pitchFamily="34" charset="0"/>
              </a:rPr>
              <a:t>- při ocenění majetku vyrobeného vlastní činností podniku,</a:t>
            </a:r>
          </a:p>
          <a:p>
            <a:pPr>
              <a:spcBef>
                <a:spcPts val="0"/>
              </a:spcBef>
              <a:buFont typeface="Wingdings" pitchFamily="2" charset="2"/>
              <a:buChar char="Ø"/>
            </a:pPr>
            <a:r>
              <a:rPr lang="cs-CZ" b="1" dirty="0">
                <a:latin typeface="Arial" pitchFamily="34" charset="0"/>
                <a:cs typeface="Arial" pitchFamily="34" charset="0"/>
              </a:rPr>
              <a:t>reprodukční pořizovací cenu </a:t>
            </a:r>
            <a:r>
              <a:rPr lang="cs-CZ" dirty="0">
                <a:latin typeface="Arial" pitchFamily="34" charset="0"/>
                <a:cs typeface="Arial" pitchFamily="34" charset="0"/>
              </a:rPr>
              <a:t>- cena, za kterou by se daný majetek pořídil v době oceňování.</a:t>
            </a:r>
          </a:p>
        </p:txBody>
      </p:sp>
    </p:spTree>
    <p:extLst>
      <p:ext uri="{BB962C8B-B14F-4D97-AF65-F5344CB8AC3E}">
        <p14:creationId xmlns:p14="http://schemas.microsoft.com/office/powerpoint/2010/main" val="788719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dirty="0" smtClean="0">
                <a:latin typeface="Arial" charset="0"/>
                <a:cs typeface="Arial" charset="0"/>
              </a:rPr>
              <a:t>Odpisování majetku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572000"/>
          </a:xfrm>
        </p:spPr>
        <p:txBody>
          <a:bodyPr/>
          <a:lstStyle/>
          <a:p>
            <a:pPr marL="6985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Již dříve </a:t>
            </a:r>
            <a:r>
              <a:rPr lang="cs-CZ" dirty="0">
                <a:latin typeface="Arial" pitchFamily="34" charset="0"/>
                <a:cs typeface="Arial" pitchFamily="34" charset="0"/>
              </a:rPr>
              <a:t>jsme se zmínili, že investiční majetek se v podniku používá dlouhodobě a jeho hodnota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se </a:t>
            </a:r>
            <a:r>
              <a:rPr lang="cs-CZ" dirty="0">
                <a:latin typeface="Arial" pitchFamily="34" charset="0"/>
                <a:cs typeface="Arial" pitchFamily="34" charset="0"/>
              </a:rPr>
              <a:t>mění - ubývá. Tento úbytek hodnoty majetku je způsoben:</a:t>
            </a:r>
          </a:p>
          <a:p>
            <a:pPr marL="441325" lvl="0" indent="-371475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a) jeho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opotřebením </a:t>
            </a:r>
            <a:r>
              <a:rPr lang="cs-CZ" dirty="0">
                <a:latin typeface="Arial" pitchFamily="34" charset="0"/>
                <a:cs typeface="Arial" pitchFamily="34" charset="0"/>
              </a:rPr>
              <a:t>(snižuje se výkonnost majetku, jeho spolehlivost, což má za následek tzv. </a:t>
            </a:r>
            <a:r>
              <a:rPr lang="cs-CZ" b="1" i="1" dirty="0">
                <a:latin typeface="Arial" pitchFamily="34" charset="0"/>
                <a:cs typeface="Arial" pitchFamily="34" charset="0"/>
              </a:rPr>
              <a:t>fyzické opotřebení</a:t>
            </a:r>
            <a:r>
              <a:rPr lang="cs-CZ" dirty="0">
                <a:latin typeface="Arial" pitchFamily="34" charset="0"/>
                <a:cs typeface="Arial" pitchFamily="34" charset="0"/>
              </a:rPr>
              <a:t> a na druhé straně se vyrábějí nové výkonnější a levnější prostředky, což označujeme jako tzv. </a:t>
            </a:r>
            <a:r>
              <a:rPr lang="cs-CZ" b="1" i="1" dirty="0">
                <a:latin typeface="Arial" pitchFamily="34" charset="0"/>
                <a:cs typeface="Arial" pitchFamily="34" charset="0"/>
              </a:rPr>
              <a:t>morální opotřebení</a:t>
            </a:r>
            <a:r>
              <a:rPr lang="cs-CZ" dirty="0">
                <a:latin typeface="Arial" pitchFamily="34" charset="0"/>
                <a:cs typeface="Arial" pitchFamily="34" charset="0"/>
              </a:rPr>
              <a:t>),</a:t>
            </a:r>
          </a:p>
          <a:p>
            <a:pPr marL="441325" lvl="0" indent="-371475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b) postupem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času </a:t>
            </a:r>
            <a:r>
              <a:rPr lang="cs-CZ" dirty="0">
                <a:latin typeface="Arial" pitchFamily="34" charset="0"/>
                <a:cs typeface="Arial" pitchFamily="34" charset="0"/>
              </a:rPr>
              <a:t>(ubývá možnost využití některých patentů, vydavatelských práv, licencí apod.).</a:t>
            </a:r>
          </a:p>
        </p:txBody>
      </p:sp>
    </p:spTree>
    <p:extLst>
      <p:ext uri="{BB962C8B-B14F-4D97-AF65-F5344CB8AC3E}">
        <p14:creationId xmlns:p14="http://schemas.microsoft.com/office/powerpoint/2010/main" val="36567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dirty="0" smtClean="0">
                <a:latin typeface="Arial" charset="0"/>
                <a:cs typeface="Arial" charset="0"/>
              </a:rPr>
              <a:t>Odpis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572000"/>
          </a:xfrm>
        </p:spPr>
        <p:txBody>
          <a:bodyPr/>
          <a:lstStyle/>
          <a:p>
            <a:pPr marL="6985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Úbytek hodnoty vyjadřujeme v peněžních jednotkách 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označujeme </a:t>
            </a:r>
            <a:r>
              <a:rPr lang="cs-CZ" dirty="0">
                <a:latin typeface="Arial" pitchFamily="34" charset="0"/>
                <a:cs typeface="Arial" pitchFamily="34" charset="0"/>
              </a:rPr>
              <a:t>jej jako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odpis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6985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Souhrn odpisů za dobu používání majetku označujeme jako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oprávky.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6985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Odpisy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majetku </a:t>
            </a:r>
            <a:r>
              <a:rPr lang="cs-CZ" dirty="0">
                <a:latin typeface="Arial" pitchFamily="34" charset="0"/>
                <a:cs typeface="Arial" pitchFamily="34" charset="0"/>
              </a:rPr>
              <a:t>plní dvě funkce:</a:t>
            </a:r>
          </a:p>
          <a:p>
            <a:pPr marL="527050" lvl="0" indent="-457200">
              <a:spcBef>
                <a:spcPts val="0"/>
              </a:spcBef>
              <a:buSzPct val="100000"/>
              <a:buFont typeface="+mj-lt"/>
              <a:buAutoNum type="arabicPeriod"/>
            </a:pPr>
            <a:r>
              <a:rPr lang="cs-CZ" dirty="0">
                <a:latin typeface="Arial" pitchFamily="34" charset="0"/>
                <a:cs typeface="Arial" pitchFamily="34" charset="0"/>
              </a:rPr>
              <a:t>postupně přenášejí hodnotu majetku do nákladů,</a:t>
            </a:r>
          </a:p>
          <a:p>
            <a:pPr marL="527050" lvl="0" indent="-457200">
              <a:spcBef>
                <a:spcPts val="0"/>
              </a:spcBef>
              <a:buSzPct val="100000"/>
              <a:buFont typeface="+mj-lt"/>
              <a:buAutoNum type="arabicPeriod"/>
            </a:pPr>
            <a:r>
              <a:rPr lang="cs-CZ" dirty="0">
                <a:latin typeface="Arial" pitchFamily="34" charset="0"/>
                <a:cs typeface="Arial" pitchFamily="34" charset="0"/>
              </a:rPr>
              <a:t>zabezpečují tvorbu zdrojů na pořízení nového investičního majetku.</a:t>
            </a:r>
          </a:p>
          <a:p>
            <a:pPr marL="904875" indent="0">
              <a:buNone/>
            </a:pPr>
            <a:endParaRPr lang="cs-CZ" sz="2000" i="1" dirty="0" smtClean="0">
              <a:latin typeface="Arial" pitchFamily="34" charset="0"/>
              <a:cs typeface="Arial" pitchFamily="34" charset="0"/>
            </a:endParaRPr>
          </a:p>
          <a:p>
            <a:pPr marL="904875" indent="0">
              <a:buNone/>
            </a:pP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Pozn.: </a:t>
            </a:r>
            <a:r>
              <a:rPr lang="cs-CZ" sz="2000" b="1" i="1" dirty="0" smtClean="0">
                <a:latin typeface="Arial" pitchFamily="34" charset="0"/>
                <a:cs typeface="Arial" pitchFamily="34" charset="0"/>
              </a:rPr>
              <a:t>pořizovací </a:t>
            </a:r>
            <a:r>
              <a:rPr lang="cs-CZ" sz="2000" b="1" i="1" dirty="0">
                <a:latin typeface="Arial" pitchFamily="34" charset="0"/>
                <a:cs typeface="Arial" pitchFamily="34" charset="0"/>
              </a:rPr>
              <a:t>cena - oprávky = zůstatková </a:t>
            </a:r>
            <a:r>
              <a:rPr lang="cs-CZ" sz="2000" b="1" i="1" dirty="0" smtClean="0">
                <a:latin typeface="Arial" pitchFamily="34" charset="0"/>
                <a:cs typeface="Arial" pitchFamily="34" charset="0"/>
              </a:rPr>
              <a:t>cena</a:t>
            </a:r>
            <a:endParaRPr lang="cs-CZ" sz="2000" i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4" descr="C:\Users\kandleroval\AppData\Local\Microsoft\Windows\Temporary Internet Files\Content.IE5\TEOCG5KN\MC900239013[1].wmf"/>
          <p:cNvPicPr>
            <a:picLocks noChangeArrowheads="1"/>
          </p:cNvPicPr>
          <p:nvPr/>
        </p:nvPicPr>
        <p:blipFill>
          <a:blip r:embed="rId2" cstate="print">
            <a:grayscl/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5355184"/>
            <a:ext cx="540000" cy="54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67180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dirty="0" smtClean="0">
                <a:latin typeface="Arial" charset="0"/>
                <a:cs typeface="Arial" charset="0"/>
              </a:rPr>
              <a:t>Odpisová politika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572000"/>
          </a:xfrm>
        </p:spPr>
        <p:txBody>
          <a:bodyPr/>
          <a:lstStyle/>
          <a:p>
            <a:pPr marL="69850" indent="0">
              <a:spcBef>
                <a:spcPts val="0"/>
              </a:spcBef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Odpisování majetku provádí podnik podle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své odpisové politiky </a:t>
            </a:r>
            <a:r>
              <a:rPr lang="cs-CZ" dirty="0">
                <a:latin typeface="Arial" pitchFamily="34" charset="0"/>
                <a:cs typeface="Arial" pitchFamily="34" charset="0"/>
              </a:rPr>
              <a:t>tak, že rozhoduje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o: výši </a:t>
            </a:r>
            <a:r>
              <a:rPr lang="cs-CZ" dirty="0">
                <a:latin typeface="Arial" pitchFamily="34" charset="0"/>
                <a:cs typeface="Arial" pitchFamily="34" charset="0"/>
              </a:rPr>
              <a:t>odpisové základny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době odpisování a metodě </a:t>
            </a:r>
            <a:r>
              <a:rPr lang="cs-CZ" dirty="0">
                <a:latin typeface="Arial" pitchFamily="34" charset="0"/>
                <a:cs typeface="Arial" pitchFamily="34" charset="0"/>
              </a:rPr>
              <a:t>odpisování.</a:t>
            </a:r>
          </a:p>
          <a:p>
            <a:pPr marL="69850" indent="0">
              <a:spcBef>
                <a:spcPts val="0"/>
              </a:spcBef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Takto stanovené odpisy označujeme jako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 odpisy účetní</a:t>
            </a:r>
            <a:r>
              <a:rPr lang="cs-CZ" dirty="0">
                <a:latin typeface="Arial" pitchFamily="34" charset="0"/>
                <a:cs typeface="Arial" pitchFamily="34" charset="0"/>
              </a:rPr>
              <a:t>.</a:t>
            </a:r>
          </a:p>
          <a:p>
            <a:pPr marL="69850" indent="0">
              <a:spcBef>
                <a:spcPts val="0"/>
              </a:spcBef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69850" indent="0">
              <a:spcBef>
                <a:spcPts val="0"/>
              </a:spcBef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Pro </a:t>
            </a:r>
            <a:r>
              <a:rPr lang="cs-CZ" dirty="0">
                <a:latin typeface="Arial" pitchFamily="34" charset="0"/>
                <a:cs typeface="Arial" pitchFamily="34" charset="0"/>
              </a:rPr>
              <a:t>potřeby výpočtu základu daně z příjmu však musí podnik respektovat zákon o daních z příjmu, který vymezuje způsob výpočtu odpisů podle jednotlivých skupin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investičního </a:t>
            </a:r>
            <a:r>
              <a:rPr lang="cs-CZ" dirty="0">
                <a:latin typeface="Arial" pitchFamily="34" charset="0"/>
                <a:cs typeface="Arial" pitchFamily="34" charset="0"/>
              </a:rPr>
              <a:t>majetku.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Tyto </a:t>
            </a:r>
            <a:r>
              <a:rPr lang="cs-CZ" dirty="0">
                <a:latin typeface="Arial" pitchFamily="34" charset="0"/>
                <a:cs typeface="Arial" pitchFamily="34" charset="0"/>
              </a:rPr>
              <a:t>odpisy označujeme jako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odpisy daňové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5805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dirty="0" smtClean="0">
                <a:latin typeface="Arial" charset="0"/>
                <a:cs typeface="Arial" charset="0"/>
              </a:rPr>
              <a:t>Odpisové skupiny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450804"/>
          </a:xfrm>
        </p:spPr>
        <p:txBody>
          <a:bodyPr/>
          <a:lstStyle/>
          <a:p>
            <a:pPr marL="69850" indent="0">
              <a:spcBef>
                <a:spcPts val="0"/>
              </a:spcBef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7192843"/>
              </p:ext>
            </p:extLst>
          </p:nvPr>
        </p:nvGraphicFramePr>
        <p:xfrm>
          <a:off x="683568" y="1700808"/>
          <a:ext cx="7776864" cy="45285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80120"/>
                <a:gridCol w="1440160"/>
                <a:gridCol w="5256584"/>
              </a:tblGrid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latin typeface="Arial" pitchFamily="34" charset="0"/>
                          <a:cs typeface="Arial" pitchFamily="34" charset="0"/>
                        </a:rPr>
                        <a:t>Skupina</a:t>
                      </a:r>
                      <a:endParaRPr lang="cs-CZ" sz="18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latin typeface="Arial" pitchFamily="34" charset="0"/>
                          <a:cs typeface="Arial" pitchFamily="34" charset="0"/>
                        </a:rPr>
                        <a:t>Doba</a:t>
                      </a:r>
                    </a:p>
                    <a:p>
                      <a:pPr algn="ctr"/>
                      <a:r>
                        <a:rPr lang="cs-CZ" sz="1800" b="1" dirty="0" smtClean="0">
                          <a:latin typeface="Arial" pitchFamily="34" charset="0"/>
                          <a:cs typeface="Arial" pitchFamily="34" charset="0"/>
                        </a:rPr>
                        <a:t>odpisování </a:t>
                      </a:r>
                      <a:endParaRPr lang="cs-CZ" sz="18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latin typeface="Arial" pitchFamily="34" charset="0"/>
                          <a:cs typeface="Arial" pitchFamily="34" charset="0"/>
                        </a:rPr>
                        <a:t>Příklady majetku</a:t>
                      </a:r>
                      <a:endParaRPr lang="cs-CZ" sz="18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18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18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kancelářské</a:t>
                      </a:r>
                      <a:r>
                        <a:rPr lang="cs-CZ" b="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b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potřeby plastové, kancelářské stroje, ruční mechanizované nářadí </a:t>
                      </a:r>
                      <a:endParaRPr lang="cs-CZ" sz="18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642352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18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latin typeface="Arial" pitchFamily="34" charset="0"/>
                          <a:cs typeface="Arial" pitchFamily="34" charset="0"/>
                        </a:rPr>
                        <a:t>5</a:t>
                      </a:r>
                      <a:endParaRPr lang="cs-CZ" sz="18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cisterny, prodejní automaty, traktory, stroje,</a:t>
                      </a:r>
                      <a:r>
                        <a:rPr lang="cs-CZ" b="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b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letadla,</a:t>
                      </a:r>
                      <a:r>
                        <a:rPr lang="cs-CZ" b="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nákladní auta</a:t>
                      </a:r>
                      <a:endParaRPr lang="cs-CZ" sz="18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18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latin typeface="Arial" pitchFamily="34" charset="0"/>
                          <a:cs typeface="Arial" pitchFamily="34" charset="0"/>
                        </a:rPr>
                        <a:t>10</a:t>
                      </a:r>
                      <a:endParaRPr lang="cs-CZ" sz="18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trezory, turbíny, výtahy, lodě,</a:t>
                      </a:r>
                      <a:r>
                        <a:rPr lang="cs-CZ" b="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b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železniční lokomotivy, tramvaje, vozy metra, skleníky</a:t>
                      </a:r>
                      <a:endParaRPr lang="cs-CZ" sz="18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930384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18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latin typeface="Arial" pitchFamily="34" charset="0"/>
                          <a:cs typeface="Arial" pitchFamily="34" charset="0"/>
                        </a:rPr>
                        <a:t>20</a:t>
                      </a:r>
                      <a:endParaRPr lang="cs-CZ" sz="18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domy, budovy</a:t>
                      </a:r>
                      <a:r>
                        <a:rPr lang="cs-CZ" b="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a</a:t>
                      </a:r>
                      <a:r>
                        <a:rPr lang="cs-CZ" b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tribuny stadiónů</a:t>
                      </a:r>
                      <a:r>
                        <a:rPr lang="cs-CZ" b="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b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ze dřeva a plastů, bazény ze dřeva a plastů, průmyslové komíny, vodovody a kanalizace </a:t>
                      </a:r>
                      <a:endParaRPr lang="cs-CZ" sz="18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605437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latin typeface="Arial" pitchFamily="34" charset="0"/>
                          <a:cs typeface="Arial" pitchFamily="34" charset="0"/>
                        </a:rPr>
                        <a:t>5</a:t>
                      </a:r>
                      <a:endParaRPr lang="cs-CZ" sz="18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latin typeface="Arial" pitchFamily="34" charset="0"/>
                          <a:cs typeface="Arial" pitchFamily="34" charset="0"/>
                        </a:rPr>
                        <a:t>30</a:t>
                      </a:r>
                      <a:endParaRPr lang="cs-CZ" sz="18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mosty, tunely, budovy, stavby, dráhy letišť, studny, dálnice, ulice, silnice</a:t>
                      </a:r>
                      <a:endParaRPr lang="cs-CZ" sz="18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95456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latin typeface="Arial" pitchFamily="34" charset="0"/>
                          <a:cs typeface="Arial" pitchFamily="34" charset="0"/>
                        </a:rPr>
                        <a:t>6</a:t>
                      </a:r>
                      <a:endParaRPr lang="cs-CZ" sz="18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latin typeface="Arial" pitchFamily="34" charset="0"/>
                          <a:cs typeface="Arial" pitchFamily="34" charset="0"/>
                        </a:rPr>
                        <a:t>50</a:t>
                      </a:r>
                      <a:endParaRPr lang="cs-CZ" sz="18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budovy hotelů, obchodních domů, muzea, školy </a:t>
                      </a:r>
                      <a:endParaRPr lang="cs-CZ" sz="18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96533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dirty="0" smtClean="0">
                <a:latin typeface="Arial" charset="0"/>
                <a:cs typeface="Arial" charset="0"/>
              </a:rPr>
              <a:t>Daňové odpisy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572000"/>
          </a:xfrm>
        </p:spPr>
        <p:txBody>
          <a:bodyPr/>
          <a:lstStyle/>
          <a:p>
            <a:pPr marL="6985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Lineární odpisování</a:t>
            </a:r>
          </a:p>
          <a:p>
            <a:pPr marL="6985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dirty="0">
                <a:latin typeface="Arial" pitchFamily="34" charset="0"/>
                <a:cs typeface="Arial" pitchFamily="34" charset="0"/>
              </a:rPr>
              <a:t>založeno na principu menšího odpisu v prvním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roce a </a:t>
            </a:r>
            <a:r>
              <a:rPr lang="cs-CZ" dirty="0">
                <a:latin typeface="Arial" pitchFamily="34" charset="0"/>
                <a:cs typeface="Arial" pitchFamily="34" charset="0"/>
              </a:rPr>
              <a:t>stejných odpisů v dalších letech.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Každé skupině majetku </a:t>
            </a:r>
            <a:r>
              <a:rPr lang="cs-CZ" dirty="0">
                <a:latin typeface="Arial" pitchFamily="34" charset="0"/>
                <a:cs typeface="Arial" pitchFamily="34" charset="0"/>
              </a:rPr>
              <a:t>odpovídá příslušná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sazba v procentech, </a:t>
            </a:r>
            <a:r>
              <a:rPr lang="cs-CZ" dirty="0">
                <a:latin typeface="Arial" pitchFamily="34" charset="0"/>
                <a:cs typeface="Arial" pitchFamily="34" charset="0"/>
              </a:rPr>
              <a:t>která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vyjadřuje </a:t>
            </a:r>
            <a:r>
              <a:rPr lang="cs-CZ" dirty="0">
                <a:latin typeface="Arial" pitchFamily="34" charset="0"/>
                <a:cs typeface="Arial" pitchFamily="34" charset="0"/>
              </a:rPr>
              <a:t>roční odpis.</a:t>
            </a:r>
          </a:p>
          <a:p>
            <a:pPr marL="69850" indent="0">
              <a:spcBef>
                <a:spcPts val="0"/>
              </a:spcBef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6985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Zrychlené odpisování</a:t>
            </a:r>
          </a:p>
          <a:p>
            <a:pPr marL="6985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(degresivní) znamená</a:t>
            </a:r>
            <a:r>
              <a:rPr lang="cs-CZ" dirty="0">
                <a:latin typeface="Arial" pitchFamily="34" charset="0"/>
                <a:cs typeface="Arial" pitchFamily="34" charset="0"/>
              </a:rPr>
              <a:t>, že v prvních letech se odepíše větší částka, která se postupem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času </a:t>
            </a:r>
            <a:r>
              <a:rPr lang="cs-CZ" dirty="0">
                <a:latin typeface="Arial" pitchFamily="34" charset="0"/>
                <a:cs typeface="Arial" pitchFamily="34" charset="0"/>
              </a:rPr>
              <a:t>snižuje. Odpisy se počítají podle stanovených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koeficientů pro jednotlivé skupiny.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9000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dirty="0" smtClean="0">
                <a:latin typeface="Arial" charset="0"/>
                <a:cs typeface="Arial" charset="0"/>
              </a:rPr>
              <a:t>Lineární odpisování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450804"/>
          </a:xfrm>
        </p:spPr>
        <p:txBody>
          <a:bodyPr/>
          <a:lstStyle/>
          <a:p>
            <a:pPr marL="69850" indent="0">
              <a:spcBef>
                <a:spcPts val="0"/>
              </a:spcBef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8616041"/>
              </p:ext>
            </p:extLst>
          </p:nvPr>
        </p:nvGraphicFramePr>
        <p:xfrm>
          <a:off x="755576" y="1747781"/>
          <a:ext cx="7632848" cy="43455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4176"/>
                <a:gridCol w="2880320"/>
                <a:gridCol w="3168352"/>
              </a:tblGrid>
              <a:tr h="71793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Odpisová skupina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Odpisová sazba v %</a:t>
                      </a:r>
                    </a:p>
                    <a:p>
                      <a:pPr algn="ctr"/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pro 1. rok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Odpisová sazba v %</a:t>
                      </a:r>
                    </a:p>
                    <a:p>
                      <a:pPr algn="ctr"/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v dalších letech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561337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24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Arial" pitchFamily="34" charset="0"/>
                          <a:cs typeface="Arial" pitchFamily="34" charset="0"/>
                        </a:rPr>
                        <a:t>20</a:t>
                      </a:r>
                      <a:endParaRPr lang="cs-CZ" sz="24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Arial" pitchFamily="34" charset="0"/>
                          <a:cs typeface="Arial" pitchFamily="34" charset="0"/>
                        </a:rPr>
                        <a:t>40</a:t>
                      </a:r>
                      <a:endParaRPr lang="cs-CZ" sz="24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589943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24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Arial" pitchFamily="34" charset="0"/>
                          <a:cs typeface="Arial" pitchFamily="34" charset="0"/>
                        </a:rPr>
                        <a:t>11</a:t>
                      </a:r>
                      <a:endParaRPr lang="cs-CZ" sz="24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Arial" pitchFamily="34" charset="0"/>
                          <a:cs typeface="Arial" pitchFamily="34" charset="0"/>
                        </a:rPr>
                        <a:t>22,25</a:t>
                      </a:r>
                      <a:endParaRPr lang="cs-CZ" sz="24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663686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24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Arial" pitchFamily="34" charset="0"/>
                          <a:cs typeface="Arial" pitchFamily="34" charset="0"/>
                        </a:rPr>
                        <a:t>5,5</a:t>
                      </a:r>
                      <a:endParaRPr lang="cs-CZ" sz="24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Arial" pitchFamily="34" charset="0"/>
                          <a:cs typeface="Arial" pitchFamily="34" charset="0"/>
                        </a:rPr>
                        <a:t>10,5</a:t>
                      </a:r>
                      <a:endParaRPr lang="cs-CZ" sz="24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663686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24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Arial" pitchFamily="34" charset="0"/>
                          <a:cs typeface="Arial" pitchFamily="34" charset="0"/>
                        </a:rPr>
                        <a:t>2,15</a:t>
                      </a:r>
                      <a:endParaRPr lang="cs-CZ" sz="24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Arial" pitchFamily="34" charset="0"/>
                          <a:cs typeface="Arial" pitchFamily="34" charset="0"/>
                        </a:rPr>
                        <a:t>5,15</a:t>
                      </a:r>
                      <a:endParaRPr lang="cs-CZ" sz="24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608708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Arial" pitchFamily="34" charset="0"/>
                          <a:cs typeface="Arial" pitchFamily="34" charset="0"/>
                        </a:rPr>
                        <a:t>5</a:t>
                      </a:r>
                      <a:endParaRPr lang="cs-CZ" sz="24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Arial" pitchFamily="34" charset="0"/>
                          <a:cs typeface="Arial" pitchFamily="34" charset="0"/>
                        </a:rPr>
                        <a:t>1,4</a:t>
                      </a:r>
                      <a:endParaRPr lang="cs-CZ" sz="24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Arial" pitchFamily="34" charset="0"/>
                          <a:cs typeface="Arial" pitchFamily="34" charset="0"/>
                        </a:rPr>
                        <a:t>3,4</a:t>
                      </a:r>
                      <a:endParaRPr lang="cs-CZ" sz="24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540225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Arial" pitchFamily="34" charset="0"/>
                          <a:cs typeface="Arial" pitchFamily="34" charset="0"/>
                        </a:rPr>
                        <a:t>6</a:t>
                      </a:r>
                      <a:endParaRPr lang="cs-CZ" sz="24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Arial" pitchFamily="34" charset="0"/>
                          <a:cs typeface="Arial" pitchFamily="34" charset="0"/>
                        </a:rPr>
                        <a:t>1,02</a:t>
                      </a:r>
                      <a:endParaRPr lang="cs-CZ" sz="24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Arial" pitchFamily="34" charset="0"/>
                          <a:cs typeface="Arial" pitchFamily="34" charset="0"/>
                        </a:rPr>
                        <a:t>2,02</a:t>
                      </a:r>
                      <a:endParaRPr lang="cs-CZ" sz="24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83519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8195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714375" y="1714500"/>
                <a:ext cx="7715250" cy="4572000"/>
              </a:xfrm>
            </p:spPr>
            <p:txBody>
              <a:bodyPr/>
              <a:lstStyle/>
              <a:p>
                <a:pPr marL="69850" indent="0">
                  <a:buNone/>
                </a:pPr>
                <a:r>
                  <a:rPr lang="cs-CZ" dirty="0" smtClean="0">
                    <a:latin typeface="Arial" pitchFamily="34" charset="0"/>
                    <a:cs typeface="Arial" pitchFamily="34" charset="0"/>
                  </a:rPr>
                  <a:t>Výpočet ročního odpisu:</a:t>
                </a:r>
              </a:p>
              <a:p>
                <a:pPr marL="69850" indent="0">
                  <a:buNone/>
                </a:pPr>
                <a:endParaRPr lang="cs-CZ" dirty="0" smtClean="0">
                  <a:latin typeface="Arial" pitchFamily="34" charset="0"/>
                  <a:cs typeface="Arial" pitchFamily="34" charset="0"/>
                </a:endParaRPr>
              </a:p>
              <a:p>
                <a:pPr marL="6985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  <a:cs typeface="Arial" pitchFamily="34" charset="0"/>
                        </a:rPr>
                        <m:t>𝑟𝑜</m:t>
                      </m:r>
                      <m:r>
                        <a:rPr lang="cs-CZ" b="0" i="1" smtClean="0">
                          <a:latin typeface="Cambria Math"/>
                          <a:cs typeface="Arial" pitchFamily="34" charset="0"/>
                        </a:rPr>
                        <m:t>č</m:t>
                      </m:r>
                      <m:r>
                        <a:rPr lang="cs-CZ" b="0" i="1" smtClean="0">
                          <a:latin typeface="Cambria Math"/>
                          <a:cs typeface="Arial" pitchFamily="34" charset="0"/>
                        </a:rPr>
                        <m:t>𝑛</m:t>
                      </m:r>
                      <m:r>
                        <a:rPr lang="cs-CZ" b="0" i="1" smtClean="0">
                          <a:latin typeface="Cambria Math"/>
                          <a:cs typeface="Arial" pitchFamily="34" charset="0"/>
                        </a:rPr>
                        <m:t>í </m:t>
                      </m:r>
                      <m:r>
                        <a:rPr lang="cs-CZ" b="0" i="1" smtClean="0">
                          <a:latin typeface="Cambria Math"/>
                          <a:cs typeface="Arial" pitchFamily="34" charset="0"/>
                        </a:rPr>
                        <m:t>𝑜𝑑𝑝𝑖𝑠</m:t>
                      </m:r>
                      <m:r>
                        <a:rPr lang="cs-CZ" b="0" i="1" smtClean="0">
                          <a:latin typeface="Cambria Math"/>
                          <a:cs typeface="Arial" pitchFamily="34" charset="0"/>
                        </a:rPr>
                        <m:t>=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𝑣𝑠𝑡𝑢𝑝𝑛</m:t>
                          </m:r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í </m:t>
                          </m:r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𝑐𝑒𝑛𝑎</m:t>
                          </m:r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 ∗</m:t>
                          </m:r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𝑜𝑑𝑝𝑖𝑠𝑜𝑣</m:t>
                          </m:r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á </m:t>
                          </m:r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𝑠𝑎𝑧𝑏𝑎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100</m:t>
                          </m:r>
                        </m:den>
                      </m:f>
                    </m:oMath>
                  </m:oMathPara>
                </a14:m>
                <a:endParaRPr lang="cs-CZ" dirty="0" smtClean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819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14375" y="1714500"/>
                <a:ext cx="7715250" cy="4572000"/>
              </a:xfrm>
              <a:blipFill rotWithShape="1">
                <a:blip r:embed="rId2"/>
                <a:stretch>
                  <a:fillRect l="-316" t="-9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34371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dirty="0" smtClean="0">
                <a:latin typeface="Arial" charset="0"/>
                <a:cs typeface="Arial" charset="0"/>
              </a:rPr>
              <a:t>Zrychlené odpisování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450804"/>
          </a:xfrm>
        </p:spPr>
        <p:txBody>
          <a:bodyPr/>
          <a:lstStyle/>
          <a:p>
            <a:pPr marL="69850" indent="0">
              <a:spcBef>
                <a:spcPts val="0"/>
              </a:spcBef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21915382"/>
              </p:ext>
            </p:extLst>
          </p:nvPr>
        </p:nvGraphicFramePr>
        <p:xfrm>
          <a:off x="755576" y="1747781"/>
          <a:ext cx="7632848" cy="43455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4176"/>
                <a:gridCol w="2880320"/>
                <a:gridCol w="3168352"/>
              </a:tblGrid>
              <a:tr h="71793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Odpisová skupina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Odpisová sazba v %</a:t>
                      </a:r>
                    </a:p>
                    <a:p>
                      <a:pPr algn="ctr"/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pro 1. rok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Odpisová sazba v %</a:t>
                      </a:r>
                    </a:p>
                    <a:p>
                      <a:pPr algn="ctr"/>
                      <a:r>
                        <a:rPr lang="cs-CZ" sz="2000" b="1" dirty="0" smtClean="0">
                          <a:latin typeface="Arial" pitchFamily="34" charset="0"/>
                          <a:cs typeface="Arial" pitchFamily="34" charset="0"/>
                        </a:rPr>
                        <a:t>v dalších letech</a:t>
                      </a:r>
                      <a:endParaRPr lang="cs-CZ" sz="2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561337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24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24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24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589943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24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Arial" pitchFamily="34" charset="0"/>
                          <a:cs typeface="Arial" pitchFamily="34" charset="0"/>
                        </a:rPr>
                        <a:t>5</a:t>
                      </a:r>
                      <a:endParaRPr lang="cs-CZ" sz="24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Arial" pitchFamily="34" charset="0"/>
                          <a:cs typeface="Arial" pitchFamily="34" charset="0"/>
                        </a:rPr>
                        <a:t>6</a:t>
                      </a:r>
                      <a:endParaRPr lang="cs-CZ" sz="24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663686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24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Arial" pitchFamily="34" charset="0"/>
                          <a:cs typeface="Arial" pitchFamily="34" charset="0"/>
                        </a:rPr>
                        <a:t>10</a:t>
                      </a:r>
                      <a:endParaRPr lang="cs-CZ" sz="24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Arial" pitchFamily="34" charset="0"/>
                          <a:cs typeface="Arial" pitchFamily="34" charset="0"/>
                        </a:rPr>
                        <a:t>11</a:t>
                      </a:r>
                      <a:endParaRPr lang="cs-CZ" sz="24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663686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24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Arial" pitchFamily="34" charset="0"/>
                          <a:cs typeface="Arial" pitchFamily="34" charset="0"/>
                        </a:rPr>
                        <a:t>20</a:t>
                      </a:r>
                      <a:endParaRPr lang="cs-CZ" sz="24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Arial" pitchFamily="34" charset="0"/>
                          <a:cs typeface="Arial" pitchFamily="34" charset="0"/>
                        </a:rPr>
                        <a:t>21</a:t>
                      </a:r>
                      <a:endParaRPr lang="cs-CZ" sz="24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608708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Arial" pitchFamily="34" charset="0"/>
                          <a:cs typeface="Arial" pitchFamily="34" charset="0"/>
                        </a:rPr>
                        <a:t>5</a:t>
                      </a:r>
                      <a:endParaRPr lang="cs-CZ" sz="24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Arial" pitchFamily="34" charset="0"/>
                          <a:cs typeface="Arial" pitchFamily="34" charset="0"/>
                        </a:rPr>
                        <a:t>30</a:t>
                      </a:r>
                      <a:endParaRPr lang="cs-CZ" sz="24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Arial" pitchFamily="34" charset="0"/>
                          <a:cs typeface="Arial" pitchFamily="34" charset="0"/>
                        </a:rPr>
                        <a:t>31</a:t>
                      </a:r>
                      <a:endParaRPr lang="cs-CZ" sz="24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540225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Arial" pitchFamily="34" charset="0"/>
                          <a:cs typeface="Arial" pitchFamily="34" charset="0"/>
                        </a:rPr>
                        <a:t>6</a:t>
                      </a:r>
                      <a:endParaRPr lang="cs-CZ" sz="24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Arial" pitchFamily="34" charset="0"/>
                          <a:cs typeface="Arial" pitchFamily="34" charset="0"/>
                        </a:rPr>
                        <a:t>50</a:t>
                      </a:r>
                      <a:endParaRPr lang="cs-CZ" sz="24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Arial" pitchFamily="34" charset="0"/>
                          <a:cs typeface="Arial" pitchFamily="34" charset="0"/>
                        </a:rPr>
                        <a:t>51</a:t>
                      </a:r>
                      <a:endParaRPr lang="cs-CZ" sz="24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02249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8195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714375" y="1714500"/>
                <a:ext cx="7715250" cy="4572000"/>
              </a:xfrm>
            </p:spPr>
            <p:txBody>
              <a:bodyPr/>
              <a:lstStyle/>
              <a:p>
                <a:pPr marL="69850" indent="0">
                  <a:buNone/>
                </a:pPr>
                <a:r>
                  <a:rPr lang="cs-CZ" dirty="0" smtClean="0">
                    <a:latin typeface="Arial" pitchFamily="34" charset="0"/>
                    <a:cs typeface="Arial" pitchFamily="34" charset="0"/>
                  </a:rPr>
                  <a:t>Výpočet ročního odpisu:</a:t>
                </a:r>
              </a:p>
              <a:p>
                <a:pPr marL="69850" indent="0">
                  <a:buNone/>
                </a:pPr>
                <a:endParaRPr lang="cs-CZ" b="0" i="1" dirty="0" smtClean="0">
                  <a:latin typeface="Cambria Math"/>
                  <a:cs typeface="Arial" pitchFamily="34" charset="0"/>
                </a:endParaRPr>
              </a:p>
              <a:p>
                <a:pPr marL="6985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  <a:cs typeface="Arial" pitchFamily="34" charset="0"/>
                        </a:rPr>
                        <m:t>𝑟𝑜</m:t>
                      </m:r>
                      <m:r>
                        <a:rPr lang="cs-CZ" b="0" i="1" smtClean="0">
                          <a:latin typeface="Cambria Math"/>
                          <a:cs typeface="Arial" pitchFamily="34" charset="0"/>
                        </a:rPr>
                        <m:t>č</m:t>
                      </m:r>
                      <m:r>
                        <a:rPr lang="cs-CZ" b="0" i="1" smtClean="0">
                          <a:latin typeface="Cambria Math"/>
                          <a:cs typeface="Arial" pitchFamily="34" charset="0"/>
                        </a:rPr>
                        <m:t>𝑛</m:t>
                      </m:r>
                      <m:r>
                        <a:rPr lang="cs-CZ" b="0" i="1" smtClean="0">
                          <a:latin typeface="Cambria Math"/>
                          <a:cs typeface="Arial" pitchFamily="34" charset="0"/>
                        </a:rPr>
                        <m:t>í </m:t>
                      </m:r>
                      <m:r>
                        <a:rPr lang="cs-CZ" b="0" i="1" smtClean="0">
                          <a:latin typeface="Cambria Math"/>
                          <a:cs typeface="Arial" pitchFamily="34" charset="0"/>
                        </a:rPr>
                        <m:t>𝑜𝑑𝑝𝑖𝑠</m:t>
                      </m:r>
                      <m:r>
                        <a:rPr lang="cs-CZ" b="0" i="1" smtClean="0">
                          <a:latin typeface="Cambria Math"/>
                          <a:cs typeface="Arial" pitchFamily="34" charset="0"/>
                        </a:rPr>
                        <m:t> 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1.  </m:t>
                          </m:r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𝑟𝑜𝑘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  <a:cs typeface="Arial" pitchFamily="34" charset="0"/>
                        </a:rPr>
                        <m:t> =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𝑣𝑠𝑡𝑢𝑝𝑛</m:t>
                          </m:r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í </m:t>
                          </m:r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𝑐𝑒𝑛𝑎</m:t>
                          </m:r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 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𝑘𝑜𝑒𝑓𝑖𝑐𝑖𝑒𝑛𝑡</m:t>
                          </m:r>
                        </m:den>
                      </m:f>
                    </m:oMath>
                  </m:oMathPara>
                </a14:m>
                <a:endParaRPr lang="cs-CZ" b="0" dirty="0" smtClean="0">
                  <a:latin typeface="Arial" pitchFamily="34" charset="0"/>
                  <a:cs typeface="Arial" pitchFamily="34" charset="0"/>
                </a:endParaRPr>
              </a:p>
              <a:p>
                <a:pPr marL="69850" indent="0">
                  <a:buNone/>
                </a:pPr>
                <a:endParaRPr lang="cs-CZ" dirty="0" smtClean="0">
                  <a:latin typeface="Arial" pitchFamily="34" charset="0"/>
                  <a:cs typeface="Arial" pitchFamily="34" charset="0"/>
                </a:endParaRPr>
              </a:p>
              <a:p>
                <a:pPr marL="69850" indent="0">
                  <a:buNone/>
                </a:pPr>
                <a:endParaRPr lang="cs-CZ" i="1" dirty="0" smtClean="0">
                  <a:latin typeface="Cambria Math"/>
                  <a:cs typeface="Arial" pitchFamily="34" charset="0"/>
                </a:endParaRPr>
              </a:p>
              <a:p>
                <a:pPr marL="6985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  <a:cs typeface="Arial" pitchFamily="34" charset="0"/>
                        </a:rPr>
                        <m:t>𝑟𝑜</m:t>
                      </m:r>
                      <m:r>
                        <a:rPr lang="cs-CZ" i="1">
                          <a:latin typeface="Cambria Math"/>
                          <a:cs typeface="Arial" pitchFamily="34" charset="0"/>
                        </a:rPr>
                        <m:t>č</m:t>
                      </m:r>
                      <m:r>
                        <a:rPr lang="cs-CZ" i="1">
                          <a:latin typeface="Cambria Math"/>
                          <a:cs typeface="Arial" pitchFamily="34" charset="0"/>
                        </a:rPr>
                        <m:t>𝑛</m:t>
                      </m:r>
                      <m:r>
                        <a:rPr lang="cs-CZ" i="1">
                          <a:latin typeface="Cambria Math"/>
                          <a:cs typeface="Arial" pitchFamily="34" charset="0"/>
                        </a:rPr>
                        <m:t>í </m:t>
                      </m:r>
                      <m:r>
                        <a:rPr lang="cs-CZ" i="1">
                          <a:latin typeface="Cambria Math"/>
                          <a:cs typeface="Arial" pitchFamily="34" charset="0"/>
                        </a:rPr>
                        <m:t>𝑜𝑑𝑝𝑖𝑠</m:t>
                      </m:r>
                      <m:r>
                        <a:rPr lang="cs-CZ" i="1">
                          <a:latin typeface="Cambria Math"/>
                          <a:cs typeface="Arial" pitchFamily="34" charset="0"/>
                        </a:rPr>
                        <m:t> </m:t>
                      </m:r>
                      <m:d>
                        <m:dPr>
                          <m:ctrlPr>
                            <a:rPr lang="cs-CZ" i="1">
                              <a:latin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𝑛</m:t>
                          </m:r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𝑡</m:t>
                          </m:r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ý  </m:t>
                          </m:r>
                          <m:r>
                            <a:rPr lang="cs-CZ" i="1">
                              <a:latin typeface="Cambria Math"/>
                              <a:cs typeface="Arial" pitchFamily="34" charset="0"/>
                            </a:rPr>
                            <m:t>𝑟𝑜𝑘</m:t>
                          </m:r>
                        </m:e>
                      </m:d>
                      <m:r>
                        <a:rPr lang="cs-CZ" i="1">
                          <a:latin typeface="Cambria Math"/>
                          <a:cs typeface="Arial" pitchFamily="34" charset="0"/>
                        </a:rPr>
                        <m:t> = 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cs typeface="Arial" pitchFamily="34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2 ∗</m:t>
                          </m:r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𝑧</m:t>
                          </m:r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ů</m:t>
                          </m:r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𝑠𝑡𝑎𝑡𝑘𝑜𝑣</m:t>
                          </m:r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á </m:t>
                          </m:r>
                          <m:r>
                            <a:rPr lang="cs-CZ" i="1">
                              <a:latin typeface="Cambria Math"/>
                              <a:cs typeface="Arial" pitchFamily="34" charset="0"/>
                            </a:rPr>
                            <m:t>𝑐𝑒𝑛𝑎</m:t>
                          </m:r>
                          <m:r>
                            <a:rPr lang="cs-CZ" i="1">
                              <a:latin typeface="Cambria Math"/>
                              <a:cs typeface="Arial" pitchFamily="34" charset="0"/>
                            </a:rPr>
                            <m:t> 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  <a:cs typeface="Arial" pitchFamily="34" charset="0"/>
                            </a:rPr>
                            <m:t>𝑘𝑜𝑒𝑓𝑖𝑐𝑖𝑒𝑛𝑡</m:t>
                          </m:r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 −</m:t>
                          </m:r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𝑛</m:t>
                          </m:r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+1</m:t>
                          </m:r>
                        </m:den>
                      </m:f>
                    </m:oMath>
                  </m:oMathPara>
                </a14:m>
                <a:endParaRPr lang="cs-CZ" dirty="0" smtClean="0">
                  <a:latin typeface="Arial" pitchFamily="34" charset="0"/>
                  <a:cs typeface="Arial" pitchFamily="34" charset="0"/>
                </a:endParaRPr>
              </a:p>
              <a:p>
                <a:pPr marL="69850" indent="0">
                  <a:buNone/>
                </a:pPr>
                <a:r>
                  <a:rPr lang="cs-CZ" dirty="0" smtClean="0">
                    <a:latin typeface="Arial" pitchFamily="34" charset="0"/>
                    <a:cs typeface="Arial" pitchFamily="34" charset="0"/>
                  </a:rPr>
                  <a:t>	</a:t>
                </a:r>
              </a:p>
              <a:p>
                <a:pPr marL="69850" indent="0">
                  <a:buNone/>
                </a:pPr>
                <a:r>
                  <a:rPr lang="cs-CZ" i="1" dirty="0">
                    <a:latin typeface="Arial" pitchFamily="34" charset="0"/>
                    <a:cs typeface="Arial" pitchFamily="34" charset="0"/>
                  </a:rPr>
                  <a:t>k</a:t>
                </a:r>
                <a:r>
                  <a:rPr lang="cs-CZ" i="1" dirty="0" smtClean="0">
                    <a:latin typeface="Arial" pitchFamily="34" charset="0"/>
                    <a:cs typeface="Arial" pitchFamily="34" charset="0"/>
                  </a:rPr>
                  <a:t>de n = rok odepisování</a:t>
                </a:r>
              </a:p>
            </p:txBody>
          </p:sp>
        </mc:Choice>
        <mc:Fallback xmlns="">
          <p:sp>
            <p:nvSpPr>
              <p:cNvPr id="819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14375" y="1714500"/>
                <a:ext cx="7715250" cy="4572000"/>
              </a:xfrm>
              <a:blipFill rotWithShape="1">
                <a:blip r:embed="rId2"/>
                <a:stretch>
                  <a:fillRect l="-316" t="-9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97866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>
          <a:xfrm>
            <a:off x="684213" y="692150"/>
            <a:ext cx="7775575" cy="720725"/>
          </a:xfrm>
        </p:spPr>
        <p:txBody>
          <a:bodyPr/>
          <a:lstStyle/>
          <a:p>
            <a:r>
              <a:rPr lang="cs-CZ" sz="4400" smtClean="0">
                <a:latin typeface="Arial" charset="0"/>
                <a:cs typeface="Arial" charset="0"/>
              </a:rPr>
              <a:t>Použitá literatura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684213" y="1484313"/>
            <a:ext cx="7775575" cy="475297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endParaRPr lang="cs-CZ" dirty="0" smtClean="0">
              <a:latin typeface="Arial" charset="0"/>
              <a:cs typeface="Arial" charset="0"/>
            </a:endParaRPr>
          </a:p>
          <a:p>
            <a:pPr indent="-342900" eaLnBrk="1" hangingPunct="1">
              <a:buFont typeface="Wingdings" pitchFamily="2" charset="2"/>
              <a:buNone/>
              <a:defRPr/>
            </a:pPr>
            <a:r>
              <a:rPr lang="cs-CZ" dirty="0" err="1" smtClean="0">
                <a:latin typeface="Arial" charset="0"/>
                <a:cs typeface="Arial" charset="0"/>
              </a:rPr>
              <a:t>Veber</a:t>
            </a:r>
            <a:r>
              <a:rPr lang="cs-CZ" dirty="0" smtClean="0">
                <a:latin typeface="Arial" charset="0"/>
                <a:cs typeface="Arial" charset="0"/>
              </a:rPr>
              <a:t>, J. – Srpová, J. a kolektiv: Podnikání malé a střední firmy. Praha: </a:t>
            </a:r>
            <a:r>
              <a:rPr lang="cs-CZ" dirty="0" err="1" smtClean="0">
                <a:latin typeface="Arial" charset="0"/>
                <a:cs typeface="Arial" charset="0"/>
              </a:rPr>
              <a:t>Grada</a:t>
            </a:r>
            <a:r>
              <a:rPr lang="cs-CZ" dirty="0" smtClean="0">
                <a:latin typeface="Arial" charset="0"/>
                <a:cs typeface="Arial" charset="0"/>
              </a:rPr>
              <a:t> </a:t>
            </a:r>
            <a:r>
              <a:rPr lang="cs-CZ" dirty="0" err="1" smtClean="0">
                <a:latin typeface="Arial" charset="0"/>
                <a:cs typeface="Arial" charset="0"/>
              </a:rPr>
              <a:t>Publishing</a:t>
            </a:r>
            <a:r>
              <a:rPr lang="cs-CZ" dirty="0" smtClean="0">
                <a:latin typeface="Arial" charset="0"/>
                <a:cs typeface="Arial" charset="0"/>
              </a:rPr>
              <a:t>, a.s. 2005.</a:t>
            </a:r>
          </a:p>
          <a:p>
            <a:pPr indent="-342900" eaLnBrk="1" hangingPunct="1">
              <a:buFont typeface="Wingdings" pitchFamily="2" charset="2"/>
              <a:buNone/>
              <a:defRPr/>
            </a:pPr>
            <a:r>
              <a:rPr lang="cs-CZ" dirty="0" smtClean="0">
                <a:latin typeface="Arial" charset="0"/>
                <a:cs typeface="Arial" charset="0"/>
              </a:rPr>
              <a:t>Synek, M. a kol.: Podniková ekonomika. Praha: C. H. Beck, 1999.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dirty="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cs-CZ" dirty="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cs-CZ" dirty="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>
                <a:latin typeface="Arial" charset="0"/>
                <a:cs typeface="Arial" charset="0"/>
              </a:rPr>
              <a:t>	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966</TotalTime>
  <Words>564</Words>
  <Application>Microsoft Office PowerPoint</Application>
  <PresentationFormat>Předvádění na obrazovce (4:3)</PresentationFormat>
  <Paragraphs>150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Austin</vt:lpstr>
      <vt:lpstr>Prezentace aplikace PowerPoint</vt:lpstr>
      <vt:lpstr>Výukový materiál</vt:lpstr>
      <vt:lpstr>Prezentace aplikace PowerPoint</vt:lpstr>
      <vt:lpstr>Způsoby pořízení majetku</vt:lpstr>
      <vt:lpstr>Oceňování majetku</vt:lpstr>
      <vt:lpstr>Odpisování majetku</vt:lpstr>
      <vt:lpstr>Odpis</vt:lpstr>
      <vt:lpstr>Odpisová politika</vt:lpstr>
      <vt:lpstr>Odpisové skupiny</vt:lpstr>
      <vt:lpstr>Daňové odpisy</vt:lpstr>
      <vt:lpstr>Lineární odpisování</vt:lpstr>
      <vt:lpstr>Prezentace aplikace PowerPoint</vt:lpstr>
      <vt:lpstr>Zrychlené odpisování</vt:lpstr>
      <vt:lpstr>Prezentace aplikace PowerPoint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Lenka</cp:lastModifiedBy>
  <cp:revision>113</cp:revision>
  <cp:lastPrinted>2012-07-16T05:40:38Z</cp:lastPrinted>
  <dcterms:created xsi:type="dcterms:W3CDTF">2011-04-17T19:50:20Z</dcterms:created>
  <dcterms:modified xsi:type="dcterms:W3CDTF">2013-04-01T21:37:44Z</dcterms:modified>
</cp:coreProperties>
</file>