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5" r:id="rId1"/>
  </p:sldMasterIdLst>
  <p:sldIdLst>
    <p:sldId id="256" r:id="rId2"/>
    <p:sldId id="262" r:id="rId3"/>
    <p:sldId id="265" r:id="rId4"/>
    <p:sldId id="293" r:id="rId5"/>
    <p:sldId id="292" r:id="rId6"/>
    <p:sldId id="291" r:id="rId7"/>
    <p:sldId id="287" r:id="rId8"/>
  </p:sldIdLst>
  <p:sldSz cx="9144000" cy="6858000" type="screen4x3"/>
  <p:notesSz cx="6797675" cy="9928225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09" autoAdjust="0"/>
    <p:restoredTop sz="94660"/>
  </p:normalViewPr>
  <p:slideViewPr>
    <p:cSldViewPr>
      <p:cViewPr>
        <p:scale>
          <a:sx n="60" d="100"/>
          <a:sy n="60" d="100"/>
        </p:scale>
        <p:origin x="-102" y="-4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2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5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8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0" name="Rectangle 114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1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2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29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7" name="Rectangle 84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8" name="Rectangle 85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9" name="Rectangle 113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4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5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6" name="Rectangle 80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1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2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6" name="Freeform 44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Freeform 50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Freeform 51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Hexagon 52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Hexagon 53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Hexagon 54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Hexagon 55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Hexagon 56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" name="Freeform 57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" name="Hexagon 58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" name="Hexagon 60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Hexagon 61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Hexagon 62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Hexagon 63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Hexagon 64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Hexagon 65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Hexagon 66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" name="Freeform 67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" name="Freeform 68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43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4" name="Rectangle 46"/>
          <p:cNvSpPr/>
          <p:nvPr/>
        </p:nvSpPr>
        <p:spPr>
          <a:xfrm>
            <a:off x="4649788" y="-22225"/>
            <a:ext cx="3505200" cy="2312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Rectangle 49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6" name="Rectangle 88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7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688" y="1516063"/>
            <a:ext cx="2133600" cy="752475"/>
          </a:xfrm>
        </p:spPr>
        <p:txBody>
          <a:bodyPr anchor="b"/>
          <a:lstStyle>
            <a:lvl1pPr algn="l">
              <a:defRPr sz="2400"/>
            </a:lvl1pPr>
          </a:lstStyle>
          <a:p>
            <a:pPr>
              <a:defRPr/>
            </a:pPr>
            <a:fld id="{BC6E56A4-66CB-43D2-8342-F2EEA05BBF6E}" type="datetimeFigureOut">
              <a:rPr lang="cs-CZ"/>
              <a:pPr>
                <a:defRPr/>
              </a:pPr>
              <a:t>1.4.2013</a:t>
            </a:fld>
            <a:endParaRPr lang="cs-CZ"/>
          </a:p>
        </p:txBody>
      </p:sp>
      <p:sp>
        <p:nvSpPr>
          <p:cNvPr id="4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838" y="5719763"/>
            <a:ext cx="283051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788" y="5719763"/>
            <a:ext cx="642937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36214C98-065A-470E-A084-EF3B53B713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780BD8-C022-4922-AA0C-841A01230D94}" type="datetimeFigureOut">
              <a:rPr lang="cs-CZ"/>
              <a:pPr>
                <a:defRPr/>
              </a:pPr>
              <a:t>1.4.2013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3D7B4-D8EB-4FC1-8817-6CF564D732C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8BA98-B3B8-498B-B2B1-05C1F9C618D4}" type="datetimeFigureOut">
              <a:rPr lang="cs-CZ"/>
              <a:pPr>
                <a:defRPr/>
              </a:pPr>
              <a:t>1.4.2013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D0471A-1043-423C-B946-1FC2332F1B6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56D57-E8B2-46ED-A723-923A67E14623}" type="datetimeFigureOut">
              <a:rPr lang="cs-CZ"/>
              <a:pPr>
                <a:defRPr/>
              </a:pPr>
              <a:t>1.4.2013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D7F7C9-F024-4A62-B688-3BBA79274D7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/>
          <a:lstStyle>
            <a:lvl1pPr algn="l">
              <a:defRPr sz="4000" b="0" cap="none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CAB42-519D-4260-AA56-B2DCE08DEA7B}" type="datetimeFigureOut">
              <a:rPr lang="cs-CZ"/>
              <a:pPr>
                <a:defRPr/>
              </a:pPr>
              <a:t>1.4.2013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A59DC-5FD6-4DB8-BA45-1211DCFC691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B84B30-7324-4719-9F81-96A2A64CB01F}" type="datetimeFigureOut">
              <a:rPr lang="cs-CZ"/>
              <a:pPr>
                <a:defRPr/>
              </a:pPr>
              <a:t>1.4.2013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F0846-8E0A-44F4-8457-B7E9406B2D4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3C068-E156-4A2F-971F-D4A8D533DA28}" type="datetimeFigureOut">
              <a:rPr lang="cs-CZ"/>
              <a:pPr>
                <a:defRPr/>
              </a:pPr>
              <a:t>1.4.2013</a:t>
            </a:fld>
            <a:endParaRPr lang="cs-CZ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BF3A5-3ECF-452A-B26C-3F60234FCE7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48642-EFD2-4FC3-86C9-5E79D3C3D943}" type="datetimeFigureOut">
              <a:rPr lang="cs-CZ"/>
              <a:pPr>
                <a:defRPr/>
              </a:pPr>
              <a:t>1.4.2013</a:t>
            </a:fld>
            <a:endParaRPr lang="cs-CZ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DCC97-238C-41D9-A25D-58D78572972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E732F-6862-42A6-9A09-0EE6E94ED43F}" type="datetimeFigureOut">
              <a:rPr lang="cs-CZ"/>
              <a:pPr>
                <a:defRPr/>
              </a:pPr>
              <a:t>1.4.2013</a:t>
            </a:fld>
            <a:endParaRPr lang="cs-CZ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3F2FFE-787F-4737-AB22-B8DE40D12B5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1" name="Rectangle 83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8" name="Rectangle 80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9" name="Rectangle 81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0" name="Rectangle 82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5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6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7" name="Rectangle 79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2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4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7" name="Freeform 46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Freeform 49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Freeform 50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Hexagon 51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Hexagon 52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Hexagon 53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Hexagon 54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" name="Hexagon 55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" name="Freeform 58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" name="Hexagon 61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Hexagon 62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Hexagon 63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Hexagon 64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Hexagon 65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Hexagon 66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Hexagon 67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" name="Hexagon 68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" name="Freeform 69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" name="Freeform 70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44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Rectangle 56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6" name="Rectangle 57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" name="Rectangle 60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924CE-D255-49D2-A0FA-189FF8A8BA6C}" type="datetimeFigureOut">
              <a:rPr lang="cs-CZ"/>
              <a:pPr>
                <a:defRPr/>
              </a:pPr>
              <a:t>1.4.2013</a:t>
            </a:fld>
            <a:endParaRPr lang="cs-CZ"/>
          </a:p>
        </p:txBody>
      </p:sp>
      <p:sp>
        <p:nvSpPr>
          <p:cNvPr id="49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2A965-BF4F-48E8-963E-94A732EFDF3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50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1" name="Rectangle 86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8" name="Rectangle 83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9" name="Rectangle 84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0" name="Rectangle 85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5" name="Rectangle 80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6" name="Rectangle 81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7" name="Rectangle 82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2" name="Rectangle 77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 78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4" name="Rectangle 79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7" name="Freeform 45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Freeform 46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Freeform 47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Freeform 48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Freeform 49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Hexagon 50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Hexagon 51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Hexagon 59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Hexagon 60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" name="Hexagon 61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" name="Freeform 62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" name="Hexagon 63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" name="Hexagon 64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Hexagon 65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Hexagon 66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Hexagon 67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Hexagon 68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Hexagon 69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Hexagon 70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" name="Hexagon 71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" name="Freeform 72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" name="Freeform 73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44" name="Rectangle 93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Rectangle 10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6" name="Rectangle 101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" name="Rectangle 104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2B7FD-201C-4032-9B42-74DA69B00152}" type="datetimeFigureOut">
              <a:rPr lang="cs-CZ"/>
              <a:pPr>
                <a:defRPr/>
              </a:pPr>
              <a:t>1.4.2013</a:t>
            </a:fld>
            <a:endParaRPr lang="cs-CZ"/>
          </a:p>
        </p:txBody>
      </p:sp>
      <p:sp>
        <p:nvSpPr>
          <p:cNvPr id="4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36323-8EC6-4EBE-9536-8A23E437CEA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41"/>
          <p:cNvGrpSpPr>
            <a:grpSpLocks/>
          </p:cNvGrpSpPr>
          <p:nvPr/>
        </p:nvGrpSpPr>
        <p:grpSpPr bwMode="auto">
          <a:xfrm>
            <a:off x="-304800" y="0"/>
            <a:ext cx="9932988" cy="6858000"/>
            <a:chOff x="-382404" y="0"/>
            <a:chExt cx="9932332" cy="6858000"/>
          </a:xfrm>
        </p:grpSpPr>
        <p:grpSp>
          <p:nvGrpSpPr>
            <p:cNvPr id="1035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58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1059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1060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2540" y="5035550"/>
              <a:ext cx="9144983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2540" y="3467100"/>
              <a:ext cx="9144983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2540" y="5284788"/>
              <a:ext cx="9144983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6793" y="5132388"/>
              <a:ext cx="6982951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5573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19425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8949" y="159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6524" y="32543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2326" y="53832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3969" y="540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542" y="28495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394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09771" y="54117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8820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443" y="15636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997" y="4056063"/>
              <a:ext cx="1242931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997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375"/>
            <a:ext cx="8229600" cy="618648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0888" y="-22225"/>
            <a:ext cx="3679825" cy="700088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1042988" y="1027113"/>
            <a:ext cx="70246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styl.</a:t>
            </a:r>
            <a:endParaRPr lang="en-US" smtClean="0"/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42988" y="2324100"/>
            <a:ext cx="6777037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575" y="2238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pPr>
              <a:defRPr/>
            </a:pPr>
            <a:fld id="{4E3FDF17-7206-4CBD-A212-814BEC96C79D}" type="datetimeFigureOut">
              <a:rPr lang="cs-CZ"/>
              <a:pPr>
                <a:defRPr/>
              </a:pPr>
              <a:t>1.4.2013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850" y="5851525"/>
            <a:ext cx="350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788" y="223838"/>
            <a:ext cx="13319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pPr>
              <a:defRPr/>
            </a:pPr>
            <a:fld id="{BA350F60-8862-40E2-AFE3-8C268C8B265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0" r:id="rId1"/>
    <p:sldLayoutId id="2147484052" r:id="rId2"/>
    <p:sldLayoutId id="2147484053" r:id="rId3"/>
    <p:sldLayoutId id="2147484054" r:id="rId4"/>
    <p:sldLayoutId id="2147484055" r:id="rId5"/>
    <p:sldLayoutId id="2147484056" r:id="rId6"/>
    <p:sldLayoutId id="2147484057" r:id="rId7"/>
    <p:sldLayoutId id="2147484061" r:id="rId8"/>
    <p:sldLayoutId id="2147484062" r:id="rId9"/>
    <p:sldLayoutId id="2147484058" r:id="rId10"/>
    <p:sldLayoutId id="21474840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395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5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Odpisy.docx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Odpisy_II_Z.docx" TargetMode="External"/><Relationship Id="rId2" Type="http://schemas.openxmlformats.org/officeDocument/2006/relationships/hyperlink" Target="Odpisy_I_Z.docx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Odpisy_III_Z.docx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Odpisy_II_M.docx" TargetMode="External"/><Relationship Id="rId2" Type="http://schemas.openxmlformats.org/officeDocument/2006/relationships/hyperlink" Target="Odpisy_I_M.docx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Odpisy_III_M.docx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Podnadpis 2"/>
          <p:cNvSpPr>
            <a:spLocks noGrp="1"/>
          </p:cNvSpPr>
          <p:nvPr>
            <p:ph type="subTitle" idx="1"/>
          </p:nvPr>
        </p:nvSpPr>
        <p:spPr>
          <a:xfrm>
            <a:off x="4733925" y="4421188"/>
            <a:ext cx="2933700" cy="1260475"/>
          </a:xfrm>
        </p:spPr>
        <p:txBody>
          <a:bodyPr>
            <a:normAutofit fontScale="92500"/>
          </a:bodyPr>
          <a:lstStyle/>
          <a:p>
            <a:pPr eaLnBrk="1" hangingPunct="1">
              <a:defRPr/>
            </a:pPr>
            <a:r>
              <a:rPr lang="cs-CZ" sz="2400" dirty="0" smtClean="0">
                <a:solidFill>
                  <a:srgbClr val="443329"/>
                </a:solidFill>
                <a:latin typeface="Arial" charset="0"/>
                <a:cs typeface="Arial" charset="0"/>
              </a:rPr>
              <a:t>Ekonomika provozu a podnikání</a:t>
            </a:r>
          </a:p>
          <a:p>
            <a:pPr eaLnBrk="1" hangingPunct="1">
              <a:defRPr/>
            </a:pPr>
            <a:r>
              <a:rPr lang="cs-CZ" sz="2400" dirty="0" smtClean="0">
                <a:solidFill>
                  <a:srgbClr val="443329"/>
                </a:solidFill>
                <a:latin typeface="Arial" charset="0"/>
                <a:cs typeface="Arial" charset="0"/>
              </a:rPr>
              <a:t>Ekonomika podnikání</a:t>
            </a:r>
          </a:p>
          <a:p>
            <a:pPr eaLnBrk="1" hangingPunct="1">
              <a:defRPr/>
            </a:pPr>
            <a:endParaRPr lang="cs-CZ" sz="2400" dirty="0" smtClean="0">
              <a:solidFill>
                <a:srgbClr val="443329"/>
              </a:solidFill>
              <a:latin typeface="Arial" charset="0"/>
              <a:cs typeface="Arial" charset="0"/>
            </a:endParaRPr>
          </a:p>
          <a:p>
            <a:pPr eaLnBrk="1" hangingPunct="1">
              <a:defRPr/>
            </a:pPr>
            <a:endParaRPr lang="cs-CZ" sz="2400" dirty="0" smtClean="0">
              <a:solidFill>
                <a:srgbClr val="443329"/>
              </a:solidFill>
              <a:latin typeface="Arial" charset="0"/>
              <a:cs typeface="Arial" charset="0"/>
            </a:endParaRPr>
          </a:p>
        </p:txBody>
      </p:sp>
      <p:pic>
        <p:nvPicPr>
          <p:cNvPr id="5123" name="Picture 2" descr="http://7zs.wz.cz/opvk%20velke%20log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620713"/>
            <a:ext cx="5867400" cy="1457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431800" y="333375"/>
            <a:ext cx="8280400" cy="114300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sz="48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Výukový materiál</a:t>
            </a:r>
            <a:endParaRPr lang="cs-CZ" sz="48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>
          <a:xfrm>
            <a:off x="431800" y="1628775"/>
            <a:ext cx="8280400" cy="4873625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marL="0" indent="0" eaLnBrk="1" fontAlgn="auto" hangingPunct="1">
              <a:lnSpc>
                <a:spcPct val="15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cs-CZ" sz="22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Číslo projektu: </a:t>
            </a:r>
            <a:r>
              <a:rPr lang="cs-CZ" sz="2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CZ.1.07/1.5.00/34.0608</a:t>
            </a:r>
          </a:p>
          <a:p>
            <a:pPr marL="0" indent="0" eaLnBrk="1" fontAlgn="auto" hangingPunct="1">
              <a:lnSpc>
                <a:spcPct val="15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cs-CZ" sz="22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Šablona: </a:t>
            </a:r>
            <a:r>
              <a:rPr lang="cs-CZ" sz="2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III/2 Inovace a zkvalitnění výuky prostřednictvím ICT</a:t>
            </a:r>
          </a:p>
          <a:p>
            <a:pPr marL="0" indent="0" eaLnBrk="1" fontAlgn="auto" hangingPunct="1">
              <a:lnSpc>
                <a:spcPct val="15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cs-CZ" sz="22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Číslo materiálu:</a:t>
            </a:r>
            <a:r>
              <a:rPr lang="cs-CZ" sz="2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04_02_32_INOVACE_13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		</a:t>
            </a:r>
          </a:p>
          <a:p>
            <a:pPr marL="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cs-CZ" dirty="0" smtClean="0"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cs-CZ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8" name="Picture 2" descr="http://7zs.wz.cz/opvk%20velke%20log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3213" y="5299075"/>
            <a:ext cx="3168650" cy="7858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ovéPole 2"/>
          <p:cNvSpPr txBox="1">
            <a:spLocks noChangeArrowheads="1"/>
          </p:cNvSpPr>
          <p:nvPr/>
        </p:nvSpPr>
        <p:spPr bwMode="auto">
          <a:xfrm>
            <a:off x="500063" y="369888"/>
            <a:ext cx="8394700" cy="129222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cs-CZ" sz="1600" dirty="0"/>
          </a:p>
          <a:p>
            <a:r>
              <a:rPr lang="cs-CZ" sz="3800" dirty="0" smtClean="0"/>
              <a:t>Odpisování </a:t>
            </a:r>
            <a:r>
              <a:rPr lang="cs-CZ" sz="3800" dirty="0" smtClean="0"/>
              <a:t>majetku - PL</a:t>
            </a:r>
            <a:endParaRPr lang="cs-CZ" sz="3800" dirty="0"/>
          </a:p>
          <a:p>
            <a:pPr algn="ctr"/>
            <a:endParaRPr lang="cs-CZ" sz="2400" dirty="0"/>
          </a:p>
        </p:txBody>
      </p:sp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395288" y="1327150"/>
            <a:ext cx="8280400" cy="198120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Autofit/>
          </a:bodyPr>
          <a:lstStyle/>
          <a:p>
            <a:pPr marL="0" indent="0" eaLnBrk="1" fontAlgn="auto" hangingPunct="1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cs-CZ" sz="22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Předmět: Ekonomika provozu a podnikání</a:t>
            </a:r>
            <a:r>
              <a:rPr lang="cs-CZ" sz="2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</a:t>
            </a:r>
          </a:p>
          <a:p>
            <a:pPr marL="0" indent="0" eaLnBrk="1" fontAlgn="auto" hangingPunct="1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cs-CZ" sz="22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Ročník:</a:t>
            </a:r>
            <a:r>
              <a:rPr lang="cs-CZ" sz="2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4.</a:t>
            </a:r>
          </a:p>
          <a:p>
            <a:pPr marL="0" indent="0" eaLnBrk="1" fontAlgn="auto" hangingPunct="1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cs-CZ" sz="22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Jméno autora: Ing. Lenka </a:t>
            </a:r>
            <a:r>
              <a:rPr lang="cs-CZ" sz="2200" b="1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Kandlerová</a:t>
            </a:r>
            <a:endParaRPr lang="cs-CZ" sz="22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cs-CZ" sz="22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Škola:</a:t>
            </a:r>
            <a:r>
              <a:rPr lang="cs-CZ" sz="2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SPŠ Hranice</a:t>
            </a:r>
          </a:p>
          <a:p>
            <a:pPr marL="0" indent="0" eaLnBrk="1" fontAlgn="auto" hangingPunct="1">
              <a:lnSpc>
                <a:spcPct val="9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endParaRPr lang="cs-CZ" sz="2200" b="1" dirty="0" smtClean="0"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lnSpc>
                <a:spcPct val="9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endParaRPr lang="cs-CZ" sz="2200" b="1" dirty="0" smtClean="0"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lnSpc>
                <a:spcPct val="9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endParaRPr lang="en-GB" sz="2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lnSpc>
                <a:spcPct val="9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endParaRPr lang="cs-CZ" sz="2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395288" y="6143625"/>
            <a:ext cx="8280400" cy="5762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cs-CZ" sz="1400" i="1" dirty="0">
                <a:solidFill>
                  <a:schemeClr val="tx1"/>
                </a:solidFill>
                <a:latin typeface="Arial" charset="0"/>
                <a:cs typeface="Arial" charset="0"/>
              </a:rPr>
              <a:t>Autorem materiálu a všech jeho částí, není-li uvedeno jinak, je Ing. Lenka </a:t>
            </a:r>
            <a:r>
              <a:rPr lang="cs-CZ" sz="1400" i="1" dirty="0" err="1">
                <a:solidFill>
                  <a:schemeClr val="tx1"/>
                </a:solidFill>
                <a:latin typeface="Arial" charset="0"/>
                <a:cs typeface="Arial" charset="0"/>
              </a:rPr>
              <a:t>Kandlerová</a:t>
            </a:r>
            <a:endParaRPr lang="cs-CZ" sz="1400" i="1" dirty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algn="ctr">
              <a:defRPr/>
            </a:pPr>
            <a:r>
              <a:rPr lang="cs-CZ" sz="1400" i="1" dirty="0">
                <a:solidFill>
                  <a:schemeClr val="tx1"/>
                </a:solidFill>
                <a:latin typeface="Arial" charset="0"/>
                <a:cs typeface="Arial" charset="0"/>
              </a:rPr>
              <a:t>Financováno z ESF a státního rozpočtu ČR. </a:t>
            </a:r>
            <a:endParaRPr lang="cs-CZ" sz="2800" dirty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7173" name="TextovéPole 4"/>
          <p:cNvSpPr txBox="1">
            <a:spLocks noChangeArrowheads="1"/>
          </p:cNvSpPr>
          <p:nvPr/>
        </p:nvSpPr>
        <p:spPr bwMode="auto">
          <a:xfrm>
            <a:off x="428625" y="3308350"/>
            <a:ext cx="8316913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2000" b="1" dirty="0">
                <a:solidFill>
                  <a:srgbClr val="000000"/>
                </a:solidFill>
                <a:cs typeface="Arial" charset="0"/>
              </a:rPr>
              <a:t>Anotace :</a:t>
            </a:r>
          </a:p>
          <a:p>
            <a:pPr eaLnBrk="1" hangingPunct="1"/>
            <a:r>
              <a:rPr lang="cs-CZ" sz="2000" dirty="0" smtClean="0">
                <a:solidFill>
                  <a:srgbClr val="000000"/>
                </a:solidFill>
                <a:cs typeface="Arial" charset="0"/>
              </a:rPr>
              <a:t>Prezentace obsahuje ukázkové výpočty </a:t>
            </a:r>
            <a:r>
              <a:rPr lang="cs-CZ" sz="2000" dirty="0" smtClean="0">
                <a:solidFill>
                  <a:srgbClr val="000000"/>
                </a:solidFill>
                <a:cs typeface="Arial" charset="0"/>
              </a:rPr>
              <a:t>daňových odpisů a </a:t>
            </a:r>
            <a:r>
              <a:rPr lang="cs-CZ" sz="2000" dirty="0" smtClean="0">
                <a:solidFill>
                  <a:srgbClr val="000000"/>
                </a:solidFill>
                <a:cs typeface="Arial" charset="0"/>
              </a:rPr>
              <a:t>pracovní listy, které jsou určeny </a:t>
            </a:r>
            <a:r>
              <a:rPr lang="cs-CZ" sz="2000" dirty="0">
                <a:solidFill>
                  <a:srgbClr val="000000"/>
                </a:solidFill>
                <a:cs typeface="Arial" charset="0"/>
              </a:rPr>
              <a:t>k aplikaci získaných znalostí. </a:t>
            </a:r>
            <a:r>
              <a:rPr lang="cs-CZ" sz="2000" dirty="0" smtClean="0">
                <a:solidFill>
                  <a:srgbClr val="000000"/>
                </a:solidFill>
                <a:cs typeface="Arial" charset="0"/>
              </a:rPr>
              <a:t>Listy mohou být použity </a:t>
            </a:r>
            <a:r>
              <a:rPr lang="cs-CZ" sz="2000" dirty="0">
                <a:solidFill>
                  <a:srgbClr val="000000"/>
                </a:solidFill>
                <a:cs typeface="Arial" charset="0"/>
              </a:rPr>
              <a:t>jako písemné opakování v hodině nebo zadání pro samostatnou domácí práci, a to jako celek nebo po částech. Součástí </a:t>
            </a:r>
            <a:r>
              <a:rPr lang="cs-CZ" sz="2000" dirty="0" smtClean="0">
                <a:solidFill>
                  <a:srgbClr val="000000"/>
                </a:solidFill>
                <a:cs typeface="Arial" charset="0"/>
              </a:rPr>
              <a:t>jsou </a:t>
            </a:r>
            <a:r>
              <a:rPr lang="cs-CZ" sz="2000" dirty="0">
                <a:solidFill>
                  <a:srgbClr val="000000"/>
                </a:solidFill>
                <a:cs typeface="Arial" charset="0"/>
              </a:rPr>
              <a:t>také </a:t>
            </a:r>
            <a:r>
              <a:rPr lang="cs-CZ" sz="2000" dirty="0" smtClean="0">
                <a:solidFill>
                  <a:srgbClr val="000000"/>
                </a:solidFill>
                <a:cs typeface="Arial" charset="0"/>
              </a:rPr>
              <a:t>jejich metodiky.</a:t>
            </a:r>
            <a:endParaRPr lang="cs-CZ" sz="2000" dirty="0">
              <a:solidFill>
                <a:srgbClr val="000000"/>
              </a:solidFill>
              <a:cs typeface="Arial" charset="0"/>
            </a:endParaRPr>
          </a:p>
          <a:p>
            <a:pPr algn="just"/>
            <a:endParaRPr lang="cs-CZ" sz="2000" dirty="0">
              <a:solidFill>
                <a:srgbClr val="000000"/>
              </a:solidFill>
              <a:cs typeface="Arial" charset="0"/>
            </a:endParaRPr>
          </a:p>
          <a:p>
            <a:r>
              <a:rPr lang="cs-CZ" sz="2000" b="1" dirty="0">
                <a:solidFill>
                  <a:srgbClr val="000000"/>
                </a:solidFill>
                <a:cs typeface="Arial" charset="0"/>
              </a:rPr>
              <a:t>Klíčová slova:</a:t>
            </a:r>
          </a:p>
          <a:p>
            <a:r>
              <a:rPr lang="cs-CZ" sz="2000" dirty="0" smtClean="0">
                <a:solidFill>
                  <a:srgbClr val="000000"/>
                </a:solidFill>
                <a:cs typeface="Arial" charset="0"/>
              </a:rPr>
              <a:t>Rovnoměrné odpisování, zrychlené </a:t>
            </a:r>
            <a:r>
              <a:rPr lang="cs-CZ" sz="2000" dirty="0" smtClean="0">
                <a:solidFill>
                  <a:srgbClr val="000000"/>
                </a:solidFill>
                <a:cs typeface="Arial" charset="0"/>
              </a:rPr>
              <a:t>odpisování, odpis, oprávky, ZC.</a:t>
            </a:r>
            <a:endParaRPr lang="cs-CZ" sz="2000" dirty="0">
              <a:solidFill>
                <a:srgbClr val="000000"/>
              </a:solidFill>
              <a:cs typeface="Arial" charset="0"/>
            </a:endParaRPr>
          </a:p>
          <a:p>
            <a:endParaRPr lang="cs-CZ" sz="2000" dirty="0">
              <a:cs typeface="Arial" charset="0"/>
            </a:endParaRPr>
          </a:p>
        </p:txBody>
      </p:sp>
      <p:pic>
        <p:nvPicPr>
          <p:cNvPr id="7174" name="Obrázek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50163" y="333375"/>
            <a:ext cx="107791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Nadpis 1"/>
          <p:cNvSpPr>
            <a:spLocks noGrp="1"/>
          </p:cNvSpPr>
          <p:nvPr>
            <p:ph type="title"/>
          </p:nvPr>
        </p:nvSpPr>
        <p:spPr>
          <a:xfrm>
            <a:off x="714375" y="642938"/>
            <a:ext cx="7786688" cy="857250"/>
          </a:xfrm>
        </p:spPr>
        <p:txBody>
          <a:bodyPr/>
          <a:lstStyle/>
          <a:p>
            <a:r>
              <a:rPr lang="cs-CZ" dirty="0" smtClean="0">
                <a:latin typeface="Arial" charset="0"/>
                <a:cs typeface="Arial" charset="0"/>
              </a:rPr>
              <a:t>Výpočty </a:t>
            </a:r>
          </a:p>
        </p:txBody>
      </p:sp>
      <p:sp>
        <p:nvSpPr>
          <p:cNvPr id="7171" name="Zástupný symbol pro obsah 2"/>
          <p:cNvSpPr>
            <a:spLocks noGrp="1"/>
          </p:cNvSpPr>
          <p:nvPr>
            <p:ph idx="1"/>
          </p:nvPr>
        </p:nvSpPr>
        <p:spPr>
          <a:xfrm>
            <a:off x="714375" y="1714500"/>
            <a:ext cx="7715250" cy="4572000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cs-CZ" dirty="0" smtClean="0">
                <a:latin typeface="Arial" charset="0"/>
                <a:cs typeface="Arial" charset="0"/>
              </a:rPr>
              <a:t>V následujícím odkaze naleznete zadání příkladu, na kterém je vysvětlen postup výpočtu rovnoměrného a zrychleného odpisování:</a:t>
            </a:r>
          </a:p>
          <a:p>
            <a:pPr marL="0" indent="0">
              <a:buFont typeface="Wingdings 2" pitchFamily="18" charset="2"/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 marL="0" indent="0">
              <a:buFont typeface="Wingdings 2" pitchFamily="18" charset="2"/>
              <a:buNone/>
            </a:pPr>
            <a:r>
              <a:rPr lang="cs-CZ" dirty="0" smtClean="0">
                <a:latin typeface="Arial" charset="0"/>
                <a:cs typeface="Arial" charset="0"/>
                <a:hlinkClick r:id="rId2" action="ppaction://hlinkfile"/>
              </a:rPr>
              <a:t>Odpisy.docx</a:t>
            </a:r>
            <a:endParaRPr lang="cs-CZ" dirty="0" smtClean="0">
              <a:latin typeface="Arial" charset="0"/>
              <a:cs typeface="Arial" charset="0"/>
            </a:endParaRPr>
          </a:p>
          <a:p>
            <a:pPr marL="0" indent="0">
              <a:buFont typeface="Wingdings 2" pitchFamily="18" charset="2"/>
              <a:buNone/>
            </a:pPr>
            <a:endParaRPr lang="cs-CZ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marL="0" indent="0">
              <a:buFont typeface="Wingdings 2" pitchFamily="18" charset="2"/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 marL="0" indent="0">
              <a:buFont typeface="Wingdings 2" pitchFamily="18" charset="2"/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 marL="0" indent="0">
              <a:buFont typeface="Wingdings 2" pitchFamily="18" charset="2"/>
              <a:buNone/>
            </a:pPr>
            <a:endParaRPr lang="cs-CZ" dirty="0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8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Nadpis 1"/>
          <p:cNvSpPr>
            <a:spLocks noGrp="1"/>
          </p:cNvSpPr>
          <p:nvPr>
            <p:ph type="title"/>
          </p:nvPr>
        </p:nvSpPr>
        <p:spPr>
          <a:xfrm>
            <a:off x="714375" y="642938"/>
            <a:ext cx="7786688" cy="857250"/>
          </a:xfrm>
        </p:spPr>
        <p:txBody>
          <a:bodyPr/>
          <a:lstStyle/>
          <a:p>
            <a:r>
              <a:rPr lang="cs-CZ" smtClean="0">
                <a:latin typeface="Arial" charset="0"/>
                <a:cs typeface="Arial" charset="0"/>
              </a:rPr>
              <a:t>Pracovní listy - zadání</a:t>
            </a:r>
          </a:p>
        </p:txBody>
      </p:sp>
      <p:sp>
        <p:nvSpPr>
          <p:cNvPr id="7171" name="Zástupný symbol pro obsah 2"/>
          <p:cNvSpPr>
            <a:spLocks noGrp="1"/>
          </p:cNvSpPr>
          <p:nvPr>
            <p:ph idx="1"/>
          </p:nvPr>
        </p:nvSpPr>
        <p:spPr>
          <a:xfrm>
            <a:off x="714375" y="1714500"/>
            <a:ext cx="7715250" cy="4572000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cs-CZ" dirty="0" smtClean="0">
                <a:latin typeface="Arial" charset="0"/>
                <a:cs typeface="Arial" charset="0"/>
              </a:rPr>
              <a:t>V následujících odkazech naleznete zadání příkladů, která jsou určena k procvičení:</a:t>
            </a:r>
          </a:p>
          <a:p>
            <a:pPr marL="0" indent="0">
              <a:buFont typeface="Wingdings 2" pitchFamily="18" charset="2"/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 marL="0" indent="0">
              <a:buFont typeface="Wingdings 2" pitchFamily="18" charset="2"/>
              <a:buNone/>
            </a:pPr>
            <a:r>
              <a:rPr lang="cs-CZ" dirty="0" smtClean="0">
                <a:solidFill>
                  <a:schemeClr val="tx1"/>
                </a:solidFill>
                <a:latin typeface="Arial" charset="0"/>
                <a:cs typeface="Arial" charset="0"/>
                <a:hlinkClick r:id="rId2" action="ppaction://hlinkfile"/>
              </a:rPr>
              <a:t>Odpisy_I_Z.docx</a:t>
            </a:r>
            <a:endParaRPr lang="cs-CZ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marL="0" indent="0">
              <a:buFont typeface="Wingdings 2" pitchFamily="18" charset="2"/>
              <a:buNone/>
            </a:pPr>
            <a:r>
              <a:rPr lang="cs-CZ" dirty="0" smtClean="0">
                <a:solidFill>
                  <a:schemeClr val="tx1"/>
                </a:solidFill>
                <a:latin typeface="Arial" charset="0"/>
                <a:cs typeface="Arial" charset="0"/>
                <a:hlinkClick r:id="rId3" action="ppaction://hlinkfile"/>
              </a:rPr>
              <a:t>Odpisy_II_Z.docx</a:t>
            </a:r>
            <a:endParaRPr lang="cs-CZ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marL="0" indent="0">
              <a:buFont typeface="Wingdings 2" pitchFamily="18" charset="2"/>
              <a:buNone/>
            </a:pPr>
            <a:r>
              <a:rPr lang="cs-CZ" dirty="0" smtClean="0">
                <a:solidFill>
                  <a:schemeClr val="tx1"/>
                </a:solidFill>
                <a:latin typeface="Arial" charset="0"/>
                <a:cs typeface="Arial" charset="0"/>
                <a:hlinkClick r:id="rId4" action="ppaction://hlinkfile"/>
              </a:rPr>
              <a:t>Odpisy_III_Z.docx</a:t>
            </a:r>
            <a:endParaRPr lang="cs-CZ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marL="0" indent="0">
              <a:buFont typeface="Wingdings 2" pitchFamily="18" charset="2"/>
              <a:buNone/>
            </a:pPr>
            <a:endParaRPr lang="cs-CZ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marL="0" indent="0">
              <a:buFont typeface="Wingdings 2" pitchFamily="18" charset="2"/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 marL="0" indent="0">
              <a:buFont typeface="Wingdings 2" pitchFamily="18" charset="2"/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 marL="0" indent="0">
              <a:buFont typeface="Wingdings 2" pitchFamily="18" charset="2"/>
              <a:buNone/>
            </a:pPr>
            <a:endParaRPr lang="cs-CZ" dirty="0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3862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Nadpis 1"/>
          <p:cNvSpPr>
            <a:spLocks noGrp="1"/>
          </p:cNvSpPr>
          <p:nvPr>
            <p:ph type="title"/>
          </p:nvPr>
        </p:nvSpPr>
        <p:spPr>
          <a:xfrm>
            <a:off x="684213" y="692150"/>
            <a:ext cx="7775575" cy="720725"/>
          </a:xfrm>
        </p:spPr>
        <p:txBody>
          <a:bodyPr/>
          <a:lstStyle/>
          <a:p>
            <a:r>
              <a:rPr lang="cs-CZ" sz="4400" smtClean="0">
                <a:latin typeface="Arial" charset="0"/>
                <a:cs typeface="Arial" charset="0"/>
              </a:rPr>
              <a:t>Pracovní listy - metodika</a:t>
            </a:r>
          </a:p>
        </p:txBody>
      </p:sp>
      <p:sp>
        <p:nvSpPr>
          <p:cNvPr id="8195" name="Zástupný symbol pro obsah 2"/>
          <p:cNvSpPr>
            <a:spLocks noGrp="1"/>
          </p:cNvSpPr>
          <p:nvPr>
            <p:ph idx="1"/>
          </p:nvPr>
        </p:nvSpPr>
        <p:spPr>
          <a:xfrm>
            <a:off x="684213" y="1484313"/>
            <a:ext cx="7775575" cy="47529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cs-CZ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marL="85725" indent="-15875" eaLnBrk="1" hangingPunct="1">
              <a:buFont typeface="Wingdings" pitchFamily="2" charset="2"/>
              <a:buNone/>
              <a:defRPr/>
            </a:pPr>
            <a:r>
              <a:rPr lang="cs-CZ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V níže uvedených odkazech naleznete metodiku k jednotlivým pracovním listům: </a:t>
            </a:r>
          </a:p>
          <a:p>
            <a:pPr eaLnBrk="1" hangingPunct="1">
              <a:buFont typeface="Wingdings 2" pitchFamily="18" charset="2"/>
              <a:buNone/>
              <a:defRPr/>
            </a:pPr>
            <a:endParaRPr lang="cs-CZ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cs-CZ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cs-CZ" dirty="0" smtClean="0">
                <a:solidFill>
                  <a:schemeClr val="tx1"/>
                </a:solidFill>
                <a:latin typeface="Arial" charset="0"/>
                <a:cs typeface="Arial" charset="0"/>
                <a:hlinkClick r:id="rId2" action="ppaction://hlinkfile"/>
              </a:rPr>
              <a:t>Odpisy_I_M.docx</a:t>
            </a:r>
            <a:endParaRPr lang="cs-CZ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cs-CZ" dirty="0" smtClean="0">
                <a:solidFill>
                  <a:schemeClr val="tx1"/>
                </a:solidFill>
                <a:latin typeface="Arial" charset="0"/>
                <a:cs typeface="Arial" charset="0"/>
                <a:hlinkClick r:id="rId3" action="ppaction://hlinkfile"/>
              </a:rPr>
              <a:t>Odpisy_II_M.docx</a:t>
            </a:r>
            <a:endParaRPr lang="cs-CZ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cs-CZ" smtClean="0">
                <a:solidFill>
                  <a:schemeClr val="tx1"/>
                </a:solidFill>
                <a:latin typeface="Arial" charset="0"/>
                <a:cs typeface="Arial" charset="0"/>
                <a:hlinkClick r:id="rId4" action="ppaction://hlinkfile"/>
              </a:rPr>
              <a:t>Odpisy_III_M.docx</a:t>
            </a:r>
            <a:endParaRPr lang="cs-CZ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cs-CZ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cs-CZ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6518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Nadpis 1"/>
          <p:cNvSpPr>
            <a:spLocks noGrp="1"/>
          </p:cNvSpPr>
          <p:nvPr>
            <p:ph type="title"/>
          </p:nvPr>
        </p:nvSpPr>
        <p:spPr>
          <a:xfrm>
            <a:off x="684213" y="692150"/>
            <a:ext cx="7775575" cy="720725"/>
          </a:xfrm>
        </p:spPr>
        <p:txBody>
          <a:bodyPr/>
          <a:lstStyle/>
          <a:p>
            <a:r>
              <a:rPr lang="cs-CZ" sz="4400" smtClean="0">
                <a:latin typeface="Arial" charset="0"/>
                <a:cs typeface="Arial" charset="0"/>
              </a:rPr>
              <a:t>Použitá literatura</a:t>
            </a:r>
          </a:p>
        </p:txBody>
      </p:sp>
      <p:sp>
        <p:nvSpPr>
          <p:cNvPr id="13315" name="Zástupný symbol pro obsah 2"/>
          <p:cNvSpPr>
            <a:spLocks noGrp="1"/>
          </p:cNvSpPr>
          <p:nvPr>
            <p:ph idx="1"/>
          </p:nvPr>
        </p:nvSpPr>
        <p:spPr>
          <a:xfrm>
            <a:off x="684213" y="1484313"/>
            <a:ext cx="7775575" cy="47529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cs-CZ" dirty="0" smtClean="0">
              <a:latin typeface="Arial" charset="0"/>
              <a:cs typeface="Arial" charset="0"/>
            </a:endParaRPr>
          </a:p>
          <a:p>
            <a:pPr indent="-342900" eaLnBrk="1" hangingPunct="1">
              <a:buFont typeface="Wingdings" pitchFamily="2" charset="2"/>
              <a:buNone/>
              <a:defRPr/>
            </a:pPr>
            <a:r>
              <a:rPr lang="cs-CZ" dirty="0" err="1" smtClean="0">
                <a:latin typeface="Arial" charset="0"/>
                <a:cs typeface="Arial" charset="0"/>
              </a:rPr>
              <a:t>Veber</a:t>
            </a:r>
            <a:r>
              <a:rPr lang="cs-CZ" dirty="0" smtClean="0">
                <a:latin typeface="Arial" charset="0"/>
                <a:cs typeface="Arial" charset="0"/>
              </a:rPr>
              <a:t>, J. – Srpová, J. a kolektiv: Podnikání malé a střední firmy. Praha: </a:t>
            </a:r>
            <a:r>
              <a:rPr lang="cs-CZ" dirty="0" err="1" smtClean="0">
                <a:latin typeface="Arial" charset="0"/>
                <a:cs typeface="Arial" charset="0"/>
              </a:rPr>
              <a:t>Grada</a:t>
            </a:r>
            <a:r>
              <a:rPr lang="cs-CZ" dirty="0" smtClean="0">
                <a:latin typeface="Arial" charset="0"/>
                <a:cs typeface="Arial" charset="0"/>
              </a:rPr>
              <a:t> </a:t>
            </a:r>
            <a:r>
              <a:rPr lang="cs-CZ" dirty="0" err="1" smtClean="0">
                <a:latin typeface="Arial" charset="0"/>
                <a:cs typeface="Arial" charset="0"/>
              </a:rPr>
              <a:t>Publishing</a:t>
            </a:r>
            <a:r>
              <a:rPr lang="cs-CZ" dirty="0" smtClean="0">
                <a:latin typeface="Arial" charset="0"/>
                <a:cs typeface="Arial" charset="0"/>
              </a:rPr>
              <a:t>, a.s. 2005.</a:t>
            </a:r>
          </a:p>
          <a:p>
            <a:pPr indent="-342900" eaLnBrk="1" hangingPunct="1">
              <a:buFont typeface="Wingdings" pitchFamily="2" charset="2"/>
              <a:buNone/>
              <a:defRPr/>
            </a:pPr>
            <a:r>
              <a:rPr lang="cs-CZ" dirty="0" smtClean="0">
                <a:latin typeface="Arial" charset="0"/>
                <a:cs typeface="Arial" charset="0"/>
              </a:rPr>
              <a:t>Synek, M. a kol.: Podniková ekonomika. Praha: C. H. Beck, 1999.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cs-CZ" dirty="0" smtClean="0">
              <a:latin typeface="Arial" charset="0"/>
              <a:cs typeface="Arial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cs-CZ" dirty="0" smtClean="0">
              <a:latin typeface="Arial" charset="0"/>
              <a:cs typeface="Arial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cs-CZ" dirty="0" smtClean="0">
              <a:latin typeface="Arial" charset="0"/>
              <a:cs typeface="Arial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dirty="0" smtClean="0">
                <a:latin typeface="Arial" charset="0"/>
                <a:cs typeface="Arial" charset="0"/>
              </a:rPr>
              <a:t>	</a:t>
            </a:r>
            <a:endParaRPr lang="cs-CZ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950</TotalTime>
  <Words>232</Words>
  <Application>Microsoft Office PowerPoint</Application>
  <PresentationFormat>Předvádění na obrazovce (4:3)</PresentationFormat>
  <Paragraphs>50</Paragraphs>
  <Slides>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Austin</vt:lpstr>
      <vt:lpstr>Prezentace aplikace PowerPoint</vt:lpstr>
      <vt:lpstr>Výukový materiál</vt:lpstr>
      <vt:lpstr>Prezentace aplikace PowerPoint</vt:lpstr>
      <vt:lpstr>Výpočty </vt:lpstr>
      <vt:lpstr>Pracovní listy - zadání</vt:lpstr>
      <vt:lpstr>Pracovní listy - metodika</vt:lpstr>
      <vt:lpstr>Použitá literatura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Název tematického celku</dc:title>
  <dc:creator>koala</dc:creator>
  <cp:lastModifiedBy>Lenka</cp:lastModifiedBy>
  <cp:revision>108</cp:revision>
  <cp:lastPrinted>2012-07-16T05:40:38Z</cp:lastPrinted>
  <dcterms:created xsi:type="dcterms:W3CDTF">2011-04-17T19:50:20Z</dcterms:created>
  <dcterms:modified xsi:type="dcterms:W3CDTF">2013-04-01T21:40:22Z</dcterms:modified>
</cp:coreProperties>
</file>