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367" r:id="rId3"/>
    <p:sldId id="368" r:id="rId4"/>
    <p:sldId id="377" r:id="rId5"/>
    <p:sldId id="371" r:id="rId6"/>
    <p:sldId id="376" r:id="rId7"/>
    <p:sldId id="372" r:id="rId8"/>
    <p:sldId id="373" r:id="rId9"/>
    <p:sldId id="378" r:id="rId10"/>
    <p:sldId id="374" r:id="rId11"/>
    <p:sldId id="37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193E"/>
    <a:srgbClr val="019104"/>
    <a:srgbClr val="534BB5"/>
    <a:srgbClr val="75548A"/>
    <a:srgbClr val="6F4DB3"/>
    <a:srgbClr val="613956"/>
    <a:srgbClr val="F2EA7E"/>
    <a:srgbClr val="F8A968"/>
    <a:srgbClr val="542804"/>
    <a:srgbClr val="972907"/>
  </p:clrMru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FD4443E-F989-4FC4-A0C8-D5A2AF1F390B}" styleName="Tmavý styl 1 – zvýraznění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2237" autoAdjust="0"/>
  </p:normalViewPr>
  <p:slideViewPr>
    <p:cSldViewPr>
      <p:cViewPr varScale="1">
        <p:scale>
          <a:sx n="63" d="100"/>
          <a:sy n="63" d="100"/>
        </p:scale>
        <p:origin x="-151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F60A7-89CB-4D27-8DC8-127EF74658A7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7C9266-ACEB-4522-AED5-358AABFAC10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f/ff/Panska_skala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Panska_skala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rgbClr val="57193E"/>
              </a:gs>
              <a:gs pos="50000">
                <a:srgbClr val="019104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019104">
                  <a:shade val="30000"/>
                  <a:satMod val="115000"/>
                </a:srgbClr>
              </a:gs>
              <a:gs pos="50000">
                <a:srgbClr val="57193E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Nadpis 1"/>
          <p:cNvSpPr>
            <a:spLocks noGrp="1"/>
          </p:cNvSpPr>
          <p:nvPr>
            <p:ph type="ctrTitle"/>
          </p:nvPr>
        </p:nvSpPr>
        <p:spPr>
          <a:xfrm>
            <a:off x="755576" y="1916832"/>
            <a:ext cx="7772400" cy="164249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Česká republika</a:t>
            </a:r>
            <a:endParaRPr lang="cs-C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0" y="3933056"/>
            <a:ext cx="9144000" cy="648072"/>
          </a:xfrm>
          <a:prstGeom prst="rect">
            <a:avLst/>
          </a:prstGeom>
          <a:noFill/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400" b="1" dirty="0" smtClean="0">
                <a:solidFill>
                  <a:srgbClr val="7554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Ochrana přírody</a:t>
            </a:r>
            <a:endParaRPr kumimoji="0" lang="cs-CZ" sz="4400" b="1" i="0" u="none" strike="noStrike" kern="1200" cap="none" spc="0" normalizeH="0" baseline="0" noProof="0" dirty="0">
              <a:ln>
                <a:noFill/>
              </a:ln>
              <a:solidFill>
                <a:srgbClr val="75548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7956376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Mgr. Jan Kašpar</a:t>
            </a:r>
            <a:endParaRPr lang="cs-CZ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Chráněná území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v</a:t>
            </a:r>
            <a:r>
              <a:rPr lang="cs-CZ" sz="2800" dirty="0" smtClean="0"/>
              <a:t> </a:t>
            </a:r>
            <a:r>
              <a:rPr lang="cs-CZ" sz="2800" dirty="0" smtClean="0"/>
              <a:t>ČR dlouhodobá tradice ochrany přírody</a:t>
            </a:r>
          </a:p>
          <a:p>
            <a:r>
              <a:rPr lang="cs-CZ" sz="2800" dirty="0" smtClean="0"/>
              <a:t>Žofínský prales – první chráněné úz. v Evropě (1838)</a:t>
            </a:r>
          </a:p>
          <a:p>
            <a:r>
              <a:rPr lang="cs-CZ" sz="2800" dirty="0" smtClean="0"/>
              <a:t>Boubínský prales (1858)</a:t>
            </a:r>
          </a:p>
          <a:p>
            <a:r>
              <a:rPr lang="cs-CZ" sz="2800" dirty="0" smtClean="0"/>
              <a:t>a</a:t>
            </a:r>
            <a:r>
              <a:rPr lang="cs-CZ" sz="2800" dirty="0" smtClean="0"/>
              <a:t>si </a:t>
            </a:r>
            <a:r>
              <a:rPr lang="cs-CZ" sz="2800" dirty="0" smtClean="0"/>
              <a:t>16% plochy ČR zaujímají chráněná území</a:t>
            </a:r>
          </a:p>
          <a:p>
            <a:r>
              <a:rPr lang="cs-CZ" sz="2800" dirty="0" smtClean="0"/>
              <a:t>d</a:t>
            </a:r>
            <a:r>
              <a:rPr lang="cs-CZ" sz="2800" dirty="0" smtClean="0"/>
              <a:t>ělí </a:t>
            </a:r>
            <a:r>
              <a:rPr lang="cs-CZ" sz="2800" dirty="0" smtClean="0"/>
              <a:t>se na velkoplošná a maloplošná</a:t>
            </a:r>
          </a:p>
          <a:p>
            <a:r>
              <a:rPr lang="cs-CZ" sz="2800" dirty="0" smtClean="0"/>
              <a:t>v</a:t>
            </a:r>
            <a:r>
              <a:rPr lang="cs-CZ" sz="2800" dirty="0" smtClean="0"/>
              <a:t>elkoplošná </a:t>
            </a:r>
            <a:r>
              <a:rPr lang="cs-CZ" sz="2800" dirty="0" smtClean="0"/>
              <a:t>– národní park, CHKO</a:t>
            </a:r>
          </a:p>
          <a:p>
            <a:r>
              <a:rPr lang="cs-CZ" sz="2800" dirty="0" err="1" smtClean="0"/>
              <a:t>m</a:t>
            </a:r>
            <a:r>
              <a:rPr lang="cs-CZ" sz="2800" dirty="0" err="1" smtClean="0"/>
              <a:t>aloplošná</a:t>
            </a:r>
            <a:r>
              <a:rPr lang="cs-CZ" sz="2800" dirty="0" smtClean="0"/>
              <a:t> </a:t>
            </a:r>
            <a:r>
              <a:rPr lang="cs-CZ" sz="2800" dirty="0" smtClean="0"/>
              <a:t>– památky, rezervace</a:t>
            </a:r>
          </a:p>
          <a:p>
            <a:r>
              <a:rPr lang="cs-CZ" sz="2800" dirty="0" err="1" smtClean="0"/>
              <a:t>Zzláštním</a:t>
            </a:r>
            <a:r>
              <a:rPr lang="cs-CZ" sz="2800" dirty="0" smtClean="0"/>
              <a:t> </a:t>
            </a:r>
            <a:r>
              <a:rPr lang="cs-CZ" sz="2800" dirty="0" smtClean="0"/>
              <a:t>typem jsou biosférické rezervace</a:t>
            </a:r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</p:txBody>
      </p:sp>
      <p:sp>
        <p:nvSpPr>
          <p:cNvPr id="8" name="Obdélník 7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rgbClr val="57193E"/>
              </a:gs>
              <a:gs pos="50000">
                <a:srgbClr val="019104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019104">
                  <a:shade val="30000"/>
                  <a:satMod val="115000"/>
                </a:srgbClr>
              </a:gs>
              <a:gs pos="50000">
                <a:srgbClr val="57193E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Národní parky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sz="1800" dirty="0" smtClean="0"/>
              <a:t>n</a:t>
            </a:r>
            <a:r>
              <a:rPr lang="cs-CZ" sz="1800" dirty="0" smtClean="0"/>
              <a:t>a </a:t>
            </a:r>
            <a:r>
              <a:rPr lang="cs-CZ" sz="1800" dirty="0" smtClean="0"/>
              <a:t>našem území jsou 4 NP</a:t>
            </a:r>
          </a:p>
          <a:p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Krkonošský národní park (KRNAP</a:t>
            </a:r>
            <a:r>
              <a:rPr lang="cs-CZ" sz="1800" b="1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r>
              <a:rPr lang="cs-CZ" sz="1800" dirty="0" smtClean="0"/>
              <a:t>n</a:t>
            </a:r>
            <a:r>
              <a:rPr lang="cs-CZ" sz="1800" dirty="0" smtClean="0"/>
              <a:t>ejstarší </a:t>
            </a:r>
            <a:r>
              <a:rPr lang="cs-CZ" sz="1800" dirty="0" smtClean="0"/>
              <a:t>u nás – založen r. 1963</a:t>
            </a:r>
          </a:p>
          <a:p>
            <a:r>
              <a:rPr lang="cs-CZ" sz="1800" dirty="0" smtClean="0"/>
              <a:t>n</a:t>
            </a:r>
            <a:r>
              <a:rPr lang="cs-CZ" sz="1800" dirty="0" smtClean="0"/>
              <a:t>ejvětší </a:t>
            </a:r>
            <a:r>
              <a:rPr lang="cs-CZ" sz="1800" dirty="0" smtClean="0"/>
              <a:t>návštěvnost</a:t>
            </a:r>
          </a:p>
          <a:p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Šumavský národní park</a:t>
            </a:r>
          </a:p>
          <a:p>
            <a:r>
              <a:rPr lang="cs-CZ" sz="1800" dirty="0" smtClean="0"/>
              <a:t>z</a:t>
            </a:r>
            <a:r>
              <a:rPr lang="cs-CZ" sz="1800" dirty="0" smtClean="0"/>
              <a:t>aložen </a:t>
            </a:r>
            <a:r>
              <a:rPr lang="cs-CZ" sz="1800" dirty="0" smtClean="0"/>
              <a:t>r. 1991</a:t>
            </a:r>
          </a:p>
          <a:p>
            <a:r>
              <a:rPr lang="cs-CZ" sz="1800" dirty="0" smtClean="0"/>
              <a:t>n</a:t>
            </a:r>
            <a:r>
              <a:rPr lang="cs-CZ" sz="1800" dirty="0" smtClean="0"/>
              <a:t>ejvětší </a:t>
            </a:r>
            <a:r>
              <a:rPr lang="cs-CZ" sz="1800" dirty="0" smtClean="0"/>
              <a:t>NP u nás (690 km</a:t>
            </a:r>
            <a:r>
              <a:rPr lang="cs-CZ" sz="1800" baseline="30000" dirty="0" smtClean="0"/>
              <a:t>2</a:t>
            </a:r>
            <a:r>
              <a:rPr lang="cs-CZ" sz="1800" dirty="0" smtClean="0"/>
              <a:t>)</a:t>
            </a:r>
          </a:p>
          <a:p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Národní park Podyjí</a:t>
            </a:r>
          </a:p>
          <a:p>
            <a:r>
              <a:rPr lang="cs-CZ" sz="1800" dirty="0" smtClean="0"/>
              <a:t>z</a:t>
            </a:r>
            <a:r>
              <a:rPr lang="cs-CZ" sz="1800" dirty="0" smtClean="0"/>
              <a:t>aložen </a:t>
            </a:r>
            <a:r>
              <a:rPr lang="cs-CZ" sz="1800" dirty="0" smtClean="0"/>
              <a:t>r. 1991</a:t>
            </a:r>
          </a:p>
          <a:p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</a:rPr>
              <a:t>Národní park České Švýcarsko</a:t>
            </a:r>
          </a:p>
          <a:p>
            <a:r>
              <a:rPr lang="cs-CZ" sz="1800" dirty="0" smtClean="0"/>
              <a:t>z</a:t>
            </a:r>
            <a:r>
              <a:rPr lang="cs-CZ" sz="1800" dirty="0" smtClean="0"/>
              <a:t>aložen </a:t>
            </a:r>
            <a:r>
              <a:rPr lang="cs-CZ" sz="1800" dirty="0" smtClean="0"/>
              <a:t>r. 2000</a:t>
            </a:r>
          </a:p>
          <a:p>
            <a:r>
              <a:rPr lang="cs-CZ" sz="1800" dirty="0" smtClean="0"/>
              <a:t>u</a:t>
            </a:r>
            <a:r>
              <a:rPr lang="cs-CZ" sz="1800" dirty="0" smtClean="0"/>
              <a:t>važuje </a:t>
            </a:r>
            <a:r>
              <a:rPr lang="cs-CZ" sz="1800" dirty="0" smtClean="0"/>
              <a:t>se také o NP Jeseníky</a:t>
            </a:r>
            <a:br>
              <a:rPr lang="cs-CZ" sz="1800" dirty="0" smtClean="0"/>
            </a:br>
            <a:r>
              <a:rPr lang="cs-CZ" sz="1800" dirty="0" smtClean="0"/>
              <a:t>a NP Křivoklátsko</a:t>
            </a:r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</p:txBody>
      </p:sp>
      <p:sp>
        <p:nvSpPr>
          <p:cNvPr id="8" name="Obdélník 7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rgbClr val="57193E"/>
              </a:gs>
              <a:gs pos="50000">
                <a:srgbClr val="019104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019104">
                  <a:shade val="30000"/>
                  <a:satMod val="115000"/>
                </a:srgbClr>
              </a:gs>
              <a:gs pos="50000">
                <a:srgbClr val="57193E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547664" y="6457890"/>
            <a:ext cx="2160240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NP Krkonoše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 descr="P10107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444208" y="18864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NP České Švýcarsko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956376" y="6309320"/>
            <a:ext cx="792088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Chráněné krajinné oblasti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sz="3600" dirty="0" smtClean="0"/>
              <a:t>n</a:t>
            </a:r>
            <a:r>
              <a:rPr lang="cs-CZ" sz="3600" dirty="0" smtClean="0"/>
              <a:t>a </a:t>
            </a:r>
            <a:r>
              <a:rPr lang="cs-CZ" sz="3600" dirty="0" smtClean="0"/>
              <a:t>území ČR je momentálně 25 CHKO</a:t>
            </a:r>
          </a:p>
          <a:p>
            <a:r>
              <a:rPr lang="cs-CZ" sz="3600" dirty="0" smtClean="0"/>
              <a:t>v</a:t>
            </a:r>
            <a:r>
              <a:rPr lang="cs-CZ" sz="3600" dirty="0" smtClean="0"/>
              <a:t> </a:t>
            </a:r>
            <a:r>
              <a:rPr lang="cs-CZ" sz="3600" dirty="0" smtClean="0"/>
              <a:t>CHKO platí mírnější předpisy jak v NP</a:t>
            </a:r>
          </a:p>
          <a:p>
            <a:r>
              <a:rPr lang="cs-CZ" sz="3600" dirty="0" smtClean="0"/>
              <a:t>m</a:t>
            </a:r>
            <a:r>
              <a:rPr lang="cs-CZ" sz="3600" dirty="0" smtClean="0"/>
              <a:t>ožnost </a:t>
            </a:r>
            <a:r>
              <a:rPr lang="cs-CZ" sz="3600" dirty="0" smtClean="0"/>
              <a:t>táboření, rozdělávání ohně, apod.</a:t>
            </a:r>
          </a:p>
          <a:p>
            <a:r>
              <a:rPr lang="cs-CZ" sz="3600" dirty="0" smtClean="0"/>
              <a:t>n</a:t>
            </a:r>
            <a:r>
              <a:rPr lang="cs-CZ" sz="3600" dirty="0" smtClean="0"/>
              <a:t>ejstarší </a:t>
            </a:r>
            <a:r>
              <a:rPr lang="cs-CZ" sz="3600" dirty="0" smtClean="0"/>
              <a:t>CHKO je Český ráj (1955)</a:t>
            </a:r>
          </a:p>
          <a:p>
            <a:r>
              <a:rPr lang="cs-CZ" sz="3600" dirty="0" smtClean="0"/>
              <a:t>n</a:t>
            </a:r>
            <a:r>
              <a:rPr lang="cs-CZ" sz="3600" dirty="0" smtClean="0"/>
              <a:t>ejvětší </a:t>
            </a:r>
            <a:r>
              <a:rPr lang="cs-CZ" sz="3600" dirty="0" smtClean="0"/>
              <a:t>CHKO jsou Beskydy (1190 km</a:t>
            </a:r>
            <a:r>
              <a:rPr lang="cs-CZ" sz="3600" baseline="30000" dirty="0" smtClean="0"/>
              <a:t>2</a:t>
            </a:r>
            <a:r>
              <a:rPr lang="cs-CZ" sz="3600" dirty="0" smtClean="0"/>
              <a:t>)</a:t>
            </a:r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</p:txBody>
      </p:sp>
      <p:sp>
        <p:nvSpPr>
          <p:cNvPr id="8" name="Obdélník 7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rgbClr val="57193E"/>
              </a:gs>
              <a:gs pos="50000">
                <a:srgbClr val="019104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019104">
                  <a:shade val="30000"/>
                  <a:satMod val="115000"/>
                </a:srgbClr>
              </a:gs>
              <a:gs pos="50000">
                <a:srgbClr val="57193E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10107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915816" y="623731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CHKO Jizerské hory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956376" y="6309320"/>
            <a:ext cx="792088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Rezervace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sz="3600" dirty="0" err="1" smtClean="0"/>
              <a:t>m</a:t>
            </a:r>
            <a:r>
              <a:rPr lang="cs-CZ" sz="3600" dirty="0" err="1" smtClean="0"/>
              <a:t>aloplošné</a:t>
            </a:r>
            <a:r>
              <a:rPr lang="cs-CZ" sz="3600" dirty="0" smtClean="0"/>
              <a:t> </a:t>
            </a:r>
            <a:r>
              <a:rPr lang="cs-CZ" sz="3600" dirty="0" smtClean="0"/>
              <a:t>chráněné území</a:t>
            </a:r>
          </a:p>
          <a:p>
            <a:r>
              <a:rPr lang="cs-CZ" sz="3600" dirty="0" smtClean="0"/>
              <a:t>n</a:t>
            </a:r>
            <a:r>
              <a:rPr lang="cs-CZ" sz="3600" dirty="0" smtClean="0"/>
              <a:t>árodní </a:t>
            </a:r>
            <a:r>
              <a:rPr lang="cs-CZ" sz="3600" dirty="0" smtClean="0"/>
              <a:t>přírodní rezervace (NPR)</a:t>
            </a:r>
          </a:p>
          <a:p>
            <a:r>
              <a:rPr lang="cs-CZ" sz="3600" dirty="0" smtClean="0"/>
              <a:t>p</a:t>
            </a:r>
            <a:r>
              <a:rPr lang="cs-CZ" sz="3600" dirty="0" smtClean="0"/>
              <a:t>řírodní </a:t>
            </a:r>
            <a:r>
              <a:rPr lang="cs-CZ" sz="3600" dirty="0" smtClean="0"/>
              <a:t>rezervace (PR)</a:t>
            </a:r>
          </a:p>
          <a:p>
            <a:r>
              <a:rPr lang="cs-CZ" sz="3600" dirty="0" smtClean="0"/>
              <a:t>ú</a:t>
            </a:r>
            <a:r>
              <a:rPr lang="cs-CZ" sz="3600" dirty="0" smtClean="0"/>
              <a:t>zemí </a:t>
            </a:r>
            <a:r>
              <a:rPr lang="cs-CZ" sz="3600" dirty="0" smtClean="0"/>
              <a:t>s mimořádnými přírodními hodnotami</a:t>
            </a:r>
          </a:p>
          <a:p>
            <a:r>
              <a:rPr lang="cs-CZ" sz="3600" dirty="0" smtClean="0"/>
              <a:t> Jizerskohorské bučiny, Rašeliniště Jizery, aj.</a:t>
            </a:r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</p:txBody>
      </p:sp>
      <p:sp>
        <p:nvSpPr>
          <p:cNvPr id="8" name="Obdélník 7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rgbClr val="57193E"/>
              </a:gs>
              <a:gs pos="50000">
                <a:srgbClr val="019104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019104">
                  <a:shade val="30000"/>
                  <a:satMod val="115000"/>
                </a:srgbClr>
              </a:gs>
              <a:gs pos="50000">
                <a:srgbClr val="57193E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Památky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dirty="0" err="1" smtClean="0"/>
              <a:t>m</a:t>
            </a:r>
            <a:r>
              <a:rPr lang="cs-CZ" dirty="0" err="1" smtClean="0"/>
              <a:t>aloplošné</a:t>
            </a:r>
            <a:r>
              <a:rPr lang="cs-CZ" dirty="0" smtClean="0"/>
              <a:t> </a:t>
            </a:r>
            <a:r>
              <a:rPr lang="cs-CZ" dirty="0" smtClean="0"/>
              <a:t>chráněné území</a:t>
            </a:r>
          </a:p>
          <a:p>
            <a:r>
              <a:rPr lang="cs-CZ" dirty="0" smtClean="0"/>
              <a:t>n</a:t>
            </a:r>
            <a:r>
              <a:rPr lang="cs-CZ" dirty="0" smtClean="0"/>
              <a:t>árodní </a:t>
            </a:r>
            <a:r>
              <a:rPr lang="cs-CZ" dirty="0" smtClean="0"/>
              <a:t>přírodní památka (NPP)</a:t>
            </a:r>
          </a:p>
          <a:p>
            <a:r>
              <a:rPr lang="cs-CZ" dirty="0" smtClean="0"/>
              <a:t>p</a:t>
            </a:r>
            <a:r>
              <a:rPr lang="cs-CZ" dirty="0" smtClean="0"/>
              <a:t>řírodní </a:t>
            </a:r>
            <a:r>
              <a:rPr lang="cs-CZ" dirty="0" smtClean="0"/>
              <a:t>památka (PP)</a:t>
            </a:r>
          </a:p>
          <a:p>
            <a:r>
              <a:rPr lang="cs-CZ" dirty="0" smtClean="0"/>
              <a:t>p</a:t>
            </a:r>
            <a:r>
              <a:rPr lang="cs-CZ" dirty="0" smtClean="0"/>
              <a:t>řírodní </a:t>
            </a:r>
            <a:r>
              <a:rPr lang="cs-CZ" dirty="0" smtClean="0"/>
              <a:t>úkazy menších rozměrů</a:t>
            </a:r>
          </a:p>
          <a:p>
            <a:r>
              <a:rPr lang="cs-CZ" dirty="0" smtClean="0"/>
              <a:t>s</a:t>
            </a:r>
            <a:r>
              <a:rPr lang="cs-CZ" dirty="0" smtClean="0"/>
              <a:t>kály</a:t>
            </a:r>
            <a:r>
              <a:rPr lang="cs-CZ" dirty="0" smtClean="0"/>
              <a:t>, jezera, jeskyně, apod.</a:t>
            </a:r>
          </a:p>
          <a:p>
            <a:r>
              <a:rPr lang="cs-CZ" dirty="0" smtClean="0"/>
              <a:t>Bozkovské jeskyně, Panská skála, aj.</a:t>
            </a:r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</p:txBody>
      </p:sp>
      <p:sp>
        <p:nvSpPr>
          <p:cNvPr id="8" name="Obdélník 7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rgbClr val="57193E"/>
              </a:gs>
              <a:gs pos="50000">
                <a:srgbClr val="019104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019104">
                  <a:shade val="30000"/>
                  <a:satMod val="115000"/>
                </a:srgbClr>
              </a:gs>
              <a:gs pos="50000">
                <a:srgbClr val="57193E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Soubor:Panska skal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51520" y="26064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Panská skála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956376" y="6309320"/>
            <a:ext cx="792088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Biosférické rezervace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</a:t>
            </a:r>
            <a:r>
              <a:rPr lang="cs-CZ" sz="3600" dirty="0" smtClean="0"/>
              <a:t>rogram </a:t>
            </a:r>
            <a:r>
              <a:rPr lang="cs-CZ" sz="3600" dirty="0" smtClean="0"/>
              <a:t>organizace UNESCO</a:t>
            </a:r>
          </a:p>
          <a:p>
            <a:r>
              <a:rPr lang="cs-CZ" sz="3600" dirty="0" smtClean="0"/>
              <a:t>č</a:t>
            </a:r>
            <a:r>
              <a:rPr lang="cs-CZ" sz="3600" dirty="0" smtClean="0"/>
              <a:t>innost </a:t>
            </a:r>
            <a:r>
              <a:rPr lang="cs-CZ" sz="3600" dirty="0" smtClean="0"/>
              <a:t>člověka v souladu s přírodou</a:t>
            </a:r>
          </a:p>
          <a:p>
            <a:r>
              <a:rPr lang="cs-CZ" sz="3600" dirty="0" smtClean="0"/>
              <a:t>v</a:t>
            </a:r>
            <a:r>
              <a:rPr lang="cs-CZ" sz="3600" dirty="0" smtClean="0"/>
              <a:t> </a:t>
            </a:r>
            <a:r>
              <a:rPr lang="cs-CZ" sz="3600" dirty="0" smtClean="0"/>
              <a:t>ČR zatím 6 biosférických rezervací</a:t>
            </a:r>
          </a:p>
          <a:p>
            <a:r>
              <a:rPr lang="cs-CZ" sz="3600" dirty="0" smtClean="0"/>
              <a:t>Krkonoše, Třeboňsko, Šumava, Pálava</a:t>
            </a:r>
            <a:br>
              <a:rPr lang="cs-CZ" sz="3600" dirty="0" smtClean="0"/>
            </a:br>
            <a:r>
              <a:rPr lang="cs-CZ" sz="3600" dirty="0" smtClean="0"/>
              <a:t>Bílé Karpaty, Křivoklátsko</a:t>
            </a:r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</p:txBody>
      </p:sp>
      <p:sp>
        <p:nvSpPr>
          <p:cNvPr id="8" name="Obdélník 7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rgbClr val="57193E"/>
              </a:gs>
              <a:gs pos="50000">
                <a:srgbClr val="019104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019104">
                  <a:shade val="30000"/>
                  <a:satMod val="115000"/>
                </a:srgbClr>
              </a:gs>
              <a:gs pos="50000">
                <a:srgbClr val="57193E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sz="1600" dirty="0" smtClean="0"/>
              <a:t>Obr. 1, 2: Fotoarchiv autora</a:t>
            </a:r>
          </a:p>
          <a:p>
            <a:r>
              <a:rPr lang="cs-CZ" sz="1600" dirty="0" smtClean="0"/>
              <a:t>Obr. 3: Soubor:</a:t>
            </a:r>
            <a:r>
              <a:rPr lang="cs-CZ" sz="1600" dirty="0" err="1" smtClean="0"/>
              <a:t>Panska</a:t>
            </a:r>
            <a:r>
              <a:rPr lang="cs-CZ" sz="1600" dirty="0" smtClean="0"/>
              <a:t> skala.</a:t>
            </a:r>
            <a:r>
              <a:rPr lang="cs-CZ" sz="1600" dirty="0" err="1" smtClean="0"/>
              <a:t>jpg</a:t>
            </a:r>
            <a:r>
              <a:rPr lang="cs-CZ" sz="1600" dirty="0" smtClean="0"/>
              <a:t>. In </a:t>
            </a:r>
            <a:r>
              <a:rPr lang="cs-CZ" sz="1600" i="1" dirty="0" err="1" smtClean="0"/>
              <a:t>Wikipedia</a:t>
            </a:r>
            <a:r>
              <a:rPr lang="cs-CZ" sz="1600" i="1" dirty="0" smtClean="0"/>
              <a:t>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</a:t>
            </a:r>
            <a:r>
              <a:rPr lang="cs-CZ" sz="1600" dirty="0" err="1" smtClean="0"/>
              <a:t>Wikipedia</a:t>
            </a:r>
            <a:r>
              <a:rPr lang="cs-CZ" sz="1600" dirty="0" smtClean="0"/>
              <a:t>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2011-03-02]. Dostupné z WWW: </a:t>
            </a:r>
            <a:r>
              <a:rPr lang="cs-CZ" sz="1600" dirty="0" smtClean="0">
                <a:hlinkClick r:id="rId2"/>
              </a:rPr>
              <a:t>http://cs.wikipedia.org/wiki/Soubor:Panska_skala.jpg</a:t>
            </a:r>
            <a:r>
              <a:rPr lang="cs-CZ" sz="1600" dirty="0" smtClean="0"/>
              <a:t> pod licencí GNU Free </a:t>
            </a:r>
            <a:r>
              <a:rPr lang="cs-CZ" sz="1600" dirty="0" err="1" smtClean="0"/>
              <a:t>Documentation</a:t>
            </a:r>
            <a:r>
              <a:rPr lang="cs-CZ" sz="1600" dirty="0" smtClean="0"/>
              <a:t> </a:t>
            </a:r>
            <a:r>
              <a:rPr lang="cs-CZ" sz="1600" dirty="0" err="1" smtClean="0"/>
              <a:t>License</a:t>
            </a:r>
            <a:r>
              <a:rPr lang="cs-CZ" sz="1600" dirty="0" smtClean="0"/>
              <a:t>.</a:t>
            </a:r>
          </a:p>
          <a:p>
            <a:r>
              <a:rPr lang="cs-CZ" sz="1600" dirty="0" smtClean="0"/>
              <a:t>Autorem materiálu a všech jeho částí, není-li uvedeno jinak, je Mgr. Jan Kašpar.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</p:txBody>
      </p:sp>
      <p:sp>
        <p:nvSpPr>
          <p:cNvPr id="8" name="Obdélník 7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rgbClr val="57193E"/>
              </a:gs>
              <a:gs pos="50000">
                <a:srgbClr val="019104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 flip="none" rotWithShape="1">
            <a:gsLst>
              <a:gs pos="0">
                <a:srgbClr val="019104">
                  <a:shade val="30000"/>
                  <a:satMod val="115000"/>
                </a:srgbClr>
              </a:gs>
              <a:gs pos="50000">
                <a:srgbClr val="57193E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2451</TotalTime>
  <Words>327</Words>
  <Application>Microsoft Office PowerPoint</Application>
  <PresentationFormat>Předvádění na obrazovce (4:3)</PresentationFormat>
  <Paragraphs>90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Česká republika</vt:lpstr>
      <vt:lpstr>Chráněná území</vt:lpstr>
      <vt:lpstr>Národní parky</vt:lpstr>
      <vt:lpstr>Snímek 4</vt:lpstr>
      <vt:lpstr>Chráněné krajinné oblasti</vt:lpstr>
      <vt:lpstr>Snímek 6</vt:lpstr>
      <vt:lpstr>Rezervace</vt:lpstr>
      <vt:lpstr>Památky</vt:lpstr>
      <vt:lpstr>Snímek 9</vt:lpstr>
      <vt:lpstr>Biosférické rezervace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Ústecký kraj</dc:title>
  <dc:creator>Honza</dc:creator>
  <cp:lastModifiedBy>expert</cp:lastModifiedBy>
  <cp:revision>537</cp:revision>
  <dcterms:created xsi:type="dcterms:W3CDTF">2010-05-06T15:35:09Z</dcterms:created>
  <dcterms:modified xsi:type="dcterms:W3CDTF">2012-03-13T12:10:33Z</dcterms:modified>
</cp:coreProperties>
</file>