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62" r:id="rId3"/>
    <p:sldId id="265" r:id="rId4"/>
    <p:sldId id="285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287" r:id="rId16"/>
  </p:sldIdLst>
  <p:sldSz cx="9144000" cy="6858000" type="screen4x3"/>
  <p:notesSz cx="6797675" cy="99282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009" autoAdjust="0"/>
    <p:restoredTop sz="94660"/>
  </p:normalViewPr>
  <p:slideViewPr>
    <p:cSldViewPr>
      <p:cViewPr>
        <p:scale>
          <a:sx n="60" d="100"/>
          <a:sy n="60" d="100"/>
        </p:scale>
        <p:origin x="-1560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BC6E56A4-66CB-43D2-8342-F2EEA05BBF6E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6214C98-065A-470E-A084-EF3B53B713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80BD8-C022-4922-AA0C-841A01230D94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D7B4-D8EB-4FC1-8817-6CF564D732C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8BA98-B3B8-498B-B2B1-05C1F9C618D4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471A-1043-423C-B946-1FC2332F1B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56D57-E8B2-46ED-A723-923A67E14623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7F7C9-F024-4A62-B688-3BBA79274D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AB42-519D-4260-AA56-B2DCE08DEA7B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A59DC-5FD6-4DB8-BA45-1211DCFC69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84B30-7324-4719-9F81-96A2A64CB01F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F0846-8E0A-44F4-8457-B7E9406B2D4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C068-E156-4A2F-971F-D4A8D533DA28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BF3A5-3ECF-452A-B26C-3F60234FCE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8642-EFD2-4FC3-86C9-5E79D3C3D943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CC97-238C-41D9-A25D-58D7857297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732F-6862-42A6-9A09-0EE6E94ED43F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2FFE-787F-4737-AB22-B8DE40D12B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924CE-D255-49D2-A0FA-189FF8A8BA6C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2A965-BF4F-48E8-963E-94A732EFDF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B7FD-201C-4032-9B42-74DA69B00152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36323-8EC6-4EBE-9536-8A23E437CE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4E3FDF17-7206-4CBD-A212-814BEC96C79D}" type="datetimeFigureOut">
              <a:rPr lang="cs-CZ"/>
              <a:pPr>
                <a:defRPr/>
              </a:pPr>
              <a:t>2.4.2013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BA350F60-8862-40E2-AFE3-8C268C8B26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61" r:id="rId8"/>
    <p:sldLayoutId id="2147484062" r:id="rId9"/>
    <p:sldLayoutId id="2147484058" r:id="rId10"/>
    <p:sldLayoutId id="21474840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hyperlink" Target="Vysledovka_zjednodusena.xl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Podnadpis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2933700" cy="1260475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provozu a podnikání</a:t>
            </a:r>
          </a:p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podnikání</a:t>
            </a: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</p:txBody>
      </p:sp>
      <p:pic>
        <p:nvPicPr>
          <p:cNvPr id="5123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620713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Třídění podle činností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69850" indent="0"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Podle </a:t>
            </a:r>
            <a:r>
              <a:rPr lang="cs-CZ" dirty="0">
                <a:latin typeface="Arial" pitchFamily="34" charset="0"/>
                <a:cs typeface="Arial" pitchFamily="34" charset="0"/>
              </a:rPr>
              <a:t>hlavních podnikových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funkcí rozlišuje náklady na:</a:t>
            </a:r>
            <a:endParaRPr lang="cs-CZ" dirty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pořízení</a:t>
            </a:r>
            <a:r>
              <a:rPr lang="cs-CZ" dirty="0">
                <a:latin typeface="Arial" pitchFamily="34" charset="0"/>
                <a:cs typeface="Arial" pitchFamily="34" charset="0"/>
              </a:rPr>
              <a:t>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skladování</a:t>
            </a:r>
            <a:r>
              <a:rPr lang="cs-CZ" dirty="0">
                <a:latin typeface="Arial" pitchFamily="34" charset="0"/>
                <a:cs typeface="Arial" pitchFamily="34" charset="0"/>
              </a:rPr>
              <a:t>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výrobu</a:t>
            </a:r>
            <a:r>
              <a:rPr lang="cs-CZ" dirty="0">
                <a:latin typeface="Arial" pitchFamily="34" charset="0"/>
                <a:cs typeface="Arial" pitchFamily="34" charset="0"/>
              </a:rPr>
              <a:t>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správu</a:t>
            </a:r>
            <a:r>
              <a:rPr lang="cs-CZ" dirty="0">
                <a:latin typeface="Arial" pitchFamily="34" charset="0"/>
                <a:cs typeface="Arial" pitchFamily="34" charset="0"/>
              </a:rPr>
              <a:t>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odbyt</a:t>
            </a:r>
            <a:r>
              <a:rPr lang="cs-CZ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98425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00113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Toto členění nákladů vychází z kalkulačního vzorce, který stanovuje výrobní náklady na 1 kalkulační jednici (např. ks, hl, m, kg).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 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C:\Users\kandleroval\AppData\Local\Microsoft\Windows\Temporary Internet Files\Content.IE5\TEOCG5KN\MC900239013[1].wmf"/>
          <p:cNvPicPr>
            <a:picLocks noChangeArrowheads="1"/>
          </p:cNvPicPr>
          <p:nvPr/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313" y="4725144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51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Výnosy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738836"/>
          </a:xfrm>
        </p:spPr>
        <p:txBody>
          <a:bodyPr/>
          <a:lstStyle/>
          <a:p>
            <a:pPr marL="361950" indent="-26670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= realizované výsledky činnosti podniku (výrobky, služby) vyjádřené v penězích.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Výnosy ve výrobním podniku členíme na:</a:t>
            </a:r>
          </a:p>
          <a:p>
            <a:pPr marL="69850" lvl="0" indent="0">
              <a:spcBef>
                <a:spcPts val="0"/>
              </a:spcBef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a) provozní </a:t>
            </a:r>
            <a:r>
              <a:rPr lang="cs-CZ" dirty="0">
                <a:latin typeface="Arial" pitchFamily="34" charset="0"/>
                <a:cs typeface="Arial" pitchFamily="34" charset="0"/>
              </a:rPr>
              <a:t>- z běžné činnosti podniku, jde zejména o: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cs-CZ" sz="2400" dirty="0">
                <a:latin typeface="Arial" pitchFamily="34" charset="0"/>
                <a:cs typeface="Arial" pitchFamily="34" charset="0"/>
              </a:rPr>
              <a:t>tržby za prodané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výrobky,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zboží a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služby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,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cs-CZ" sz="2400" dirty="0">
                <a:latin typeface="Arial" pitchFamily="34" charset="0"/>
                <a:cs typeface="Arial" pitchFamily="34" charset="0"/>
              </a:rPr>
              <a:t>změna stavu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zásob,</a:t>
            </a:r>
            <a:endParaRPr lang="cs-CZ" sz="2400" dirty="0"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cs-CZ" sz="2400" dirty="0">
                <a:latin typeface="Arial" pitchFamily="34" charset="0"/>
                <a:cs typeface="Arial" pitchFamily="34" charset="0"/>
              </a:rPr>
              <a:t>aktivace výkonů vlastní výroby,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cs-CZ" sz="2400" dirty="0">
                <a:latin typeface="Arial" pitchFamily="34" charset="0"/>
                <a:cs typeface="Arial" pitchFamily="34" charset="0"/>
              </a:rPr>
              <a:t>ostatní provozní výnosy,</a:t>
            </a:r>
          </a:p>
          <a:p>
            <a:pPr marL="69850" lvl="0" indent="0">
              <a:spcBef>
                <a:spcPts val="0"/>
              </a:spcBef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b) finanční </a:t>
            </a:r>
            <a:r>
              <a:rPr lang="cs-CZ" dirty="0">
                <a:latin typeface="Arial" pitchFamily="34" charset="0"/>
                <a:cs typeface="Arial" pitchFamily="34" charset="0"/>
              </a:rPr>
              <a:t>výnosy - získané z finančních investic,</a:t>
            </a:r>
          </a:p>
          <a:p>
            <a:pPr marL="69850" lvl="0" indent="0">
              <a:spcBef>
                <a:spcPts val="0"/>
              </a:spcBef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c) mimořádnými </a:t>
            </a:r>
            <a:r>
              <a:rPr lang="cs-CZ" dirty="0">
                <a:latin typeface="Arial" pitchFamily="34" charset="0"/>
                <a:cs typeface="Arial" pitchFamily="34" charset="0"/>
              </a:rPr>
              <a:t>výnosy.</a:t>
            </a:r>
          </a:p>
          <a:p>
            <a:pPr marL="444500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00113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Od výnosů odlišujeme pojem peněžní příjmy = přírůstek peněz v hotovosti či na bankovním účtu.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 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C:\Users\kandleroval\AppData\Local\Microsoft\Windows\Temporary Internet Files\Content.IE5\TEOCG5KN\MC900239013[1].wmf"/>
          <p:cNvPicPr>
            <a:picLocks noChangeArrowheads="1"/>
          </p:cNvPicPr>
          <p:nvPr/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17" y="5823296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Hospodářský výsledek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361950" indent="-26670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= rozdíl mezi výnosy a náklady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Rozlišujeme: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Font typeface="Wingdings" pitchFamily="2" charset="2"/>
              <a:buChar char="Ø"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Zisk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= výnosy převyšují náklady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Font typeface="Wingdings" pitchFamily="2" charset="2"/>
              <a:buChar char="Ø"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Ztrátu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= výnosy jsou menší než náklady</a:t>
            </a:r>
          </a:p>
          <a:p>
            <a:pPr marL="98425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69850" indent="0">
              <a:spcBef>
                <a:spcPts val="0"/>
              </a:spcBef>
              <a:buNone/>
            </a:pPr>
            <a:r>
              <a:rPr lang="cs-CZ" dirty="0">
                <a:latin typeface="Arial" pitchFamily="34" charset="0"/>
                <a:cs typeface="Arial" pitchFamily="34" charset="0"/>
              </a:rPr>
              <a:t>Existují dva způsoby jak může být zisk v podniku zvyšován: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snižováním </a:t>
            </a:r>
            <a:r>
              <a:rPr lang="cs-CZ" dirty="0">
                <a:latin typeface="Arial" pitchFamily="34" charset="0"/>
                <a:cs typeface="Arial" pitchFamily="34" charset="0"/>
              </a:rPr>
              <a:t>nákladů,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zvyšováním </a:t>
            </a:r>
            <a:r>
              <a:rPr lang="cs-CZ" dirty="0">
                <a:latin typeface="Arial" pitchFamily="34" charset="0"/>
                <a:cs typeface="Arial" pitchFamily="34" charset="0"/>
              </a:rPr>
              <a:t>výnosů.</a:t>
            </a:r>
          </a:p>
          <a:p>
            <a:pPr marL="98425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8425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Vztahy mezi výnosy a náklady řeší analýza bodu zvratu.</a:t>
            </a:r>
          </a:p>
        </p:txBody>
      </p:sp>
    </p:spTree>
    <p:extLst>
      <p:ext uri="{BB962C8B-B14F-4D97-AF65-F5344CB8AC3E}">
        <p14:creationId xmlns:p14="http://schemas.microsoft.com/office/powerpoint/2010/main" val="91071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Bod zvratu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1043609" y="1719064"/>
            <a:ext cx="6804756" cy="4572000"/>
          </a:xfrm>
        </p:spPr>
        <p:txBody>
          <a:bodyPr/>
          <a:lstStyle/>
          <a:p>
            <a:pPr marL="98425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84076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63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Vazby v analýze bodu zvratu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>
                <a:latin typeface="Arial" pitchFamily="34" charset="0"/>
                <a:cs typeface="Arial" pitchFamily="34" charset="0"/>
              </a:rPr>
              <a:t>přímka tržeb začíná v bodě nula, protože při nulovém objemu prodeje jsou i tržby nulové,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>
                <a:latin typeface="Arial" pitchFamily="34" charset="0"/>
                <a:cs typeface="Arial" pitchFamily="34" charset="0"/>
              </a:rPr>
              <a:t>přímka celkových nákladů začíná v bodě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ukazujícím </a:t>
            </a:r>
            <a:r>
              <a:rPr lang="cs-CZ" dirty="0">
                <a:latin typeface="Arial" pitchFamily="34" charset="0"/>
                <a:cs typeface="Arial" pitchFamily="34" charset="0"/>
              </a:rPr>
              <a:t>na výši fixních nákladů,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>
                <a:latin typeface="Arial" pitchFamily="34" charset="0"/>
                <a:cs typeface="Arial" pitchFamily="34" charset="0"/>
              </a:rPr>
              <a:t>nemá-li být výroba ztrátová, musí mít přímka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celkových nákladů </a:t>
            </a:r>
            <a:r>
              <a:rPr lang="cs-CZ" dirty="0">
                <a:latin typeface="Arial" pitchFamily="34" charset="0"/>
                <a:cs typeface="Arial" pitchFamily="34" charset="0"/>
              </a:rPr>
              <a:t>menší sklon než přímka tržeb,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protože </a:t>
            </a:r>
            <a:r>
              <a:rPr lang="cs-CZ" dirty="0">
                <a:latin typeface="Arial" pitchFamily="34" charset="0"/>
                <a:cs typeface="Arial" pitchFamily="34" charset="0"/>
              </a:rPr>
              <a:t>přímka tržeb stoupá strměji než přímka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celkových nákladů</a:t>
            </a:r>
            <a:r>
              <a:rPr lang="cs-CZ" dirty="0">
                <a:latin typeface="Arial" pitchFamily="34" charset="0"/>
                <a:cs typeface="Arial" pitchFamily="34" charset="0"/>
              </a:rPr>
              <a:t>, obě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cs-CZ" dirty="0">
                <a:latin typeface="Arial" pitchFamily="34" charset="0"/>
                <a:cs typeface="Arial" pitchFamily="34" charset="0"/>
              </a:rPr>
              <a:t>v určitém bodě protnou,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průsečík je tzv.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bod zvratu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určuje objem výroby, při kterém přechází podnik ze ztráty do zisku.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smtClean="0">
                <a:latin typeface="Arial" charset="0"/>
                <a:cs typeface="Arial" charset="0"/>
              </a:rPr>
              <a:t>Použitá literatura</a:t>
            </a:r>
          </a:p>
        </p:txBody>
      </p:sp>
      <p:sp>
        <p:nvSpPr>
          <p:cNvPr id="1331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 err="1" smtClean="0">
                <a:latin typeface="Arial" charset="0"/>
                <a:cs typeface="Arial" charset="0"/>
              </a:rPr>
              <a:t>Veber</a:t>
            </a:r>
            <a:r>
              <a:rPr lang="cs-CZ" dirty="0" smtClean="0">
                <a:latin typeface="Arial" charset="0"/>
                <a:cs typeface="Arial" charset="0"/>
              </a:rPr>
              <a:t>, J. – Srpová, J. a kolektiv: Podnikání malé a střední firmy. Praha: </a:t>
            </a:r>
            <a:r>
              <a:rPr lang="cs-CZ" dirty="0" err="1" smtClean="0">
                <a:latin typeface="Arial" charset="0"/>
                <a:cs typeface="Arial" charset="0"/>
              </a:rPr>
              <a:t>Grada</a:t>
            </a:r>
            <a:r>
              <a:rPr lang="cs-CZ" dirty="0" smtClean="0">
                <a:latin typeface="Arial" charset="0"/>
                <a:cs typeface="Arial" charset="0"/>
              </a:rPr>
              <a:t> </a:t>
            </a:r>
            <a:r>
              <a:rPr lang="cs-CZ" dirty="0" err="1" smtClean="0">
                <a:latin typeface="Arial" charset="0"/>
                <a:cs typeface="Arial" charset="0"/>
              </a:rPr>
              <a:t>Publishing</a:t>
            </a:r>
            <a:r>
              <a:rPr lang="cs-CZ" dirty="0" smtClean="0">
                <a:latin typeface="Arial" charset="0"/>
                <a:cs typeface="Arial" charset="0"/>
              </a:rPr>
              <a:t>, a.s. 2005.</a:t>
            </a:r>
          </a:p>
          <a:p>
            <a:pPr indent="-342900" eaLnBrk="1" hangingPunct="1">
              <a:buFont typeface="Wingdings" pitchFamily="2" charset="2"/>
              <a:buNone/>
              <a:defRPr/>
            </a:pPr>
            <a:r>
              <a:rPr lang="cs-CZ" dirty="0" smtClean="0">
                <a:latin typeface="Arial" charset="0"/>
                <a:cs typeface="Arial" charset="0"/>
              </a:rPr>
              <a:t>Synek, M. a kol.: Podniková ekonomika. Praha: C. H. Beck, 1999.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dirty="0" smtClean="0">
                <a:latin typeface="Arial" charset="0"/>
                <a:cs typeface="Arial" charset="0"/>
              </a:rPr>
              <a:t>	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1800" y="333375"/>
            <a:ext cx="8280400" cy="114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Výukový materiál</a:t>
            </a:r>
            <a:endParaRPr lang="cs-CZ" sz="4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31800" y="1628775"/>
            <a:ext cx="8280400" cy="487362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projektu: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CZ.1.07/1.5.00/34.0608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Šablona: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III/2 Inovace a zkvalitnění výuky prostřednictvím ICT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materiálu: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04_02_32_INOVACE_14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5299075"/>
            <a:ext cx="3168650" cy="785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ovéPole 2"/>
          <p:cNvSpPr txBox="1">
            <a:spLocks noChangeArrowheads="1"/>
          </p:cNvSpPr>
          <p:nvPr/>
        </p:nvSpPr>
        <p:spPr bwMode="auto">
          <a:xfrm>
            <a:off x="500063" y="369888"/>
            <a:ext cx="8394700" cy="12922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 sz="1600" dirty="0"/>
          </a:p>
          <a:p>
            <a:r>
              <a:rPr lang="cs-CZ" sz="3800" dirty="0" smtClean="0"/>
              <a:t>Hospodaření podniku</a:t>
            </a:r>
            <a:endParaRPr lang="cs-CZ" sz="3800" dirty="0"/>
          </a:p>
          <a:p>
            <a:pPr algn="ctr"/>
            <a:endParaRPr lang="cs-CZ" sz="2400" dirty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288" y="1327150"/>
            <a:ext cx="8280400" cy="1981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Předmět: Ekonomika provozu a podnikání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Ročník: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4.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Jméno autora: Ing. Lenka </a:t>
            </a:r>
            <a:r>
              <a:rPr lang="cs-CZ" sz="22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Kandlerová</a:t>
            </a:r>
            <a:endParaRPr lang="cs-CZ" sz="2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Škola: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SPŠ Hranice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GB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95288" y="6143625"/>
            <a:ext cx="8280400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Autorem materiálu a všech jeho částí, není-li uvedeno jinak, je Ing. Lenka </a:t>
            </a:r>
            <a:r>
              <a:rPr lang="cs-CZ" sz="1400" i="1" dirty="0" err="1">
                <a:solidFill>
                  <a:schemeClr val="tx1"/>
                </a:solidFill>
                <a:latin typeface="Arial" charset="0"/>
                <a:cs typeface="Arial" charset="0"/>
              </a:rPr>
              <a:t>Kandlerová</a:t>
            </a:r>
            <a:endParaRPr lang="cs-CZ" sz="1400" i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Financováno z ESF a státního rozpočtu ČR. </a:t>
            </a:r>
            <a:endParaRPr lang="cs-CZ" sz="28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173" name="TextovéPole 4"/>
          <p:cNvSpPr txBox="1">
            <a:spLocks noChangeArrowheads="1"/>
          </p:cNvSpPr>
          <p:nvPr/>
        </p:nvSpPr>
        <p:spPr bwMode="auto">
          <a:xfrm>
            <a:off x="428625" y="3308350"/>
            <a:ext cx="8316913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000" b="1" dirty="0">
                <a:solidFill>
                  <a:srgbClr val="000000"/>
                </a:solidFill>
                <a:cs typeface="Arial" charset="0"/>
              </a:rPr>
              <a:t>Anotace :</a:t>
            </a:r>
          </a:p>
          <a:p>
            <a:pPr eaLnBrk="1" hangingPunct="1"/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Prezentace seznamuje studenty s základními pojmy v oblasti hospodaření podniku jako jsou náklady, výnosy, hospodářský výsledek a jejich vzájemnými vazbami prostřednictvím analýzy bodu zvratu.</a:t>
            </a:r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pPr algn="just"/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r>
              <a:rPr lang="cs-CZ" sz="2000" b="1" dirty="0">
                <a:solidFill>
                  <a:srgbClr val="000000"/>
                </a:solidFill>
                <a:cs typeface="Arial" charset="0"/>
              </a:rPr>
              <a:t>Klíčová slova:</a:t>
            </a:r>
          </a:p>
          <a:p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Náklady, výdaje, účetní náklady, jednicové a režijní náklady, variabilní a fixní náklady, nákladová funkce, výnosy, příjmy, hospodářský výsledek, zisk, ztráta, bod zvratu.</a:t>
            </a:r>
            <a:endParaRPr lang="cs-CZ" sz="2000" dirty="0">
              <a:solidFill>
                <a:srgbClr val="000000"/>
              </a:solidFill>
              <a:cs typeface="Arial" charset="0"/>
            </a:endParaRPr>
          </a:p>
          <a:p>
            <a:endParaRPr lang="cs-CZ" sz="2000" dirty="0">
              <a:cs typeface="Arial" charset="0"/>
            </a:endParaRPr>
          </a:p>
        </p:txBody>
      </p:sp>
      <p:pic>
        <p:nvPicPr>
          <p:cNvPr id="7174" name="Obrázek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0163" y="333375"/>
            <a:ext cx="10779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Náklady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361950" indent="-26670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= spotřeba výrobních nákladů vyjádřená v penězích.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Náklady členíme podle: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druhu,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účelu,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variability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činnosti atd.</a:t>
            </a:r>
          </a:p>
          <a:p>
            <a:pPr marL="444500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00113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Od nákladů odlišujeme pojem peněžní výdaje = úbytek peněz v hotovosti či na bankovním účtu.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 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C:\Users\kandleroval\AppData\Local\Microsoft\Windows\Temporary Internet Files\Content.IE5\TEOCG5KN\MC900239013[1].wmf"/>
          <p:cNvPicPr>
            <a:picLocks noChangeArrowheads="1"/>
          </p:cNvPicPr>
          <p:nvPr/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129" y="5080092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Druhové náklady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361950" indent="-26670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= účetní členění nákladů.</a:t>
            </a:r>
          </a:p>
          <a:p>
            <a:pPr marL="95250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Základní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nákladové druhy tvoří: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spotřeba materiálu, energie a externí služby,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osobní náklady (např. mzdy, provize, náklady na sociální zabezpečení),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odpisy majetku,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finanční náklady (např. úroky, poplatky),</a:t>
            </a:r>
          </a:p>
          <a:p>
            <a:pPr marL="552450" indent="-457200">
              <a:spcBef>
                <a:spcPts val="0"/>
              </a:spcBef>
              <a:buClr>
                <a:schemeClr val="tx2"/>
              </a:buClr>
              <a:buSzPct val="100000"/>
              <a:buAutoNum type="alphaLcParenR"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mimořádné náklady (např. mimořádné odměny).</a:t>
            </a:r>
          </a:p>
          <a:p>
            <a:pPr marL="98425" indent="0">
              <a:spcBef>
                <a:spcPts val="0"/>
              </a:spcBef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00113" indent="0">
              <a:spcBef>
                <a:spcPts val="0"/>
              </a:spcBef>
              <a:buClr>
                <a:schemeClr val="tx2"/>
              </a:buClr>
              <a:buSzPct val="100000"/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Toto členění nákladů vychází ze základního účetního výkazu, a tím je Výkaz zisků a ztrát: </a:t>
            </a:r>
            <a:r>
              <a:rPr lang="cs-CZ" sz="2000" i="1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Vysledovka_zjednodusena.xls</a:t>
            </a:r>
            <a:endParaRPr lang="cs-CZ" sz="2000" i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 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C:\Users\kandleroval\AppData\Local\Microsoft\Windows\Temporary Internet Files\Content.IE5\TEOCG5KN\MC900239013[1].wmf"/>
          <p:cNvPicPr>
            <a:picLocks noChangeArrowheads="1"/>
          </p:cNvPicPr>
          <p:nvPr/>
        </p:nvPicPr>
        <p:blipFill>
          <a:blip r:embed="rId3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23" y="5013176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08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Účelové třídění náklady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69850" indent="0">
              <a:buNone/>
            </a:pPr>
            <a:r>
              <a:rPr lang="cs-CZ" dirty="0">
                <a:latin typeface="Arial" pitchFamily="34" charset="0"/>
                <a:cs typeface="Arial" pitchFamily="34" charset="0"/>
              </a:rPr>
              <a:t>Při účelovém třídění se používá dvojí členění, a to: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podle </a:t>
            </a:r>
            <a:r>
              <a:rPr lang="cs-CZ" b="1" dirty="0">
                <a:latin typeface="Arial" pitchFamily="34" charset="0"/>
                <a:cs typeface="Arial" pitchFamily="34" charset="0"/>
              </a:rPr>
              <a:t>útvarů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(středisek)</a:t>
            </a:r>
          </a:p>
          <a:p>
            <a:pPr marL="368300" lvl="0" indent="0">
              <a:spcBef>
                <a:spcPts val="0"/>
              </a:spcBef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Zahrnuje </a:t>
            </a:r>
            <a:r>
              <a:rPr lang="cs-CZ" dirty="0">
                <a:latin typeface="Arial" pitchFamily="34" charset="0"/>
                <a:cs typeface="Arial" pitchFamily="34" charset="0"/>
              </a:rPr>
              <a:t>náklady, které lze přímo připočítat určitému středisku (místně vymezená část podniku) a jsou označovány jako </a:t>
            </a:r>
            <a:r>
              <a:rPr lang="cs-CZ" b="1" dirty="0">
                <a:latin typeface="Arial" pitchFamily="34" charset="0"/>
                <a:cs typeface="Arial" pitchFamily="34" charset="0"/>
              </a:rPr>
              <a:t>jednicové náklady </a:t>
            </a:r>
            <a:r>
              <a:rPr lang="cs-CZ" dirty="0">
                <a:latin typeface="Arial" pitchFamily="34" charset="0"/>
                <a:cs typeface="Arial" pitchFamily="34" charset="0"/>
              </a:rPr>
              <a:t>a náklady, které nelze přímo stanovit a ty jsou označeny jako </a:t>
            </a:r>
            <a:r>
              <a:rPr lang="cs-CZ" b="1" dirty="0">
                <a:latin typeface="Arial" pitchFamily="34" charset="0"/>
                <a:cs typeface="Arial" pitchFamily="34" charset="0"/>
              </a:rPr>
              <a:t>režijní náklady</a:t>
            </a:r>
            <a:r>
              <a:rPr lang="cs-CZ" dirty="0">
                <a:latin typeface="Arial" pitchFamily="34" charset="0"/>
                <a:cs typeface="Arial" pitchFamily="34" charset="0"/>
              </a:rPr>
              <a:t>.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podle </a:t>
            </a:r>
            <a:r>
              <a:rPr lang="cs-CZ" b="1" dirty="0">
                <a:latin typeface="Arial" pitchFamily="34" charset="0"/>
                <a:cs typeface="Arial" pitchFamily="34" charset="0"/>
              </a:rPr>
              <a:t>výkonů </a:t>
            </a:r>
            <a:r>
              <a:rPr lang="cs-CZ" dirty="0">
                <a:latin typeface="Arial" pitchFamily="34" charset="0"/>
                <a:cs typeface="Arial" pitchFamily="34" charset="0"/>
              </a:rPr>
              <a:t>- umožňuje zjistit náklady podle jednotlivých výrobků (resp. služeb). Umožňují stanovit výnosnost výrobku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.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10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Třídění podle variability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69850" indent="0">
              <a:buNone/>
            </a:pPr>
            <a:r>
              <a:rPr lang="cs-CZ" dirty="0">
                <a:latin typeface="Arial" pitchFamily="34" charset="0"/>
                <a:cs typeface="Arial" pitchFamily="34" charset="0"/>
              </a:rPr>
              <a:t>Podle závislosti na změnách objemu výroby třídíme náklady na: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Ø"/>
            </a:pPr>
            <a:r>
              <a:rPr lang="cs-CZ" b="1" dirty="0">
                <a:latin typeface="Arial" pitchFamily="34" charset="0"/>
                <a:cs typeface="Arial" pitchFamily="34" charset="0"/>
              </a:rPr>
              <a:t>variabilní</a:t>
            </a:r>
            <a:r>
              <a:rPr lang="cs-CZ" dirty="0">
                <a:latin typeface="Arial" pitchFamily="34" charset="0"/>
                <a:cs typeface="Arial" pitchFamily="34" charset="0"/>
              </a:rPr>
              <a:t> (proměnné) - mění se při změnách objemu výroby např. spotřeba materiálu. 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904875" lvl="0" indent="0">
              <a:spcBef>
                <a:spcPts val="0"/>
              </a:spcBef>
              <a:buNone/>
            </a:pPr>
            <a:endParaRPr lang="cs-CZ" sz="2000" i="1" dirty="0" smtClean="0">
              <a:latin typeface="Arial" pitchFamily="34" charset="0"/>
              <a:cs typeface="Arial" pitchFamily="34" charset="0"/>
            </a:endParaRPr>
          </a:p>
          <a:p>
            <a:pPr marL="904875" lvl="0" indent="0">
              <a:spcBef>
                <a:spcPts val="0"/>
              </a:spcBef>
              <a:buNone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Jestliže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náklady stoupají nebo klesají, mluvíme o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tzv. proporcionálních nákladech. 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Degresivní náklady stoupají pomaleji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než objem výroby (např</a:t>
            </a:r>
            <a:r>
              <a:rPr lang="cs-CZ" sz="2000" i="1" dirty="0">
                <a:latin typeface="Arial" pitchFamily="34" charset="0"/>
                <a:cs typeface="Arial" pitchFamily="34" charset="0"/>
              </a:rPr>
              <a:t>. energie nebo doprava) a progresivní náklady stoupají rychleji než objem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výroby (např. práce přesčas).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fixní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dirty="0">
                <a:latin typeface="Arial" pitchFamily="34" charset="0"/>
                <a:cs typeface="Arial" pitchFamily="34" charset="0"/>
              </a:rPr>
              <a:t>(stálé) - při změnách objemu zůstávají náklady na stejné úrovni např. odpisy strojů, úroky z úvěru.</a:t>
            </a:r>
          </a:p>
        </p:txBody>
      </p:sp>
      <p:pic>
        <p:nvPicPr>
          <p:cNvPr id="4" name="Picture 4" descr="C:\Users\kandleroval\AppData\Local\Microsoft\Windows\Temporary Internet Files\Content.IE5\TEOCG5KN\MC900239013[1].wmf"/>
          <p:cNvPicPr>
            <a:picLocks noChangeArrowheads="1"/>
          </p:cNvPicPr>
          <p:nvPr/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129" y="3501008"/>
            <a:ext cx="540000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08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Nákladová funkce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95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714375" y="1714500"/>
                <a:ext cx="7715250" cy="4572000"/>
              </a:xfrm>
            </p:spPr>
            <p:txBody>
              <a:bodyPr/>
              <a:lstStyle/>
              <a:p>
                <a:pPr marL="69850" indent="0">
                  <a:buNone/>
                </a:pPr>
                <a:r>
                  <a:rPr lang="cs-CZ" dirty="0" smtClean="0">
                    <a:latin typeface="Arial" pitchFamily="34" charset="0"/>
                    <a:cs typeface="Arial" pitchFamily="34" charset="0"/>
                  </a:rPr>
                  <a:t>Vztah nákladů a objemu produkce vyjádříme</a:t>
                </a:r>
                <a:r>
                  <a:rPr lang="cs-CZ" b="1" dirty="0">
                    <a:latin typeface="Arial" pitchFamily="34" charset="0"/>
                    <a:cs typeface="Arial" pitchFamily="34" charset="0"/>
                  </a:rPr>
                  <a:t> nákladovou funkcí</a:t>
                </a:r>
                <a:r>
                  <a:rPr lang="cs-CZ" dirty="0">
                    <a:latin typeface="Arial" pitchFamily="34" charset="0"/>
                    <a:cs typeface="Arial" pitchFamily="34" charset="0"/>
                  </a:rPr>
                  <a:t>:</a:t>
                </a:r>
              </a:p>
              <a:p>
                <a:pPr marL="3600450" indent="0">
                  <a:buNone/>
                </a:pP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𝑵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𝑭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+(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𝒃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 ∗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𝒒</m:t>
                    </m:r>
                    <m:r>
                      <a:rPr lang="cs-CZ" b="1" i="1" smtClean="0">
                        <a:latin typeface="Cambria Math"/>
                        <a:cs typeface="Arial" pitchFamily="34" charset="0"/>
                      </a:rPr>
                      <m:t>)</m:t>
                    </m:r>
                  </m:oMath>
                </a14:m>
                <a:r>
                  <a:rPr lang="cs-CZ" b="1" dirty="0" smtClean="0">
                    <a:latin typeface="Arial" pitchFamily="34" charset="0"/>
                    <a:cs typeface="Arial" pitchFamily="34" charset="0"/>
                  </a:rPr>
                  <a:t>	</a:t>
                </a:r>
              </a:p>
              <a:p>
                <a:pPr marL="69850" indent="0">
                  <a:buNone/>
                </a:pPr>
                <a:endParaRPr lang="cs-CZ" b="1" dirty="0" smtClean="0">
                  <a:latin typeface="Arial" pitchFamily="34" charset="0"/>
                  <a:cs typeface="Arial" pitchFamily="34" charset="0"/>
                </a:endParaRPr>
              </a:p>
              <a:p>
                <a:pPr marL="69850" indent="0">
                  <a:buNone/>
                </a:pPr>
                <a:r>
                  <a:rPr lang="cs-CZ" dirty="0" smtClean="0">
                    <a:latin typeface="Arial" pitchFamily="34" charset="0"/>
                    <a:cs typeface="Arial" pitchFamily="34" charset="0"/>
                  </a:rPr>
                  <a:t>kde</a:t>
                </a:r>
                <a:r>
                  <a:rPr lang="cs-CZ" dirty="0">
                    <a:latin typeface="Arial" pitchFamily="34" charset="0"/>
                    <a:cs typeface="Arial" pitchFamily="34" charset="0"/>
                  </a:rPr>
                  <a:t>:	N = celkové náklady </a:t>
                </a:r>
                <a:endParaRPr lang="cs-CZ" dirty="0" smtClean="0">
                  <a:latin typeface="Arial" pitchFamily="34" charset="0"/>
                  <a:cs typeface="Arial" pitchFamily="34" charset="0"/>
                </a:endParaRPr>
              </a:p>
              <a:p>
                <a:pPr marL="69850" indent="0">
                  <a:buNone/>
                </a:pPr>
                <a:r>
                  <a:rPr lang="cs-CZ" dirty="0">
                    <a:latin typeface="Arial" pitchFamily="34" charset="0"/>
                    <a:cs typeface="Arial" pitchFamily="34" charset="0"/>
                  </a:rPr>
                  <a:t>	F = fixní náklady</a:t>
                </a:r>
              </a:p>
              <a:p>
                <a:pPr marL="69850" indent="0">
                  <a:buNone/>
                </a:pPr>
                <a:r>
                  <a:rPr lang="cs-CZ" dirty="0">
                    <a:latin typeface="Arial" pitchFamily="34" charset="0"/>
                    <a:cs typeface="Arial" pitchFamily="34" charset="0"/>
                  </a:rPr>
                  <a:t>	b = variabilní náklady na 1 jednotku</a:t>
                </a:r>
              </a:p>
              <a:p>
                <a:pPr marL="69850" indent="0">
                  <a:buNone/>
                </a:pPr>
                <a:r>
                  <a:rPr lang="cs-CZ" dirty="0">
                    <a:latin typeface="Arial" pitchFamily="34" charset="0"/>
                    <a:cs typeface="Arial" pitchFamily="34" charset="0"/>
                  </a:rPr>
                  <a:t>	q = objem výroby v naturálních jednotkách</a:t>
                </a:r>
              </a:p>
            </p:txBody>
          </p:sp>
        </mc:Choice>
        <mc:Fallback xmlns="">
          <p:sp>
            <p:nvSpPr>
              <p:cNvPr id="8195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14375" y="1714500"/>
                <a:ext cx="7715250" cy="4572000"/>
              </a:xfrm>
              <a:blipFill rotWithShape="1">
                <a:blip r:embed="rId2"/>
                <a:stretch>
                  <a:fillRect l="-316" t="-9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393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z="4400" dirty="0" smtClean="0">
                <a:latin typeface="Arial" charset="0"/>
                <a:cs typeface="Arial" charset="0"/>
              </a:rPr>
              <a:t>Graf nákladové funkce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714375" y="1556792"/>
            <a:ext cx="7715250" cy="4788024"/>
          </a:xfrm>
        </p:spPr>
        <p:txBody>
          <a:bodyPr/>
          <a:lstStyle/>
          <a:p>
            <a:pPr marL="69850" indent="0"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FC = fixní náklady</a:t>
            </a:r>
          </a:p>
          <a:p>
            <a:pPr marL="69850" indent="0"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VC = variabilní náklady</a:t>
            </a:r>
          </a:p>
          <a:p>
            <a:pPr marL="69850" indent="0"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TC = celkové náklady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72149"/>
            <a:ext cx="5904656" cy="288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2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909</TotalTime>
  <Words>614</Words>
  <Application>Microsoft Office PowerPoint</Application>
  <PresentationFormat>Předvádění na obrazovce (4:3)</PresentationFormat>
  <Paragraphs>117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Austin</vt:lpstr>
      <vt:lpstr>Prezentace aplikace PowerPoint</vt:lpstr>
      <vt:lpstr>Výukový materiál</vt:lpstr>
      <vt:lpstr>Prezentace aplikace PowerPoint</vt:lpstr>
      <vt:lpstr>Náklady</vt:lpstr>
      <vt:lpstr>Druhové náklady</vt:lpstr>
      <vt:lpstr>Účelové třídění náklady</vt:lpstr>
      <vt:lpstr>Třídění podle variability</vt:lpstr>
      <vt:lpstr>Nákladová funkce</vt:lpstr>
      <vt:lpstr>Graf nákladové funkce</vt:lpstr>
      <vt:lpstr>Třídění podle činností</vt:lpstr>
      <vt:lpstr>Výnosy</vt:lpstr>
      <vt:lpstr>Hospodářský výsledek</vt:lpstr>
      <vt:lpstr>Bod zvratu</vt:lpstr>
      <vt:lpstr>Vazby v analýze bodu zvratu</vt:lpstr>
      <vt:lpstr>Použitá literatura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tematického celku</dc:title>
  <dc:creator>koala</dc:creator>
  <cp:lastModifiedBy>Lenka</cp:lastModifiedBy>
  <cp:revision>113</cp:revision>
  <cp:lastPrinted>2012-07-16T05:40:38Z</cp:lastPrinted>
  <dcterms:created xsi:type="dcterms:W3CDTF">2011-04-17T19:50:20Z</dcterms:created>
  <dcterms:modified xsi:type="dcterms:W3CDTF">2013-04-01T23:01:38Z</dcterms:modified>
</cp:coreProperties>
</file>