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1" dirty="0" smtClean="0"/>
            <a:t>VY_32_INOVACE_06_AJ_01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Ilona </a:t>
          </a:r>
          <a:r>
            <a:rPr lang="cs-CZ" sz="2000" dirty="0" err="1" smtClean="0">
              <a:solidFill>
                <a:srgbClr val="FF0000"/>
              </a:solidFill>
            </a:rPr>
            <a:t>Jurčeková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AJ-7.B-Past </a:t>
          </a:r>
          <a:r>
            <a:rPr lang="cs-CZ" sz="2000" dirty="0" smtClean="0"/>
            <a:t>Tense – </a:t>
          </a:r>
          <a:r>
            <a:rPr lang="cs-CZ" sz="2000" dirty="0" err="1" smtClean="0"/>
            <a:t>was</a:t>
          </a:r>
          <a:r>
            <a:rPr lang="cs-CZ" sz="2000" dirty="0" smtClean="0"/>
            <a:t>/</a:t>
          </a:r>
          <a:r>
            <a:rPr lang="cs-CZ" sz="2000" dirty="0" err="1" smtClean="0"/>
            <a:t>were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423" custLinFactNeighborY="-151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97AD5BD-A650-44D3-A259-11DC232510D5}" type="presOf" srcId="{D1B46980-6531-4606-95E6-44980827E919}" destId="{6140AFEC-043D-4C43-A2F9-D0F5331DF3A3}" srcOrd="0" destOrd="0" presId="urn:microsoft.com/office/officeart/2005/8/layout/target3"/>
    <dgm:cxn modelId="{49F9D3B8-1FDC-4830-BD34-803CCC5810D5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193BA61-3B9D-403A-991A-D64F3D3009E9}" type="presOf" srcId="{757F3AB3-0718-4624-B441-E567A8F0AB56}" destId="{333A1088-737F-45CB-B68E-254E46348037}" srcOrd="0" destOrd="0" presId="urn:microsoft.com/office/officeart/2005/8/layout/target3"/>
    <dgm:cxn modelId="{B47EAC62-965E-45FE-A027-DCDA7E3F4A86}" type="presOf" srcId="{D8197B8C-B260-4A16-BDF4-0947B075E274}" destId="{25B08C86-7E15-44DC-BE7F-FFB55DD49D12}" srcOrd="0" destOrd="0" presId="urn:microsoft.com/office/officeart/2005/8/layout/target3"/>
    <dgm:cxn modelId="{35B6A1F4-27FB-44FD-B13E-BF329DBA2D04}" type="presOf" srcId="{B651F6E3-6281-48DB-9319-2AEAFDAE7572}" destId="{619D679B-A015-4ECF-8348-D1034C574F40}" srcOrd="0" destOrd="0" presId="urn:microsoft.com/office/officeart/2005/8/layout/target3"/>
    <dgm:cxn modelId="{3C842121-E9FF-4DB6-87C8-7D2CDC3CA80A}" type="presOf" srcId="{D8197B8C-B260-4A16-BDF4-0947B075E274}" destId="{5A5FFA88-C948-4069-8E93-59FA12366E83}" srcOrd="1" destOrd="0" presId="urn:microsoft.com/office/officeart/2005/8/layout/target3"/>
    <dgm:cxn modelId="{F889732B-B5FE-4BAD-AAAF-E9F15D80EEA4}" type="presOf" srcId="{D1D4F407-5343-4D3F-B5B9-D407B03CAEB4}" destId="{D005CE8C-CC26-4C3E-AC11-E15060ECD759}" srcOrd="0" destOrd="0" presId="urn:microsoft.com/office/officeart/2005/8/layout/target3"/>
    <dgm:cxn modelId="{A826ED83-4C36-4D0F-B1FE-0079F64F043E}" type="presOf" srcId="{D1B46980-6531-4606-95E6-44980827E919}" destId="{2BE915AB-18AA-4053-B92C-3BFC9ED204BB}" srcOrd="1" destOrd="0" presId="urn:microsoft.com/office/officeart/2005/8/layout/target3"/>
    <dgm:cxn modelId="{780FD44A-85D9-4A6B-A23F-56DB2999A18E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0AF1D77-2FD4-4DC1-ADC6-144679049281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BAF8244-B3C9-42EE-A24F-217DBBF47CAF}" type="presOf" srcId="{4C35D32F-0EAB-4CD7-82EE-45574DC2A586}" destId="{890E4F0B-2866-4A3F-A3C7-2A14B1797930}" srcOrd="1" destOrd="0" presId="urn:microsoft.com/office/officeart/2005/8/layout/target3"/>
    <dgm:cxn modelId="{3E0237C4-3E0D-4554-9567-A442503D70B4}" type="presParOf" srcId="{333A1088-737F-45CB-B68E-254E46348037}" destId="{F5ABB229-8D3B-4694-996A-96F23CF14429}" srcOrd="0" destOrd="0" presId="urn:microsoft.com/office/officeart/2005/8/layout/target3"/>
    <dgm:cxn modelId="{44E65384-9976-4838-A91F-993BE436D027}" type="presParOf" srcId="{333A1088-737F-45CB-B68E-254E46348037}" destId="{F41139FD-01EE-4571-8B17-4FB00FC51163}" srcOrd="1" destOrd="0" presId="urn:microsoft.com/office/officeart/2005/8/layout/target3"/>
    <dgm:cxn modelId="{0E20A187-FD4D-4120-BF87-5C821881804A}" type="presParOf" srcId="{333A1088-737F-45CB-B68E-254E46348037}" destId="{D005CE8C-CC26-4C3E-AC11-E15060ECD759}" srcOrd="2" destOrd="0" presId="urn:microsoft.com/office/officeart/2005/8/layout/target3"/>
    <dgm:cxn modelId="{9143CD7D-B7D6-49CE-A293-200C4F3F33D4}" type="presParOf" srcId="{333A1088-737F-45CB-B68E-254E46348037}" destId="{2C702D82-9B77-49B7-9568-BB8EB47C3372}" srcOrd="3" destOrd="0" presId="urn:microsoft.com/office/officeart/2005/8/layout/target3"/>
    <dgm:cxn modelId="{58980E58-444A-48DE-BB5D-3D6134D3DF8F}" type="presParOf" srcId="{333A1088-737F-45CB-B68E-254E46348037}" destId="{A52A0455-90FF-4808-ABD0-F02540D31D5A}" srcOrd="4" destOrd="0" presId="urn:microsoft.com/office/officeart/2005/8/layout/target3"/>
    <dgm:cxn modelId="{400727D0-8426-4681-95D5-B0F084E6175B}" type="presParOf" srcId="{333A1088-737F-45CB-B68E-254E46348037}" destId="{6140AFEC-043D-4C43-A2F9-D0F5331DF3A3}" srcOrd="5" destOrd="0" presId="urn:microsoft.com/office/officeart/2005/8/layout/target3"/>
    <dgm:cxn modelId="{8C936310-191D-4C4C-A2C3-74716493CC57}" type="presParOf" srcId="{333A1088-737F-45CB-B68E-254E46348037}" destId="{9358AC05-5D7D-4327-9F80-1AD486AEA664}" srcOrd="6" destOrd="0" presId="urn:microsoft.com/office/officeart/2005/8/layout/target3"/>
    <dgm:cxn modelId="{B52E3E4D-84E2-4F52-B1C1-0CEAB613FA6B}" type="presParOf" srcId="{333A1088-737F-45CB-B68E-254E46348037}" destId="{313FC574-E1CD-4FB4-B054-0B805CE0447D}" srcOrd="7" destOrd="0" presId="urn:microsoft.com/office/officeart/2005/8/layout/target3"/>
    <dgm:cxn modelId="{E47BEAE0-A0F6-41C1-AB3C-2694A9CD6F26}" type="presParOf" srcId="{333A1088-737F-45CB-B68E-254E46348037}" destId="{619D679B-A015-4ECF-8348-D1034C574F40}" srcOrd="8" destOrd="0" presId="urn:microsoft.com/office/officeart/2005/8/layout/target3"/>
    <dgm:cxn modelId="{7B10B442-9DEF-457C-AC8E-542E43B68422}" type="presParOf" srcId="{333A1088-737F-45CB-B68E-254E46348037}" destId="{322283A8-4A27-4CDA-BAE3-F381106A9174}" srcOrd="9" destOrd="0" presId="urn:microsoft.com/office/officeart/2005/8/layout/target3"/>
    <dgm:cxn modelId="{B9CE9C0D-27D7-4731-A121-8D2B87582F94}" type="presParOf" srcId="{333A1088-737F-45CB-B68E-254E46348037}" destId="{FFC9F71D-1B4F-4AD9-A4A6-86ADEFC8AF5C}" srcOrd="10" destOrd="0" presId="urn:microsoft.com/office/officeart/2005/8/layout/target3"/>
    <dgm:cxn modelId="{AAB0B014-3780-4FE5-9B81-547F78FB6DB1}" type="presParOf" srcId="{333A1088-737F-45CB-B68E-254E46348037}" destId="{25B08C86-7E15-44DC-BE7F-FFB55DD49D12}" srcOrd="11" destOrd="0" presId="urn:microsoft.com/office/officeart/2005/8/layout/target3"/>
    <dgm:cxn modelId="{FE2D7ED9-8BA4-43DC-9E72-B2DBD04EFC39}" type="presParOf" srcId="{333A1088-737F-45CB-B68E-254E46348037}" destId="{76644BE8-9D7C-4C09-B250-3D10AF48CBB7}" srcOrd="12" destOrd="0" presId="urn:microsoft.com/office/officeart/2005/8/layout/target3"/>
    <dgm:cxn modelId="{5A7BE430-57A0-4304-8E50-7769922B0EE8}" type="presParOf" srcId="{333A1088-737F-45CB-B68E-254E46348037}" destId="{EE85B701-7295-41C0-BA7A-34D3756A2AE6}" srcOrd="13" destOrd="0" presId="urn:microsoft.com/office/officeart/2005/8/layout/target3"/>
    <dgm:cxn modelId="{B2556CB1-08B5-4C05-A916-61BFAC70D10F}" type="presParOf" srcId="{333A1088-737F-45CB-B68E-254E46348037}" destId="{8BEBB6EC-1DAA-4CAC-8A25-BC0FCBD5DBD5}" srcOrd="14" destOrd="0" presId="urn:microsoft.com/office/officeart/2005/8/layout/target3"/>
    <dgm:cxn modelId="{F744F872-FDBF-4F69-8691-FB8CD3415975}" type="presParOf" srcId="{333A1088-737F-45CB-B68E-254E46348037}" destId="{AED2198E-93D5-4001-81B4-73124B309672}" srcOrd="15" destOrd="0" presId="urn:microsoft.com/office/officeart/2005/8/layout/target3"/>
    <dgm:cxn modelId="{4A7761C9-D055-463E-8D1C-F724836BBEA4}" type="presParOf" srcId="{333A1088-737F-45CB-B68E-254E46348037}" destId="{2BE915AB-18AA-4053-B92C-3BFC9ED204BB}" srcOrd="16" destOrd="0" presId="urn:microsoft.com/office/officeart/2005/8/layout/target3"/>
    <dgm:cxn modelId="{DDBCBA4B-D89D-41EC-9984-A3D75F58D925}" type="presParOf" srcId="{333A1088-737F-45CB-B68E-254E46348037}" destId="{6BB5E863-4638-4E1D-BFDE-399D028AC4ED}" srcOrd="17" destOrd="0" presId="urn:microsoft.com/office/officeart/2005/8/layout/target3"/>
    <dgm:cxn modelId="{C0D097D5-701C-4D57-AD11-8A75264F31E8}" type="presParOf" srcId="{333A1088-737F-45CB-B68E-254E46348037}" destId="{5A5FFA88-C948-4069-8E93-59FA12366E83}" srcOrd="18" destOrd="0" presId="urn:microsoft.com/office/officeart/2005/8/layout/target3"/>
    <dgm:cxn modelId="{27D3591C-C3DD-4FAD-804D-C475BE7A532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46368" y="377141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Ilona </a:t>
          </a:r>
          <a:r>
            <a:rPr lang="cs-CZ" sz="2000" kern="1200" dirty="0" err="1" smtClean="0">
              <a:solidFill>
                <a:srgbClr val="FF0000"/>
              </a:solidFill>
            </a:rPr>
            <a:t>Jurčeková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46368" y="377141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1" kern="1200" dirty="0" smtClean="0"/>
            <a:t>VY_32_INOVACE_06_AJ_01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AJ-7.B-Past </a:t>
          </a:r>
          <a:r>
            <a:rPr lang="cs-CZ" sz="2000" kern="1200" dirty="0" smtClean="0"/>
            <a:t>Tense – </a:t>
          </a:r>
          <a:r>
            <a:rPr lang="cs-CZ" sz="2000" kern="1200" dirty="0" err="1" smtClean="0"/>
            <a:t>was</a:t>
          </a:r>
          <a:r>
            <a:rPr lang="cs-CZ" sz="2000" kern="1200" dirty="0" smtClean="0"/>
            <a:t>/</a:t>
          </a:r>
          <a:r>
            <a:rPr lang="cs-CZ" sz="2000" kern="1200" dirty="0" err="1" smtClean="0"/>
            <a:t>were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CB9EB-5B81-480B-A614-21C094BE9D0C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F9200-D2F1-4EC3-A47A-6E89FA8936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553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CB9EB-5B81-480B-A614-21C094BE9D0C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F9200-D2F1-4EC3-A47A-6E89FA8936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38933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CB9EB-5B81-480B-A614-21C094BE9D0C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F9200-D2F1-4EC3-A47A-6E89FA8936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82831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CB9EB-5B81-480B-A614-21C094BE9D0C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F9200-D2F1-4EC3-A47A-6E89FA8936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121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CB9EB-5B81-480B-A614-21C094BE9D0C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F9200-D2F1-4EC3-A47A-6E89FA8936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00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CB9EB-5B81-480B-A614-21C094BE9D0C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F9200-D2F1-4EC3-A47A-6E89FA8936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7380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CB9EB-5B81-480B-A614-21C094BE9D0C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F9200-D2F1-4EC3-A47A-6E89FA8936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78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CB9EB-5B81-480B-A614-21C094BE9D0C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F9200-D2F1-4EC3-A47A-6E89FA8936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4507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CB9EB-5B81-480B-A614-21C094BE9D0C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F9200-D2F1-4EC3-A47A-6E89FA8936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49832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CB9EB-5B81-480B-A614-21C094BE9D0C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F9200-D2F1-4EC3-A47A-6E89FA8936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38233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CB9EB-5B81-480B-A614-21C094BE9D0C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F9200-D2F1-4EC3-A47A-6E89FA8936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55666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8CB9EB-5B81-480B-A614-21C094BE9D0C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DF9200-D2F1-4EC3-A47A-6E89FA8936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3530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8130821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01957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Materiál můžete využít k procvičení vět se slovesem BÝT v minulém čase.</a:t>
            </a:r>
          </a:p>
          <a:p>
            <a:pPr marL="0" indent="0">
              <a:buNone/>
            </a:pPr>
            <a:r>
              <a:rPr lang="cs-CZ" dirty="0" smtClean="0"/>
              <a:t>Je dobré věnovat větám s tvary sloves být-</a:t>
            </a:r>
            <a:r>
              <a:rPr lang="cs-CZ" dirty="0" err="1" smtClean="0"/>
              <a:t>was</a:t>
            </a:r>
            <a:r>
              <a:rPr lang="cs-CZ" dirty="0" smtClean="0"/>
              <a:t>/</a:t>
            </a:r>
            <a:r>
              <a:rPr lang="cs-CZ" dirty="0" err="1" smtClean="0"/>
              <a:t>were</a:t>
            </a:r>
            <a:r>
              <a:rPr lang="cs-CZ" dirty="0" smtClean="0"/>
              <a:t> náležitou pozornost, protože potíže s identifikací těchto vět </a:t>
            </a:r>
            <a:r>
              <a:rPr lang="cs-CZ" smtClean="0"/>
              <a:t>mají žáci, </a:t>
            </a:r>
            <a:r>
              <a:rPr lang="cs-CZ" dirty="0" smtClean="0"/>
              <a:t>až po propojení s učivem kladné/záporné/tázací věty v minulém čase s pravidelnými nepravidelnými slovesy.</a:t>
            </a:r>
          </a:p>
          <a:p>
            <a:pPr marL="0" indent="0">
              <a:buNone/>
            </a:pPr>
            <a:r>
              <a:rPr lang="cs-CZ" dirty="0" smtClean="0"/>
              <a:t>K výkladu používám tabulku s přehledem všech typů vět.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2033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smtClean="0"/>
              <a:t>Past </a:t>
            </a:r>
            <a:r>
              <a:rPr lang="cs-CZ" b="1" dirty="0" err="1" smtClean="0"/>
              <a:t>Simple</a:t>
            </a:r>
            <a:r>
              <a:rPr lang="cs-CZ" dirty="0" smtClean="0"/>
              <a:t> </a:t>
            </a:r>
            <a:r>
              <a:rPr lang="cs-CZ" b="1" dirty="0" smtClean="0"/>
              <a:t>TENSE</a:t>
            </a:r>
            <a:r>
              <a:rPr lang="cs-CZ" dirty="0" smtClean="0"/>
              <a:t> 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called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i="1" dirty="0" err="1" smtClean="0"/>
              <a:t>Simple</a:t>
            </a:r>
            <a:r>
              <a:rPr lang="cs-CZ" b="1" dirty="0" smtClean="0"/>
              <a:t> </a:t>
            </a:r>
            <a:r>
              <a:rPr lang="cs-CZ" b="1" i="1" dirty="0" smtClean="0"/>
              <a:t>Past</a:t>
            </a:r>
            <a:r>
              <a:rPr lang="cs-CZ" dirty="0" smtClean="0"/>
              <a:t>,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used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past </a:t>
            </a:r>
            <a:r>
              <a:rPr lang="cs-CZ" dirty="0" err="1" smtClean="0"/>
              <a:t>actions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happened</a:t>
            </a:r>
            <a:r>
              <a:rPr lang="cs-CZ" dirty="0" smtClean="0"/>
              <a:t> </a:t>
            </a:r>
            <a:r>
              <a:rPr lang="cs-CZ" dirty="0" err="1" smtClean="0"/>
              <a:t>either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a </a:t>
            </a:r>
            <a:r>
              <a:rPr lang="cs-CZ" dirty="0" err="1" smtClean="0"/>
              <a:t>specific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,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either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given</a:t>
            </a:r>
            <a:r>
              <a:rPr lang="cs-CZ" dirty="0" smtClean="0"/>
              <a:t> by a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phrase</a:t>
            </a:r>
            <a:r>
              <a:rPr lang="cs-CZ" dirty="0" smtClean="0"/>
              <a:t> (</a:t>
            </a:r>
            <a:r>
              <a:rPr lang="cs-CZ" i="1" dirty="0" err="1" smtClean="0"/>
              <a:t>yesterday</a:t>
            </a:r>
            <a:r>
              <a:rPr lang="cs-CZ" i="1" dirty="0" smtClean="0"/>
              <a:t>, last </a:t>
            </a:r>
            <a:r>
              <a:rPr lang="cs-CZ" i="1" dirty="0" err="1" smtClean="0"/>
              <a:t>year</a:t>
            </a:r>
            <a:r>
              <a:rPr lang="cs-CZ" i="1" dirty="0" smtClean="0"/>
              <a:t>,</a:t>
            </a:r>
            <a:r>
              <a:rPr lang="cs-CZ" dirty="0" smtClean="0"/>
              <a:t> </a:t>
            </a:r>
            <a:r>
              <a:rPr lang="cs-CZ" dirty="0" err="1" smtClean="0"/>
              <a:t>etc</a:t>
            </a:r>
            <a:r>
              <a:rPr lang="cs-CZ" dirty="0" smtClean="0"/>
              <a:t>.)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understood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context</a:t>
            </a:r>
            <a:r>
              <a:rPr lang="cs-CZ" dirty="0" smtClean="0"/>
              <a:t>. 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Past Tense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859250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2161086"/>
              </p:ext>
            </p:extLst>
          </p:nvPr>
        </p:nvGraphicFramePr>
        <p:xfrm>
          <a:off x="539552" y="404664"/>
          <a:ext cx="8229600" cy="5852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A/ to </a:t>
                      </a:r>
                      <a:r>
                        <a:rPr lang="cs-CZ" sz="1800" b="1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be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    BÝT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B/ </a:t>
                      </a:r>
                      <a:r>
                        <a:rPr lang="cs-CZ" sz="1800" b="1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regular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verbs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PRAVIDELNÁ SLOVESA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C/ </a:t>
                      </a:r>
                      <a:r>
                        <a:rPr lang="cs-CZ" sz="1800" b="1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Irregular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verbs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    NEPRAVIDELNÁ SLOVESA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+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podmět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was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/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were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u="wavy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was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home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u="sng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They</a:t>
                      </a:r>
                      <a:r>
                        <a:rPr lang="cs-CZ" sz="1800" u="wavy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u="wavy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were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+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podmět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   sloveso +</a:t>
                      </a:r>
                      <a:r>
                        <a:rPr lang="cs-CZ" sz="1800" kern="1200" cap="small" baseline="0" dirty="0" smtClean="0">
                          <a:solidFill>
                            <a:srgbClr val="C00000"/>
                          </a:solidFill>
                          <a:latin typeface="+mn-lt"/>
                          <a:ea typeface="+mn-ea"/>
                          <a:cs typeface="+mn-cs"/>
                        </a:rPr>
                        <a:t>ED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I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stay</a:t>
                      </a:r>
                      <a:r>
                        <a:rPr lang="cs-CZ" sz="1800" kern="1200" dirty="0" err="1" smtClean="0">
                          <a:solidFill>
                            <a:srgbClr val="C00000"/>
                          </a:solidFill>
                          <a:latin typeface="+mn-lt"/>
                          <a:ea typeface="+mn-ea"/>
                          <a:cs typeface="+mn-cs"/>
                        </a:rPr>
                        <a:t>ed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home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They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stay</a:t>
                      </a:r>
                      <a:r>
                        <a:rPr lang="cs-CZ" sz="1800" kern="1200" dirty="0" err="1" smtClean="0">
                          <a:solidFill>
                            <a:srgbClr val="C00000"/>
                          </a:solidFill>
                          <a:latin typeface="+mn-lt"/>
                          <a:ea typeface="+mn-ea"/>
                          <a:cs typeface="+mn-cs"/>
                        </a:rPr>
                        <a:t>ed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home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+  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podmět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sloveso                       nepravidelný   minulý tvar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(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write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   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wrote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I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wrote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letter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  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They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wrote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letter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podmět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was</a:t>
                      </a:r>
                      <a:r>
                        <a:rPr lang="cs-CZ" sz="1800" b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were</a:t>
                      </a:r>
                      <a:r>
                        <a:rPr lang="cs-CZ" sz="1800" b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endParaRPr lang="cs-CZ" sz="1800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was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not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home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was</a:t>
                      </a:r>
                      <a:r>
                        <a:rPr lang="cs-CZ" sz="180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home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u="sng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They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u="wavy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were</a:t>
                      </a:r>
                      <a:r>
                        <a:rPr lang="cs-CZ" sz="1800" u="wavy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home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podmět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b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sloveso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stay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in a hotel.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u="sng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They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in a hotel.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 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podmět  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b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sloveso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I    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r>
                        <a:rPr lang="cs-CZ" sz="180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write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letter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They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r>
                        <a:rPr lang="cs-CZ" sz="180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write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letter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rgbClr val="FF00FF"/>
                          </a:solidFill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800" u="wavy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was</a:t>
                      </a:r>
                      <a:r>
                        <a:rPr lang="cs-CZ" sz="1800" u="wavy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/</a:t>
                      </a:r>
                      <a:r>
                        <a:rPr lang="cs-CZ" sz="1800" u="wavy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were</a:t>
                      </a:r>
                      <a:r>
                        <a:rPr lang="cs-CZ" sz="1800" u="wavy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podmět?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u="none" strike="noStrike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u="wavy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u="wavy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Were</a:t>
                      </a:r>
                      <a:r>
                        <a:rPr lang="cs-CZ" sz="1800" u="wavy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u="wavy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they</a:t>
                      </a:r>
                      <a:r>
                        <a:rPr lang="cs-CZ" sz="1800" u="wavy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u="wavy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lang="cs-CZ" sz="1800" u="wavy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u="none" strike="noStrike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rgbClr val="FF00FF"/>
                          </a:solidFill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podmět 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sloveso…….?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I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stay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in a hotel?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rgbClr val="FF00FF"/>
                          </a:solidFill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podmět 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sloveso………?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I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write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letter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72907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Přeložte věty s použitím </a:t>
            </a:r>
            <a:r>
              <a:rPr lang="cs-CZ" b="1" i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was</a:t>
            </a:r>
            <a:r>
              <a:rPr lang="cs-CZ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/</a:t>
            </a:r>
            <a:r>
              <a:rPr lang="cs-CZ" b="1" i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were</a:t>
            </a:r>
            <a:endParaRPr lang="cs-CZ" b="1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Kde jsi byl včera?</a:t>
            </a:r>
          </a:p>
          <a:p>
            <a:pPr lvl="0"/>
            <a:r>
              <a:rPr lang="cs-CZ" dirty="0"/>
              <a:t>Byl jsem u babičky. </a:t>
            </a:r>
          </a:p>
          <a:p>
            <a:pPr lvl="0"/>
            <a:r>
              <a:rPr lang="cs-CZ" dirty="0"/>
              <a:t>Minulý týden Pavel nebyl ve škole.</a:t>
            </a:r>
          </a:p>
          <a:p>
            <a:pPr lvl="0"/>
            <a:r>
              <a:rPr lang="cs-CZ" dirty="0" smtClean="0"/>
              <a:t>Včera jsem byl u lékaře.</a:t>
            </a:r>
            <a:endParaRPr lang="cs-CZ" dirty="0"/>
          </a:p>
          <a:p>
            <a:pPr lvl="0"/>
            <a:r>
              <a:rPr lang="cs-CZ" dirty="0" smtClean="0"/>
              <a:t>Oni byli nemocní.</a:t>
            </a:r>
          </a:p>
          <a:p>
            <a:pPr lvl="0"/>
            <a:r>
              <a:rPr lang="cs-CZ" dirty="0" smtClean="0"/>
              <a:t>Byli jste v kině minulý týden?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05373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Řešení </a:t>
            </a:r>
            <a:endParaRPr lang="cs-CZ" b="1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>
            <a:noAutofit/>
          </a:bodyPr>
          <a:lstStyle/>
          <a:p>
            <a:pPr lvl="0"/>
            <a:r>
              <a:rPr lang="cs-CZ" sz="2400" i="1" dirty="0" smtClean="0"/>
              <a:t>Kde jsi byl včera?</a:t>
            </a:r>
          </a:p>
          <a:p>
            <a:pPr marL="0" lvl="0" indent="0">
              <a:buNone/>
            </a:pPr>
            <a:r>
              <a:rPr lang="cs-CZ" sz="2400" b="1" i="1" dirty="0" smtClean="0"/>
              <a:t>     </a:t>
            </a:r>
            <a:r>
              <a:rPr lang="cs-CZ" sz="2400" b="1" i="1" dirty="0" err="1" smtClean="0"/>
              <a:t>Where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were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you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yesterday</a:t>
            </a:r>
            <a:r>
              <a:rPr lang="cs-CZ" sz="2400" b="1" i="1" dirty="0" smtClean="0"/>
              <a:t>?</a:t>
            </a:r>
          </a:p>
          <a:p>
            <a:pPr lvl="0"/>
            <a:r>
              <a:rPr lang="cs-CZ" sz="2400" i="1" dirty="0" smtClean="0"/>
              <a:t>Byl jsem u babičky.</a:t>
            </a:r>
          </a:p>
          <a:p>
            <a:pPr marL="0" lvl="0" indent="0">
              <a:buNone/>
            </a:pPr>
            <a:r>
              <a:rPr lang="cs-CZ" sz="2400" b="1" i="1" dirty="0"/>
              <a:t> </a:t>
            </a:r>
            <a:r>
              <a:rPr lang="cs-CZ" sz="2400" b="1" i="1" dirty="0" smtClean="0"/>
              <a:t>    I </a:t>
            </a:r>
            <a:r>
              <a:rPr lang="cs-CZ" sz="2400" b="1" i="1" dirty="0" err="1" smtClean="0"/>
              <a:t>was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at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grandma</a:t>
            </a:r>
            <a:r>
              <a:rPr lang="cs-CZ" sz="2400" b="1" i="1" dirty="0" smtClean="0"/>
              <a:t>. </a:t>
            </a:r>
          </a:p>
          <a:p>
            <a:pPr lvl="0"/>
            <a:r>
              <a:rPr lang="cs-CZ" sz="2400" i="1" dirty="0" smtClean="0"/>
              <a:t>Minulý týden Pavel nebyl ve škole.</a:t>
            </a:r>
          </a:p>
          <a:p>
            <a:pPr marL="0" lvl="0" indent="0">
              <a:buNone/>
            </a:pPr>
            <a:r>
              <a:rPr lang="cs-CZ" sz="2400" b="1" i="1" dirty="0"/>
              <a:t> </a:t>
            </a:r>
            <a:r>
              <a:rPr lang="cs-CZ" sz="2400" b="1" i="1" dirty="0" smtClean="0"/>
              <a:t>    Paul </a:t>
            </a:r>
            <a:r>
              <a:rPr lang="cs-CZ" sz="2400" b="1" i="1" dirty="0" err="1" smtClean="0"/>
              <a:t>wasn´t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at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school</a:t>
            </a:r>
            <a:r>
              <a:rPr lang="cs-CZ" sz="2400" b="1" i="1" dirty="0" smtClean="0"/>
              <a:t> last </a:t>
            </a:r>
            <a:r>
              <a:rPr lang="cs-CZ" sz="2400" b="1" i="1" dirty="0" err="1" smtClean="0"/>
              <a:t>week</a:t>
            </a:r>
            <a:r>
              <a:rPr lang="cs-CZ" sz="2400" b="1" i="1" dirty="0"/>
              <a:t>.</a:t>
            </a:r>
            <a:endParaRPr lang="cs-CZ" sz="2400" b="1" i="1" dirty="0" smtClean="0"/>
          </a:p>
          <a:p>
            <a:pPr lvl="0"/>
            <a:r>
              <a:rPr lang="cs-CZ" sz="2400" i="1" dirty="0" smtClean="0"/>
              <a:t>Včera jsem byl u lékaře.</a:t>
            </a:r>
          </a:p>
          <a:p>
            <a:pPr marL="0" lvl="0" indent="0">
              <a:buNone/>
            </a:pPr>
            <a:r>
              <a:rPr lang="cs-CZ" sz="2400" b="1" i="1" dirty="0" smtClean="0"/>
              <a:t>     I </a:t>
            </a:r>
            <a:r>
              <a:rPr lang="cs-CZ" sz="2400" b="1" i="1" dirty="0" err="1" smtClean="0"/>
              <a:t>was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at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the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doctor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yesterday</a:t>
            </a:r>
            <a:r>
              <a:rPr lang="cs-CZ" sz="2400" b="1" i="1" dirty="0" smtClean="0"/>
              <a:t>.</a:t>
            </a:r>
          </a:p>
          <a:p>
            <a:pPr lvl="0"/>
            <a:r>
              <a:rPr lang="cs-CZ" sz="2400" i="1" dirty="0" smtClean="0"/>
              <a:t>Oni byli nemocní.</a:t>
            </a:r>
          </a:p>
          <a:p>
            <a:pPr marL="0" lvl="0" indent="0">
              <a:buNone/>
            </a:pPr>
            <a:r>
              <a:rPr lang="cs-CZ" sz="2400" b="1" i="1" dirty="0" smtClean="0"/>
              <a:t>     </a:t>
            </a:r>
            <a:r>
              <a:rPr lang="cs-CZ" sz="2400" b="1" i="1" dirty="0" err="1" smtClean="0"/>
              <a:t>They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were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ill</a:t>
            </a:r>
            <a:r>
              <a:rPr lang="cs-CZ" sz="2400" b="1" i="1" dirty="0" smtClean="0"/>
              <a:t>.</a:t>
            </a:r>
          </a:p>
          <a:p>
            <a:pPr lvl="0"/>
            <a:r>
              <a:rPr lang="cs-CZ" sz="2400" i="1" dirty="0" smtClean="0"/>
              <a:t>Byli jste v kině minulý týden?</a:t>
            </a:r>
          </a:p>
          <a:p>
            <a:pPr marL="0" lvl="0" indent="0">
              <a:buNone/>
            </a:pPr>
            <a:r>
              <a:rPr lang="cs-CZ" sz="2400" b="1" i="1" dirty="0" smtClean="0"/>
              <a:t>     </a:t>
            </a:r>
            <a:r>
              <a:rPr lang="cs-CZ" sz="2400" b="1" i="1" dirty="0" err="1" smtClean="0"/>
              <a:t>Were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you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at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the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cinema</a:t>
            </a:r>
            <a:r>
              <a:rPr lang="cs-CZ" sz="2400" b="1" i="1" dirty="0" smtClean="0"/>
              <a:t> last </a:t>
            </a:r>
            <a:r>
              <a:rPr lang="cs-CZ" sz="2400" b="1" i="1" dirty="0" err="1" smtClean="0"/>
              <a:t>week</a:t>
            </a:r>
            <a:r>
              <a:rPr lang="cs-CZ" sz="2400" b="1" i="1" dirty="0" smtClean="0"/>
              <a:t>?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548824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Pracovní list</a:t>
            </a:r>
            <a:endParaRPr lang="cs-CZ" b="1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lvl="0">
              <a:lnSpc>
                <a:spcPct val="250000"/>
              </a:lnSpc>
            </a:pPr>
            <a:r>
              <a:rPr lang="cs-CZ" dirty="0" smtClean="0"/>
              <a:t>Kde jsi byl včera?</a:t>
            </a:r>
          </a:p>
          <a:p>
            <a:pPr lvl="0">
              <a:lnSpc>
                <a:spcPct val="250000"/>
              </a:lnSpc>
            </a:pPr>
            <a:r>
              <a:rPr lang="cs-CZ" dirty="0" smtClean="0"/>
              <a:t>Byl jsem u babičky. </a:t>
            </a:r>
          </a:p>
          <a:p>
            <a:pPr lvl="0">
              <a:lnSpc>
                <a:spcPct val="250000"/>
              </a:lnSpc>
            </a:pPr>
            <a:r>
              <a:rPr lang="cs-CZ" dirty="0" smtClean="0"/>
              <a:t>Minulý týden Pavel nebyl ve škole.</a:t>
            </a:r>
          </a:p>
          <a:p>
            <a:pPr lvl="0">
              <a:lnSpc>
                <a:spcPct val="250000"/>
              </a:lnSpc>
            </a:pPr>
            <a:r>
              <a:rPr lang="cs-CZ" dirty="0" smtClean="0"/>
              <a:t>Včera jsem byl u lékaře.</a:t>
            </a:r>
          </a:p>
          <a:p>
            <a:pPr lvl="0">
              <a:lnSpc>
                <a:spcPct val="250000"/>
              </a:lnSpc>
            </a:pPr>
            <a:r>
              <a:rPr lang="cs-CZ" dirty="0" smtClean="0"/>
              <a:t>Oni byli nemocní.</a:t>
            </a:r>
          </a:p>
          <a:p>
            <a:pPr lvl="0">
              <a:lnSpc>
                <a:spcPct val="250000"/>
              </a:lnSpc>
            </a:pPr>
            <a:r>
              <a:rPr lang="cs-CZ" dirty="0" smtClean="0"/>
              <a:t>Byli jste v kině minulý týden?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15251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smtClean="0"/>
              <a:t>Text</a:t>
            </a:r>
            <a:r>
              <a:rPr lang="cs-CZ" i="1" dirty="0" smtClean="0"/>
              <a:t>:</a:t>
            </a:r>
            <a:r>
              <a:rPr lang="cs-CZ" dirty="0" smtClean="0"/>
              <a:t> vlastní autorské dílo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234305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362</Words>
  <Application>Microsoft Office PowerPoint</Application>
  <PresentationFormat>Předvádění na obrazovce (4:3)</PresentationFormat>
  <Paragraphs>85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Past Tense</vt:lpstr>
      <vt:lpstr>Prezentace aplikace PowerPoint</vt:lpstr>
      <vt:lpstr>Přeložte věty s použitím was/were</vt:lpstr>
      <vt:lpstr>Řešení </vt:lpstr>
      <vt:lpstr>Pracovní list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Adéla</cp:lastModifiedBy>
  <cp:revision>8</cp:revision>
  <dcterms:created xsi:type="dcterms:W3CDTF">2011-11-13T09:33:52Z</dcterms:created>
  <dcterms:modified xsi:type="dcterms:W3CDTF">2012-02-13T15:14:35Z</dcterms:modified>
</cp:coreProperties>
</file>