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bin" ContentType="application/vnd.ms-office.activeX"/>
  <Override PartName="/ppt/activeX/activeX4.xml" ContentType="application/vnd.ms-office.activeX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activeX/activeX2.xml" ContentType="application/vnd.ms-office.activeX+xml"/>
  <Override PartName="/ppt/activeX/activeX3.xml" ContentType="application/vnd.ms-office.activeX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Override PartName="/ppt/activeX/activeX1.xml" ContentType="application/vnd.ms-office.activeX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2" r:id="rId2"/>
    <p:sldId id="261" r:id="rId3"/>
    <p:sldId id="259" r:id="rId4"/>
    <p:sldId id="256" r:id="rId5"/>
    <p:sldId id="257" r:id="rId6"/>
    <p:sldId id="258" r:id="rId7"/>
    <p:sldId id="260" r:id="rId8"/>
    <p:sldId id="265" r:id="rId9"/>
    <p:sldId id="267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activeX1.xml><?xml version="1.0" encoding="utf-8"?>
<ax:ocx xmlns:ax="http://schemas.microsoft.com/office/2006/activeX" xmlns:r="http://schemas.openxmlformats.org/officeDocument/2006/relationships" ax:classid="{5512D11C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1C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1C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1C-5CC6-11CF-8D67-00AA00BDCE1D}" ax:persistence="persistStream" r:id="rId1"/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VY_32_INOVACE_01_ZEMĚPIS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ŠKOLNÍ BRANDÝS N/L –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BLAŽÍČKOVÁ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ČR – SOUSEDNÍ STÁTY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6A760B-C06D-408A-BFD5-409D476CDD32}" type="presOf" srcId="{B651F6E3-6281-48DB-9319-2AEAFDAE7572}" destId="{619D679B-A015-4ECF-8348-D1034C574F40}" srcOrd="0" destOrd="0" presId="urn:microsoft.com/office/officeart/2005/8/layout/target3"/>
    <dgm:cxn modelId="{0C0E8599-9B7E-46AA-8A2F-6C59AA683696}" type="presOf" srcId="{B651F6E3-6281-48DB-9319-2AEAFDAE7572}" destId="{6BB5E863-4638-4E1D-BFDE-399D028AC4ED}" srcOrd="1" destOrd="0" presId="urn:microsoft.com/office/officeart/2005/8/layout/target3"/>
    <dgm:cxn modelId="{A2EA7C4A-0C34-4C77-A542-EB0BCAD8E383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E48E9E0-3968-4A35-BC62-D91860975E09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529A68E-2003-4E16-8ABF-1C1B9D2E6F13}" type="presOf" srcId="{757F3AB3-0718-4624-B441-E567A8F0AB56}" destId="{333A1088-737F-45CB-B68E-254E46348037}" srcOrd="0" destOrd="0" presId="urn:microsoft.com/office/officeart/2005/8/layout/target3"/>
    <dgm:cxn modelId="{746F778C-066C-4A02-8444-B2CC2168590F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8845D14-6E45-4D82-9EDB-ED817D7032B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61E6386-C1CA-49B7-8C55-97918BDA962E}" type="presOf" srcId="{D1B46980-6531-4606-95E6-44980827E919}" destId="{2BE915AB-18AA-4053-B92C-3BFC9ED204BB}" srcOrd="1" destOrd="0" presId="urn:microsoft.com/office/officeart/2005/8/layout/target3"/>
    <dgm:cxn modelId="{1881225F-1A60-49A4-9481-EE9C397F27F7}" type="presOf" srcId="{4C35D32F-0EAB-4CD7-82EE-45574DC2A586}" destId="{8BEBB6EC-1DAA-4CAC-8A25-BC0FCBD5DBD5}" srcOrd="0" destOrd="0" presId="urn:microsoft.com/office/officeart/2005/8/layout/target3"/>
    <dgm:cxn modelId="{88B88C95-710C-4C50-BC35-38F7FA17AF4A}" type="presOf" srcId="{D1D4F407-5343-4D3F-B5B9-D407B03CAEB4}" destId="{AED2198E-93D5-4001-81B4-73124B309672}" srcOrd="1" destOrd="0" presId="urn:microsoft.com/office/officeart/2005/8/layout/target3"/>
    <dgm:cxn modelId="{C395BA4F-00C7-410B-9478-2F846EE56F9E}" type="presOf" srcId="{D8197B8C-B260-4A16-BDF4-0947B075E274}" destId="{25B08C86-7E15-44DC-BE7F-FFB55DD49D12}" srcOrd="0" destOrd="0" presId="urn:microsoft.com/office/officeart/2005/8/layout/target3"/>
    <dgm:cxn modelId="{865D952D-1B32-4530-A0A9-95B51F7EBB02}" type="presParOf" srcId="{333A1088-737F-45CB-B68E-254E46348037}" destId="{F5ABB229-8D3B-4694-996A-96F23CF14429}" srcOrd="0" destOrd="0" presId="urn:microsoft.com/office/officeart/2005/8/layout/target3"/>
    <dgm:cxn modelId="{7BD762BF-34B2-4298-9944-821B2005B19A}" type="presParOf" srcId="{333A1088-737F-45CB-B68E-254E46348037}" destId="{F41139FD-01EE-4571-8B17-4FB00FC51163}" srcOrd="1" destOrd="0" presId="urn:microsoft.com/office/officeart/2005/8/layout/target3"/>
    <dgm:cxn modelId="{8E2DF059-467E-459F-A8D5-4D000BEDAC02}" type="presParOf" srcId="{333A1088-737F-45CB-B68E-254E46348037}" destId="{D005CE8C-CC26-4C3E-AC11-E15060ECD759}" srcOrd="2" destOrd="0" presId="urn:microsoft.com/office/officeart/2005/8/layout/target3"/>
    <dgm:cxn modelId="{D9001A54-B275-4E0B-9E53-4FB6C17EC447}" type="presParOf" srcId="{333A1088-737F-45CB-B68E-254E46348037}" destId="{2C702D82-9B77-49B7-9568-BB8EB47C3372}" srcOrd="3" destOrd="0" presId="urn:microsoft.com/office/officeart/2005/8/layout/target3"/>
    <dgm:cxn modelId="{FB85331E-E828-43FB-B8C4-BFDE6173F473}" type="presParOf" srcId="{333A1088-737F-45CB-B68E-254E46348037}" destId="{A52A0455-90FF-4808-ABD0-F02540D31D5A}" srcOrd="4" destOrd="0" presId="urn:microsoft.com/office/officeart/2005/8/layout/target3"/>
    <dgm:cxn modelId="{725A0101-EFAD-4408-BD66-00A68358C89E}" type="presParOf" srcId="{333A1088-737F-45CB-B68E-254E46348037}" destId="{6140AFEC-043D-4C43-A2F9-D0F5331DF3A3}" srcOrd="5" destOrd="0" presId="urn:microsoft.com/office/officeart/2005/8/layout/target3"/>
    <dgm:cxn modelId="{BC1F2167-ADA5-4140-8C39-460E9D950A88}" type="presParOf" srcId="{333A1088-737F-45CB-B68E-254E46348037}" destId="{9358AC05-5D7D-4327-9F80-1AD486AEA664}" srcOrd="6" destOrd="0" presId="urn:microsoft.com/office/officeart/2005/8/layout/target3"/>
    <dgm:cxn modelId="{388C21E7-37B1-4E22-8B00-FC695048E2CA}" type="presParOf" srcId="{333A1088-737F-45CB-B68E-254E46348037}" destId="{313FC574-E1CD-4FB4-B054-0B805CE0447D}" srcOrd="7" destOrd="0" presId="urn:microsoft.com/office/officeart/2005/8/layout/target3"/>
    <dgm:cxn modelId="{97AC73D9-A359-4DB9-829F-BAEAB1344E2F}" type="presParOf" srcId="{333A1088-737F-45CB-B68E-254E46348037}" destId="{619D679B-A015-4ECF-8348-D1034C574F40}" srcOrd="8" destOrd="0" presId="urn:microsoft.com/office/officeart/2005/8/layout/target3"/>
    <dgm:cxn modelId="{985BC8E5-3EFD-4CC7-80F3-A5A73FCC7061}" type="presParOf" srcId="{333A1088-737F-45CB-B68E-254E46348037}" destId="{322283A8-4A27-4CDA-BAE3-F381106A9174}" srcOrd="9" destOrd="0" presId="urn:microsoft.com/office/officeart/2005/8/layout/target3"/>
    <dgm:cxn modelId="{D127B270-30C6-4FB4-97BA-068B74297BDD}" type="presParOf" srcId="{333A1088-737F-45CB-B68E-254E46348037}" destId="{FFC9F71D-1B4F-4AD9-A4A6-86ADEFC8AF5C}" srcOrd="10" destOrd="0" presId="urn:microsoft.com/office/officeart/2005/8/layout/target3"/>
    <dgm:cxn modelId="{0C69DDCB-514A-42FD-9DAD-EF8DB242D57E}" type="presParOf" srcId="{333A1088-737F-45CB-B68E-254E46348037}" destId="{25B08C86-7E15-44DC-BE7F-FFB55DD49D12}" srcOrd="11" destOrd="0" presId="urn:microsoft.com/office/officeart/2005/8/layout/target3"/>
    <dgm:cxn modelId="{9724138F-AF1E-47A0-8E98-1C35E68748B8}" type="presParOf" srcId="{333A1088-737F-45CB-B68E-254E46348037}" destId="{76644BE8-9D7C-4C09-B250-3D10AF48CBB7}" srcOrd="12" destOrd="0" presId="urn:microsoft.com/office/officeart/2005/8/layout/target3"/>
    <dgm:cxn modelId="{FC1ABA07-BD4D-4870-96B0-85CEF333BA64}" type="presParOf" srcId="{333A1088-737F-45CB-B68E-254E46348037}" destId="{EE85B701-7295-41C0-BA7A-34D3756A2AE6}" srcOrd="13" destOrd="0" presId="urn:microsoft.com/office/officeart/2005/8/layout/target3"/>
    <dgm:cxn modelId="{B6F755A0-5CEF-4260-B8AB-5FECC6720CC8}" type="presParOf" srcId="{333A1088-737F-45CB-B68E-254E46348037}" destId="{8BEBB6EC-1DAA-4CAC-8A25-BC0FCBD5DBD5}" srcOrd="14" destOrd="0" presId="urn:microsoft.com/office/officeart/2005/8/layout/target3"/>
    <dgm:cxn modelId="{40C0D51E-7905-41B7-893A-B26E3E85888B}" type="presParOf" srcId="{333A1088-737F-45CB-B68E-254E46348037}" destId="{AED2198E-93D5-4001-81B4-73124B309672}" srcOrd="15" destOrd="0" presId="urn:microsoft.com/office/officeart/2005/8/layout/target3"/>
    <dgm:cxn modelId="{B4D920D6-EB19-4347-9B6A-01671F3F53F0}" type="presParOf" srcId="{333A1088-737F-45CB-B68E-254E46348037}" destId="{2BE915AB-18AA-4053-B92C-3BFC9ED204BB}" srcOrd="16" destOrd="0" presId="urn:microsoft.com/office/officeart/2005/8/layout/target3"/>
    <dgm:cxn modelId="{70847412-5842-4A70-B36B-D1F910DEFE87}" type="presParOf" srcId="{333A1088-737F-45CB-B68E-254E46348037}" destId="{6BB5E863-4638-4E1D-BFDE-399D028AC4ED}" srcOrd="17" destOrd="0" presId="urn:microsoft.com/office/officeart/2005/8/layout/target3"/>
    <dgm:cxn modelId="{B86FE656-44F3-4473-BFC9-21D5060274B7}" type="presParOf" srcId="{333A1088-737F-45CB-B68E-254E46348037}" destId="{5A5FFA88-C948-4069-8E93-59FA12366E83}" srcOrd="18" destOrd="0" presId="urn:microsoft.com/office/officeart/2005/8/layout/target3"/>
    <dgm:cxn modelId="{B306DF43-A7D4-4CAD-BC9B-2B3F25ECFA9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ŠKOLNÍ BRANDÝS N/L – STARÁ BOLESLAV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BLAŽÍČKOVÁ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VY_32_INOVACE_01_ZEMĚPIS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ČR – SOUSEDNÍ STÁTY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5CAC52-A74B-41EF-8749-EA33B9DC3CDA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8B9DBD-C519-4FC5-A0D5-D1FD9C0716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5884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458C32-A55E-4726-8118-63E2A04619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DFF2F-6B0C-4607-B021-E37411B2D2D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93B85-4952-43D4-929F-92DAB2774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4166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DFF2F-6B0C-4607-B021-E37411B2D2D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93B85-4952-43D4-929F-92DAB2774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5332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DFF2F-6B0C-4607-B021-E37411B2D2D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93B85-4952-43D4-929F-92DAB2774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4822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DFF2F-6B0C-4607-B021-E37411B2D2D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93B85-4952-43D4-929F-92DAB2774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4876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DFF2F-6B0C-4607-B021-E37411B2D2D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93B85-4952-43D4-929F-92DAB2774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8803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DFF2F-6B0C-4607-B021-E37411B2D2D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93B85-4952-43D4-929F-92DAB2774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6249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DFF2F-6B0C-4607-B021-E37411B2D2D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93B85-4952-43D4-929F-92DAB2774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5936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DFF2F-6B0C-4607-B021-E37411B2D2D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93B85-4952-43D4-929F-92DAB2774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59787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DFF2F-6B0C-4607-B021-E37411B2D2D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93B85-4952-43D4-929F-92DAB2774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2806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DFF2F-6B0C-4607-B021-E37411B2D2D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93B85-4952-43D4-929F-92DAB2774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6766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DFF2F-6B0C-4607-B021-E37411B2D2D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93B85-4952-43D4-929F-92DAB2774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5024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DFF2F-6B0C-4607-B021-E37411B2D2D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093B85-4952-43D4-929F-92DAB2774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5892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ontrol" Target="../activeX/activeX2.xml"/><Relationship Id="rId7" Type="http://schemas.openxmlformats.org/officeDocument/2006/relationships/image" Target="../media/image4.wmf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slideLayout" Target="../slideLayouts/slideLayout6.xml"/><Relationship Id="rId5" Type="http://schemas.openxmlformats.org/officeDocument/2006/relationships/control" Target="../activeX/activeX4.xml"/><Relationship Id="rId4" Type="http://schemas.openxmlformats.org/officeDocument/2006/relationships/control" Target="../activeX/activeX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55580633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708400" y="2565400"/>
            <a:ext cx="258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CZ.1.07/1.4.00/21.0979</a:t>
            </a:r>
          </a:p>
        </p:txBody>
      </p:sp>
    </p:spTree>
    <p:extLst>
      <p:ext uri="{BB962C8B-B14F-4D97-AF65-F5344CB8AC3E}">
        <p14:creationId xmlns:p14="http://schemas.microsoft.com/office/powerpoint/2010/main" xmlns="" val="1102348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0078" y="759024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971600" y="1772816"/>
            <a:ext cx="58864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Vzdělávací oblast:	Člověk a příroda</a:t>
            </a:r>
          </a:p>
          <a:p>
            <a:r>
              <a:rPr lang="cs-CZ" dirty="0"/>
              <a:t>Název učiva:       	</a:t>
            </a:r>
            <a:r>
              <a:rPr lang="cs-CZ" b="1" dirty="0" smtClean="0"/>
              <a:t>ČR – sousední státy</a:t>
            </a:r>
            <a:endParaRPr lang="cs-CZ" b="1" dirty="0"/>
          </a:p>
          <a:p>
            <a:r>
              <a:rPr lang="cs-CZ" dirty="0"/>
              <a:t>Ročník:		</a:t>
            </a:r>
            <a:r>
              <a:rPr lang="cs-CZ" dirty="0" smtClean="0"/>
              <a:t>7</a:t>
            </a:r>
            <a:r>
              <a:rPr lang="cs-CZ" dirty="0" smtClean="0"/>
              <a:t>. ročník</a:t>
            </a:r>
            <a:endParaRPr lang="cs-CZ" dirty="0"/>
          </a:p>
          <a:p>
            <a:r>
              <a:rPr lang="cs-CZ" dirty="0"/>
              <a:t>Druh materiálu: 	</a:t>
            </a:r>
            <a:r>
              <a:rPr lang="cs-CZ" dirty="0" smtClean="0"/>
              <a:t>doplňování, materiál k procvičování</a:t>
            </a:r>
            <a:endParaRPr lang="cs-CZ" dirty="0"/>
          </a:p>
          <a:p>
            <a:r>
              <a:rPr lang="cs-CZ" dirty="0"/>
              <a:t>Obsah učiva:	</a:t>
            </a:r>
            <a:r>
              <a:rPr lang="cs-CZ" dirty="0" smtClean="0"/>
              <a:t>sousední státy ČR, jejich  hlavní města, 			orientace na mapě</a:t>
            </a:r>
            <a:r>
              <a:rPr lang="cs-CZ" dirty="0"/>
              <a:t>	</a:t>
            </a:r>
          </a:p>
          <a:p>
            <a:endParaRPr lang="cs-CZ" dirty="0"/>
          </a:p>
          <a:p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xmlns="" val="3646828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" y="260648"/>
            <a:ext cx="8229600" cy="1575048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5300" b="1" dirty="0" smtClean="0"/>
              <a:t>Zeměpis    7. ročník</a:t>
            </a:r>
            <a:br>
              <a:rPr lang="cs-CZ" sz="5300" b="1" dirty="0" smtClean="0"/>
            </a:br>
            <a:r>
              <a:rPr lang="cs-CZ" b="1" dirty="0" smtClean="0">
                <a:solidFill>
                  <a:schemeClr val="bg1"/>
                </a:solidFill>
              </a:rPr>
              <a:t>Test, procvičování učiva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707784"/>
            <a:ext cx="7272808" cy="212365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</a:rPr>
              <a:t>Sousední státy České republik</a:t>
            </a:r>
            <a:r>
              <a:rPr lang="cs-CZ" sz="5400" b="1" dirty="0" smtClean="0">
                <a:solidFill>
                  <a:srgbClr val="7030A0"/>
                </a:solidFill>
              </a:rPr>
              <a:t>y</a:t>
            </a:r>
            <a:endParaRPr lang="cs-CZ" sz="5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3471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04665"/>
            <a:ext cx="8352928" cy="79208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1. Vyjmenuj sousední státy ČR podle světových stran</a:t>
            </a:r>
            <a:br>
              <a:rPr lang="cs-CZ" sz="3200" b="1" dirty="0" smtClean="0">
                <a:solidFill>
                  <a:schemeClr val="tx1"/>
                </a:solidFill>
              </a:rPr>
            </a:br>
            <a:endParaRPr lang="cs-CZ" sz="3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12776"/>
            <a:ext cx="8352928" cy="4968552"/>
          </a:xfrm>
        </p:spPr>
        <p:txBody>
          <a:bodyPr>
            <a:normAutofit fontScale="92500" lnSpcReduction="20000"/>
          </a:bodyPr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Severní soused </a:t>
            </a:r>
            <a:r>
              <a:rPr lang="cs-CZ" sz="4400" b="1" dirty="0" smtClean="0">
                <a:solidFill>
                  <a:schemeClr val="tx1"/>
                </a:solidFill>
              </a:rPr>
              <a:t>ČR?     </a:t>
            </a:r>
            <a:endParaRPr lang="cs-CZ" sz="4400" b="1" dirty="0" smtClean="0">
              <a:solidFill>
                <a:schemeClr val="tx1"/>
              </a:solidFill>
            </a:endParaRPr>
          </a:p>
          <a:p>
            <a:r>
              <a:rPr lang="cs-CZ" sz="4400" b="1" dirty="0" smtClean="0">
                <a:solidFill>
                  <a:srgbClr val="00B050"/>
                </a:solidFill>
              </a:rPr>
              <a:t>POLSKO</a:t>
            </a:r>
            <a:r>
              <a:rPr lang="cs-CZ" sz="4400" b="1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sz="4400" b="1" dirty="0" smtClean="0">
                <a:solidFill>
                  <a:schemeClr val="tx1"/>
                </a:solidFill>
              </a:rPr>
              <a:t>Jižní soused </a:t>
            </a:r>
            <a:r>
              <a:rPr lang="cs-CZ" sz="4400" b="1" dirty="0" smtClean="0">
                <a:solidFill>
                  <a:schemeClr val="tx1"/>
                </a:solidFill>
              </a:rPr>
              <a:t>ČR?           </a:t>
            </a:r>
            <a:endParaRPr lang="cs-CZ" sz="4400" b="1" dirty="0" smtClean="0">
              <a:solidFill>
                <a:schemeClr val="tx1"/>
              </a:solidFill>
            </a:endParaRPr>
          </a:p>
          <a:p>
            <a:r>
              <a:rPr lang="cs-CZ" sz="4400" b="1" dirty="0" smtClean="0">
                <a:solidFill>
                  <a:srgbClr val="00B050"/>
                </a:solidFill>
              </a:rPr>
              <a:t>RAKOUSKO</a:t>
            </a:r>
          </a:p>
          <a:p>
            <a:r>
              <a:rPr lang="cs-CZ" sz="4400" b="1" dirty="0" smtClean="0">
                <a:solidFill>
                  <a:schemeClr val="tx1"/>
                </a:solidFill>
              </a:rPr>
              <a:t>Východní soused </a:t>
            </a:r>
            <a:r>
              <a:rPr lang="cs-CZ" sz="4400" b="1" dirty="0" smtClean="0">
                <a:solidFill>
                  <a:schemeClr val="tx1"/>
                </a:solidFill>
              </a:rPr>
              <a:t>ČR?  </a:t>
            </a:r>
            <a:endParaRPr lang="cs-CZ" sz="4400" b="1" dirty="0" smtClean="0">
              <a:solidFill>
                <a:schemeClr val="tx1"/>
              </a:solidFill>
            </a:endParaRPr>
          </a:p>
          <a:p>
            <a:r>
              <a:rPr lang="cs-CZ" sz="4400" b="1" dirty="0" smtClean="0">
                <a:solidFill>
                  <a:srgbClr val="00B050"/>
                </a:solidFill>
              </a:rPr>
              <a:t>SLOVENSKO</a:t>
            </a:r>
          </a:p>
          <a:p>
            <a:r>
              <a:rPr lang="cs-CZ" sz="4400" b="1" dirty="0" smtClean="0">
                <a:solidFill>
                  <a:schemeClr val="tx1"/>
                </a:solidFill>
              </a:rPr>
              <a:t>Západní soused </a:t>
            </a:r>
            <a:r>
              <a:rPr lang="cs-CZ" sz="4400" b="1" dirty="0" smtClean="0">
                <a:solidFill>
                  <a:schemeClr val="tx1"/>
                </a:solidFill>
              </a:rPr>
              <a:t>ČR?   </a:t>
            </a:r>
            <a:endParaRPr lang="cs-CZ" sz="4400" b="1" dirty="0" smtClean="0">
              <a:solidFill>
                <a:schemeClr val="tx1"/>
              </a:solidFill>
            </a:endParaRPr>
          </a:p>
          <a:p>
            <a:r>
              <a:rPr lang="cs-CZ" sz="4400" b="1" dirty="0" smtClean="0">
                <a:solidFill>
                  <a:srgbClr val="00B050"/>
                </a:solidFill>
              </a:rPr>
              <a:t>NĚMECKO</a:t>
            </a:r>
            <a:endParaRPr lang="cs-CZ" sz="4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7743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600" b="1" dirty="0" smtClean="0"/>
              <a:t>2. Správně označ  sousední státy v mapě: </a:t>
            </a:r>
            <a:endParaRPr lang="cs-CZ" sz="3600" b="1" dirty="0"/>
          </a:p>
        </p:txBody>
      </p:sp>
      <p:pic>
        <p:nvPicPr>
          <p:cNvPr id="5" name="Obrázek 4" descr="C:\Users\reditelka\AppData\Local\Microsoft\Windows\Temporary Internet Files\Content.IE5\GLB0M2OL\MC900349423[1].wmf"/>
          <p:cNvPicPr/>
          <p:nvPr/>
        </p:nvPicPr>
        <p:blipFill>
          <a:blip r:embed="rId7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398018">
            <a:off x="2130673" y="2390964"/>
            <a:ext cx="5238350" cy="2796196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6" name="Přímá spojnice 5"/>
          <p:cNvCxnSpPr/>
          <p:nvPr/>
        </p:nvCxnSpPr>
        <p:spPr>
          <a:xfrm flipV="1">
            <a:off x="4932040" y="1886669"/>
            <a:ext cx="266365" cy="7058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1642737" y="3687311"/>
            <a:ext cx="100811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7020272" y="3759319"/>
            <a:ext cx="864096" cy="605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025723" y="4432512"/>
            <a:ext cx="0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512560" y="1655836"/>
            <a:ext cx="21356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Polsko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35670" y="4236031"/>
            <a:ext cx="21250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Slovensko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53614" y="5798504"/>
            <a:ext cx="23905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Rakousko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63745" y="2924944"/>
            <a:ext cx="2087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Německo</a:t>
            </a:r>
            <a:endParaRPr lang="cs-CZ" sz="2400" b="1" dirty="0"/>
          </a:p>
        </p:txBody>
      </p:sp>
    </p:spTree>
    <p:controls>
      <p:control spid="2077" name="DefaultOcx" r:id="rId2" imgW="914400" imgH="228600"/>
      <p:control spid="2078" name="HTMLHidden1" r:id="rId3" imgW="914400" imgH="228600"/>
      <p:control spid="2079" name="HTMLHidden2" r:id="rId4" imgW="914400" imgH="228600"/>
      <p:control spid="2080" name="HTMLHidden3" r:id="rId5" imgW="914400" imgH="228600"/>
    </p:controls>
    <p:extLst>
      <p:ext uri="{BB962C8B-B14F-4D97-AF65-F5344CB8AC3E}">
        <p14:creationId xmlns:p14="http://schemas.microsoft.com/office/powerpoint/2010/main" xmlns="" val="2533317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600" b="1" dirty="0" smtClean="0"/>
              <a:t>3.   </a:t>
            </a:r>
            <a:r>
              <a:rPr lang="cs-CZ" sz="3600" b="1" dirty="0" smtClean="0">
                <a:ln>
                  <a:solidFill>
                    <a:schemeClr val="accent1">
                      <a:lumMod val="20000"/>
                      <a:lumOff val="80000"/>
                    </a:schemeClr>
                  </a:solidFill>
                </a:ln>
                <a:solidFill>
                  <a:sysClr val="windowText" lastClr="000000"/>
                </a:solidFill>
              </a:rPr>
              <a:t>Přidej k sousednímu  státu </a:t>
            </a:r>
            <a:r>
              <a:rPr lang="cs-CZ" sz="3600" b="1" dirty="0">
                <a:ln>
                  <a:solidFill>
                    <a:schemeClr val="accent1">
                      <a:lumMod val="20000"/>
                      <a:lumOff val="80000"/>
                    </a:schemeClr>
                  </a:solidFill>
                </a:ln>
                <a:solidFill>
                  <a:sysClr val="windowText" lastClr="000000"/>
                </a:solidFill>
              </a:rPr>
              <a:t/>
            </a:r>
            <a:br>
              <a:rPr lang="cs-CZ" sz="3600" b="1" dirty="0">
                <a:ln>
                  <a:solidFill>
                    <a:schemeClr val="accent1">
                      <a:lumMod val="20000"/>
                      <a:lumOff val="80000"/>
                    </a:schemeClr>
                  </a:solidFill>
                </a:ln>
                <a:solidFill>
                  <a:sysClr val="windowText" lastClr="000000"/>
                </a:solidFill>
              </a:rPr>
            </a:br>
            <a:r>
              <a:rPr lang="cs-CZ" sz="3600" b="1" dirty="0" smtClean="0">
                <a:ln>
                  <a:solidFill>
                    <a:schemeClr val="accent1">
                      <a:lumMod val="20000"/>
                      <a:lumOff val="80000"/>
                    </a:schemeClr>
                  </a:solidFill>
                </a:ln>
                <a:solidFill>
                  <a:sysClr val="windowText" lastClr="000000"/>
                </a:solidFill>
              </a:rPr>
              <a:t> jeho hlavní město:</a:t>
            </a:r>
            <a:endParaRPr lang="cs-CZ" sz="3600" b="1" dirty="0">
              <a:ln>
                <a:solidFill>
                  <a:schemeClr val="accent1">
                    <a:lumMod val="20000"/>
                    <a:lumOff val="80000"/>
                  </a:schemeClr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36064" y="1716175"/>
            <a:ext cx="24482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POLSKO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 rot="10800000" flipV="1">
            <a:off x="5724128" y="1645704"/>
            <a:ext cx="28803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RAKOUSKO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36064" y="4479069"/>
            <a:ext cx="31758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SLOVENSKO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92177" y="3841341"/>
            <a:ext cx="31329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NĚMECKO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 rot="20433239">
            <a:off x="5654163" y="4584897"/>
            <a:ext cx="22089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i="1" dirty="0" smtClean="0">
                <a:solidFill>
                  <a:srgbClr val="7030A0"/>
                </a:solidFill>
              </a:rPr>
              <a:t>Berlín</a:t>
            </a:r>
            <a:endParaRPr lang="cs-CZ" sz="3600" b="1" i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20453095">
            <a:off x="917633" y="2495004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solidFill>
                  <a:srgbClr val="7030A0"/>
                </a:solidFill>
              </a:rPr>
              <a:t>V</a:t>
            </a:r>
            <a:r>
              <a:rPr lang="cs-CZ" sz="4800" b="1" i="1" dirty="0" smtClean="0">
                <a:solidFill>
                  <a:srgbClr val="7030A0"/>
                </a:solidFill>
              </a:rPr>
              <a:t>aršava</a:t>
            </a:r>
            <a:endParaRPr lang="cs-CZ" b="1" i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20864325">
            <a:off x="830459" y="5123923"/>
            <a:ext cx="3024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solidFill>
                  <a:srgbClr val="7030A0"/>
                </a:solidFill>
              </a:rPr>
              <a:t>Bratislava</a:t>
            </a:r>
            <a:endParaRPr lang="cs-CZ" sz="3600" b="1" i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20333017">
            <a:off x="5492934" y="2237729"/>
            <a:ext cx="2654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solidFill>
                  <a:srgbClr val="7030A0"/>
                </a:solidFill>
              </a:rPr>
              <a:t>Vídeň</a:t>
            </a:r>
            <a:endParaRPr lang="cs-CZ" b="1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8709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4.  </a:t>
            </a:r>
            <a:r>
              <a:rPr lang="cs-CZ" b="1" dirty="0" smtClean="0"/>
              <a:t>Jakým jazykem se mluví</a:t>
            </a:r>
            <a:br>
              <a:rPr lang="cs-CZ" b="1" dirty="0" smtClean="0"/>
            </a:br>
            <a:r>
              <a:rPr lang="cs-CZ" b="1" dirty="0" smtClean="0"/>
              <a:t> v sousedních </a:t>
            </a:r>
            <a:r>
              <a:rPr lang="cs-CZ" b="1" dirty="0" smtClean="0"/>
              <a:t>státech?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2963858"/>
            <a:ext cx="30963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Německo</a:t>
            </a:r>
            <a:endParaRPr lang="cs-CZ" sz="16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2732" y="2109685"/>
            <a:ext cx="26111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Polsko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3709973"/>
            <a:ext cx="293144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Rakousko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95736" y="4736756"/>
            <a:ext cx="33749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Slovensko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30638" y="2132861"/>
            <a:ext cx="2380766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800" b="1" dirty="0" smtClean="0"/>
              <a:t>polština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82588" y="3502467"/>
            <a:ext cx="2704664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b="1" dirty="0" smtClean="0"/>
              <a:t>němčina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11404" y="4813701"/>
            <a:ext cx="2812814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b="1" dirty="0" smtClean="0"/>
              <a:t>slovenština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551188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 animBg="1"/>
      <p:bldP spid="8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188640"/>
            <a:ext cx="3960440" cy="99412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Zopakuj si!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83529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b="1" dirty="0" smtClean="0"/>
              <a:t>Který stát </a:t>
            </a:r>
            <a:r>
              <a:rPr lang="cs-CZ" sz="2400" b="1" dirty="0" smtClean="0">
                <a:solidFill>
                  <a:srgbClr val="FF0000"/>
                </a:solidFill>
              </a:rPr>
              <a:t>není</a:t>
            </a:r>
            <a:r>
              <a:rPr lang="cs-CZ" sz="2400" b="1" dirty="0" smtClean="0"/>
              <a:t> náš </a:t>
            </a:r>
            <a:r>
              <a:rPr lang="cs-CZ" sz="2400" b="1" dirty="0" smtClean="0"/>
              <a:t>sousední?</a:t>
            </a:r>
            <a:endParaRPr lang="cs-CZ" sz="2400" b="1" dirty="0" smtClean="0"/>
          </a:p>
          <a:p>
            <a:r>
              <a:rPr lang="cs-CZ" sz="2400" dirty="0" smtClean="0"/>
              <a:t>	Rakousko, Rusko, Rumunsko, Polsko, Švýcarsko</a:t>
            </a:r>
          </a:p>
          <a:p>
            <a:endParaRPr lang="cs-CZ" sz="2400" dirty="0" smtClean="0"/>
          </a:p>
          <a:p>
            <a:pPr marL="342900" indent="-342900">
              <a:buFontTx/>
              <a:buAutoNum type="arabicPeriod" startAt="2"/>
            </a:pPr>
            <a:r>
              <a:rPr lang="cs-CZ" sz="2400" b="1" dirty="0" smtClean="0"/>
              <a:t>Který sousední stát leží  </a:t>
            </a:r>
            <a:r>
              <a:rPr lang="cs-CZ" sz="2400" b="1" dirty="0" smtClean="0">
                <a:solidFill>
                  <a:srgbClr val="FF0000"/>
                </a:solidFill>
              </a:rPr>
              <a:t>na východě</a:t>
            </a:r>
            <a:r>
              <a:rPr lang="cs-CZ" sz="2400" b="1" dirty="0" smtClean="0"/>
              <a:t>?</a:t>
            </a:r>
            <a:r>
              <a:rPr lang="cs-CZ" sz="2400" dirty="0" smtClean="0"/>
              <a:t>…………………………………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b="1" dirty="0" smtClean="0"/>
              <a:t>3.  Kterému státu patří hlavní </a:t>
            </a:r>
            <a:r>
              <a:rPr lang="cs-CZ" sz="2400" b="1" dirty="0" smtClean="0">
                <a:solidFill>
                  <a:srgbClr val="FF0000"/>
                </a:solidFill>
              </a:rPr>
              <a:t>město </a:t>
            </a:r>
            <a:r>
              <a:rPr lang="cs-CZ" sz="2400" b="1" dirty="0" smtClean="0">
                <a:solidFill>
                  <a:srgbClr val="FF0000"/>
                </a:solidFill>
              </a:rPr>
              <a:t>Varšava</a:t>
            </a:r>
            <a:r>
              <a:rPr lang="cs-CZ" sz="2400" b="1" dirty="0" smtClean="0"/>
              <a:t>?</a:t>
            </a:r>
            <a:r>
              <a:rPr lang="cs-CZ" sz="2400" dirty="0" smtClean="0"/>
              <a:t> </a:t>
            </a:r>
            <a:r>
              <a:rPr lang="cs-CZ" sz="2400" dirty="0"/>
              <a:t>……………………….</a:t>
            </a:r>
          </a:p>
          <a:p>
            <a:endParaRPr lang="cs-CZ" sz="2400" dirty="0" smtClean="0"/>
          </a:p>
          <a:p>
            <a:r>
              <a:rPr lang="cs-CZ" sz="2400" b="1" dirty="0" smtClean="0"/>
              <a:t>4.  Ve kterých </a:t>
            </a:r>
            <a:r>
              <a:rPr lang="cs-CZ" sz="2400" b="1" dirty="0" smtClean="0"/>
              <a:t>státech </a:t>
            </a:r>
            <a:r>
              <a:rPr lang="cs-CZ" sz="2400" b="1" dirty="0" smtClean="0"/>
              <a:t>se hovoří </a:t>
            </a:r>
            <a:r>
              <a:rPr lang="cs-CZ" sz="2400" b="1" dirty="0" smtClean="0">
                <a:solidFill>
                  <a:srgbClr val="FF0000"/>
                </a:solidFill>
              </a:rPr>
              <a:t>německy</a:t>
            </a:r>
            <a:r>
              <a:rPr lang="cs-CZ" sz="2400" b="1" dirty="0" smtClean="0"/>
              <a:t>?     </a:t>
            </a:r>
            <a:r>
              <a:rPr lang="cs-CZ" sz="2400" b="1" dirty="0" smtClean="0"/>
              <a:t>	</a:t>
            </a:r>
            <a:r>
              <a:rPr lang="cs-CZ" sz="2400" dirty="0" smtClean="0"/>
              <a:t>.......................................................................</a:t>
            </a:r>
          </a:p>
          <a:p>
            <a:r>
              <a:rPr lang="cs-CZ" sz="2400" b="1" dirty="0" smtClean="0"/>
              <a:t>5.  Které sousední státy jsou </a:t>
            </a:r>
            <a:r>
              <a:rPr lang="cs-CZ" sz="2400" b="1" dirty="0" smtClean="0">
                <a:solidFill>
                  <a:srgbClr val="FF0000"/>
                </a:solidFill>
              </a:rPr>
              <a:t>přímořské</a:t>
            </a:r>
            <a:r>
              <a:rPr lang="cs-CZ" sz="2400" b="1" dirty="0" smtClean="0"/>
              <a:t>? </a:t>
            </a:r>
            <a:r>
              <a:rPr lang="cs-CZ" sz="2400" dirty="0" smtClean="0"/>
              <a:t>    </a:t>
            </a:r>
            <a:r>
              <a:rPr lang="cs-CZ" sz="2400" dirty="0" smtClean="0"/>
              <a:t>	…………………………………………………………………….</a:t>
            </a:r>
            <a:endParaRPr lang="cs-CZ" sz="2400" dirty="0"/>
          </a:p>
          <a:p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519707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188640"/>
            <a:ext cx="3960440" cy="99412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SPRÁVNĚ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835292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b="1" dirty="0" smtClean="0"/>
              <a:t>Který stát </a:t>
            </a:r>
            <a:r>
              <a:rPr lang="cs-CZ" sz="2400" b="1" dirty="0" smtClean="0">
                <a:solidFill>
                  <a:srgbClr val="FF0000"/>
                </a:solidFill>
              </a:rPr>
              <a:t>není</a:t>
            </a:r>
            <a:r>
              <a:rPr lang="cs-CZ" sz="2400" b="1" dirty="0" smtClean="0"/>
              <a:t> náš </a:t>
            </a:r>
            <a:r>
              <a:rPr lang="cs-CZ" sz="2400" b="1" dirty="0" smtClean="0"/>
              <a:t>sousední?</a:t>
            </a:r>
            <a:endParaRPr lang="cs-CZ" sz="2400" b="1" dirty="0" smtClean="0"/>
          </a:p>
          <a:p>
            <a:r>
              <a:rPr lang="cs-CZ" sz="2400" dirty="0" smtClean="0"/>
              <a:t>				       </a:t>
            </a:r>
            <a:r>
              <a:rPr lang="cs-CZ" sz="2400" b="1" dirty="0" smtClean="0">
                <a:solidFill>
                  <a:srgbClr val="0070C0"/>
                </a:solidFill>
              </a:rPr>
              <a:t>Rusko, Rumunsko, Švýcarsko</a:t>
            </a:r>
          </a:p>
          <a:p>
            <a:endParaRPr lang="cs-CZ" sz="2400" dirty="0" smtClean="0"/>
          </a:p>
          <a:p>
            <a:pPr marL="342900" indent="-342900">
              <a:buFontTx/>
              <a:buAutoNum type="arabicPeriod" startAt="2"/>
            </a:pPr>
            <a:r>
              <a:rPr lang="cs-CZ" sz="2400" b="1" dirty="0" smtClean="0"/>
              <a:t>Který sousední stát leží  </a:t>
            </a:r>
            <a:r>
              <a:rPr lang="cs-CZ" sz="2400" b="1" dirty="0" smtClean="0">
                <a:solidFill>
                  <a:srgbClr val="FF0000"/>
                </a:solidFill>
              </a:rPr>
              <a:t>na východě</a:t>
            </a:r>
            <a:r>
              <a:rPr lang="cs-CZ" sz="2400" b="1" dirty="0" smtClean="0"/>
              <a:t>?           </a:t>
            </a:r>
            <a:r>
              <a:rPr lang="cs-CZ" sz="2400" b="1" dirty="0" smtClean="0">
                <a:solidFill>
                  <a:srgbClr val="0070C0"/>
                </a:solidFill>
              </a:rPr>
              <a:t>SLOVENSKO</a:t>
            </a:r>
            <a:endParaRPr lang="cs-CZ" sz="2400" dirty="0">
              <a:solidFill>
                <a:srgbClr val="0070C0"/>
              </a:solidFill>
            </a:endParaRPr>
          </a:p>
          <a:p>
            <a:endParaRPr lang="cs-CZ" sz="2400" dirty="0" smtClean="0"/>
          </a:p>
          <a:p>
            <a:r>
              <a:rPr lang="cs-CZ" sz="2400" b="1" dirty="0" smtClean="0"/>
              <a:t>3.  Kterému státu patří hlavní </a:t>
            </a:r>
            <a:r>
              <a:rPr lang="cs-CZ" sz="2400" b="1" dirty="0" smtClean="0">
                <a:solidFill>
                  <a:srgbClr val="FF0000"/>
                </a:solidFill>
              </a:rPr>
              <a:t>město </a:t>
            </a:r>
            <a:r>
              <a:rPr lang="cs-CZ" sz="2400" b="1" dirty="0" smtClean="0">
                <a:solidFill>
                  <a:srgbClr val="FF0000"/>
                </a:solidFill>
              </a:rPr>
              <a:t>Varšava</a:t>
            </a:r>
            <a:r>
              <a:rPr lang="cs-CZ" sz="2400" b="1" dirty="0" smtClean="0"/>
              <a:t>?</a:t>
            </a:r>
            <a:r>
              <a:rPr lang="cs-CZ" sz="2400" dirty="0" smtClean="0"/>
              <a:t>    </a:t>
            </a:r>
            <a:r>
              <a:rPr lang="cs-CZ" sz="2400" b="1" dirty="0" smtClean="0">
                <a:solidFill>
                  <a:srgbClr val="0070C0"/>
                </a:solidFill>
              </a:rPr>
              <a:t>POLSKO</a:t>
            </a:r>
            <a:endParaRPr lang="cs-CZ" sz="2400" b="1" dirty="0">
              <a:solidFill>
                <a:srgbClr val="0070C0"/>
              </a:solidFill>
            </a:endParaRPr>
          </a:p>
          <a:p>
            <a:endParaRPr lang="cs-CZ" sz="2400" dirty="0" smtClean="0"/>
          </a:p>
          <a:p>
            <a:r>
              <a:rPr lang="cs-CZ" sz="2400" b="1" dirty="0" smtClean="0"/>
              <a:t>4.  Ve kterých </a:t>
            </a:r>
            <a:r>
              <a:rPr lang="cs-CZ" sz="2400" b="1" dirty="0" smtClean="0"/>
              <a:t>státech </a:t>
            </a:r>
            <a:r>
              <a:rPr lang="cs-CZ" sz="2400" b="1" dirty="0" smtClean="0"/>
              <a:t>se hovoří </a:t>
            </a:r>
            <a:r>
              <a:rPr lang="cs-CZ" sz="2400" b="1" dirty="0" smtClean="0">
                <a:solidFill>
                  <a:srgbClr val="FF0000"/>
                </a:solidFill>
              </a:rPr>
              <a:t>německy</a:t>
            </a:r>
            <a:r>
              <a:rPr lang="cs-CZ" sz="2400" b="1" dirty="0" smtClean="0"/>
              <a:t>?     </a:t>
            </a:r>
            <a:r>
              <a:rPr lang="cs-CZ" sz="2400" b="1" dirty="0" smtClean="0"/>
              <a:t>	</a:t>
            </a:r>
            <a:r>
              <a:rPr lang="cs-CZ" sz="2400" dirty="0" smtClean="0"/>
              <a:t> 					  v  </a:t>
            </a:r>
            <a:r>
              <a:rPr lang="cs-CZ" sz="2400" b="1" dirty="0" smtClean="0">
                <a:solidFill>
                  <a:srgbClr val="0070C0"/>
                </a:solidFill>
              </a:rPr>
              <a:t>Německu a Rakousku</a:t>
            </a:r>
          </a:p>
          <a:p>
            <a:r>
              <a:rPr lang="cs-CZ" sz="2400" b="1" dirty="0" smtClean="0"/>
              <a:t>5.  Které sousední státy jsou </a:t>
            </a:r>
            <a:r>
              <a:rPr lang="cs-CZ" sz="2400" b="1" dirty="0" smtClean="0">
                <a:solidFill>
                  <a:srgbClr val="FF0000"/>
                </a:solidFill>
              </a:rPr>
              <a:t>přímořské</a:t>
            </a:r>
            <a:r>
              <a:rPr lang="cs-CZ" sz="2400" b="1" dirty="0" smtClean="0"/>
              <a:t>? </a:t>
            </a:r>
            <a:r>
              <a:rPr lang="cs-CZ" sz="2400" dirty="0" smtClean="0"/>
              <a:t>    </a:t>
            </a:r>
            <a:r>
              <a:rPr lang="cs-CZ" sz="2400" dirty="0" smtClean="0"/>
              <a:t>	</a:t>
            </a:r>
            <a:r>
              <a:rPr lang="cs-CZ" sz="2400" b="1" dirty="0" smtClean="0">
                <a:solidFill>
                  <a:srgbClr val="0070C0"/>
                </a:solidFill>
              </a:rPr>
              <a:t>Německo a Polsko</a:t>
            </a:r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63966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76470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</a:p>
          <a:p>
            <a:endParaRPr lang="cs-CZ" dirty="0"/>
          </a:p>
          <a:p>
            <a:r>
              <a:rPr lang="cs-CZ" dirty="0"/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xmlns="" val="428211216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127</Words>
  <Application>Microsoft Office PowerPoint</Application>
  <PresentationFormat>Předvádění na obrazovce (4:3)</PresentationFormat>
  <Paragraphs>73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 Zeměpis    7. ročník Test, procvičování učiva </vt:lpstr>
      <vt:lpstr>1. Vyjmenuj sousední státy ČR podle světových stran </vt:lpstr>
      <vt:lpstr>2. Správně označ  sousední státy v mapě: </vt:lpstr>
      <vt:lpstr>3.   Přidej k sousednímu  státu   jeho hlavní město:</vt:lpstr>
      <vt:lpstr>4.  Jakým jazykem se mluví  v sousedních státech?</vt:lpstr>
      <vt:lpstr>Zopakuj si!</vt:lpstr>
      <vt:lpstr>SPRÁVNĚ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Poloha ČR v Evropě – test 7.r.</dc:title>
  <dc:creator>reditelka</dc:creator>
  <cp:lastModifiedBy>Dum</cp:lastModifiedBy>
  <cp:revision>35</cp:revision>
  <dcterms:created xsi:type="dcterms:W3CDTF">2012-10-12T06:57:13Z</dcterms:created>
  <dcterms:modified xsi:type="dcterms:W3CDTF">2013-04-02T08:58:11Z</dcterms:modified>
</cp:coreProperties>
</file>