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70" r:id="rId3"/>
    <p:sldId id="256" r:id="rId4"/>
    <p:sldId id="258" r:id="rId5"/>
    <p:sldId id="257" r:id="rId6"/>
    <p:sldId id="259" r:id="rId7"/>
    <p:sldId id="266" r:id="rId8"/>
    <p:sldId id="265" r:id="rId9"/>
    <p:sldId id="262" r:id="rId10"/>
    <p:sldId id="263" r:id="rId11"/>
    <p:sldId id="26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09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ČR – CO JE SPRÁVNĚ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93ADCC-BF39-4936-859B-6B2CE0BEE3E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987560-DD52-48C6-9A23-66BB121C7148}" type="presOf" srcId="{D8197B8C-B260-4A16-BDF4-0947B075E274}" destId="{25B08C86-7E15-44DC-BE7F-FFB55DD49D12}" srcOrd="0" destOrd="0" presId="urn:microsoft.com/office/officeart/2005/8/layout/target3"/>
    <dgm:cxn modelId="{0FFB3F6C-D953-4B4E-AD38-B7623E105692}" type="presOf" srcId="{B651F6E3-6281-48DB-9319-2AEAFDAE7572}" destId="{619D679B-A015-4ECF-8348-D1034C574F40}" srcOrd="0" destOrd="0" presId="urn:microsoft.com/office/officeart/2005/8/layout/target3"/>
    <dgm:cxn modelId="{F3B4711E-3694-460E-B1C4-182508DDFE6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4D4F6EC-6F73-4CCB-BCC1-61B4437495B2}" type="presOf" srcId="{D1B46980-6531-4606-95E6-44980827E919}" destId="{6140AFEC-043D-4C43-A2F9-D0F5331DF3A3}" srcOrd="0" destOrd="0" presId="urn:microsoft.com/office/officeart/2005/8/layout/target3"/>
    <dgm:cxn modelId="{55EA51C2-7DAD-41D9-B853-14B8120CDDF3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A346E0-23F9-4427-A151-94023E679C81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419F46-2E1F-4064-98DE-0773B2E125CE}" type="presOf" srcId="{D1B46980-6531-4606-95E6-44980827E919}" destId="{2BE915AB-18AA-4053-B92C-3BFC9ED204BB}" srcOrd="1" destOrd="0" presId="urn:microsoft.com/office/officeart/2005/8/layout/target3"/>
    <dgm:cxn modelId="{BC2424C8-CB4E-4AEB-BA5C-5FC9DCE9FC49}" type="presOf" srcId="{4C35D32F-0EAB-4CD7-82EE-45574DC2A586}" destId="{890E4F0B-2866-4A3F-A3C7-2A14B1797930}" srcOrd="1" destOrd="0" presId="urn:microsoft.com/office/officeart/2005/8/layout/target3"/>
    <dgm:cxn modelId="{1FFD2B09-2208-4A53-9C93-52BBA7426798}" type="presOf" srcId="{D8197B8C-B260-4A16-BDF4-0947B075E274}" destId="{5A5FFA88-C948-4069-8E93-59FA12366E83}" srcOrd="1" destOrd="0" presId="urn:microsoft.com/office/officeart/2005/8/layout/target3"/>
    <dgm:cxn modelId="{503A0F93-AA28-4D32-A4B5-3D78EA3D1E98}" type="presOf" srcId="{757F3AB3-0718-4624-B441-E567A8F0AB56}" destId="{333A1088-737F-45CB-B68E-254E46348037}" srcOrd="0" destOrd="0" presId="urn:microsoft.com/office/officeart/2005/8/layout/target3"/>
    <dgm:cxn modelId="{BE86450B-851D-4774-B88B-7578B4A1CCA8}" type="presParOf" srcId="{333A1088-737F-45CB-B68E-254E46348037}" destId="{F5ABB229-8D3B-4694-996A-96F23CF14429}" srcOrd="0" destOrd="0" presId="urn:microsoft.com/office/officeart/2005/8/layout/target3"/>
    <dgm:cxn modelId="{6469F366-9CF1-4362-9929-7ABF5B93E9E4}" type="presParOf" srcId="{333A1088-737F-45CB-B68E-254E46348037}" destId="{F41139FD-01EE-4571-8B17-4FB00FC51163}" srcOrd="1" destOrd="0" presId="urn:microsoft.com/office/officeart/2005/8/layout/target3"/>
    <dgm:cxn modelId="{9A706F48-3DAB-4277-9968-F714DD91B86B}" type="presParOf" srcId="{333A1088-737F-45CB-B68E-254E46348037}" destId="{D005CE8C-CC26-4C3E-AC11-E15060ECD759}" srcOrd="2" destOrd="0" presId="urn:microsoft.com/office/officeart/2005/8/layout/target3"/>
    <dgm:cxn modelId="{1C21B1A3-92C5-4D6B-9A73-C08AB721B3A6}" type="presParOf" srcId="{333A1088-737F-45CB-B68E-254E46348037}" destId="{2C702D82-9B77-49B7-9568-BB8EB47C3372}" srcOrd="3" destOrd="0" presId="urn:microsoft.com/office/officeart/2005/8/layout/target3"/>
    <dgm:cxn modelId="{B879BFAC-8F56-4880-9AEA-20AE8DAE260D}" type="presParOf" srcId="{333A1088-737F-45CB-B68E-254E46348037}" destId="{A52A0455-90FF-4808-ABD0-F02540D31D5A}" srcOrd="4" destOrd="0" presId="urn:microsoft.com/office/officeart/2005/8/layout/target3"/>
    <dgm:cxn modelId="{7EB44593-90E2-46B7-8EEC-3044E11915A9}" type="presParOf" srcId="{333A1088-737F-45CB-B68E-254E46348037}" destId="{6140AFEC-043D-4C43-A2F9-D0F5331DF3A3}" srcOrd="5" destOrd="0" presId="urn:microsoft.com/office/officeart/2005/8/layout/target3"/>
    <dgm:cxn modelId="{9F6992AF-0C6E-41E7-9132-6147E264CE12}" type="presParOf" srcId="{333A1088-737F-45CB-B68E-254E46348037}" destId="{9358AC05-5D7D-4327-9F80-1AD486AEA664}" srcOrd="6" destOrd="0" presId="urn:microsoft.com/office/officeart/2005/8/layout/target3"/>
    <dgm:cxn modelId="{504DE263-361F-430E-8877-810117E384BC}" type="presParOf" srcId="{333A1088-737F-45CB-B68E-254E46348037}" destId="{313FC574-E1CD-4FB4-B054-0B805CE0447D}" srcOrd="7" destOrd="0" presId="urn:microsoft.com/office/officeart/2005/8/layout/target3"/>
    <dgm:cxn modelId="{7C0620CA-34EA-40F9-8058-4E6ED7C29431}" type="presParOf" srcId="{333A1088-737F-45CB-B68E-254E46348037}" destId="{619D679B-A015-4ECF-8348-D1034C574F40}" srcOrd="8" destOrd="0" presId="urn:microsoft.com/office/officeart/2005/8/layout/target3"/>
    <dgm:cxn modelId="{0EE607FC-E774-4B35-87E2-F7339789B7F9}" type="presParOf" srcId="{333A1088-737F-45CB-B68E-254E46348037}" destId="{322283A8-4A27-4CDA-BAE3-F381106A9174}" srcOrd="9" destOrd="0" presId="urn:microsoft.com/office/officeart/2005/8/layout/target3"/>
    <dgm:cxn modelId="{0EBCFBB5-8F7A-4C87-A400-1635F5E8AFB1}" type="presParOf" srcId="{333A1088-737F-45CB-B68E-254E46348037}" destId="{FFC9F71D-1B4F-4AD9-A4A6-86ADEFC8AF5C}" srcOrd="10" destOrd="0" presId="urn:microsoft.com/office/officeart/2005/8/layout/target3"/>
    <dgm:cxn modelId="{F797D859-AECA-4F39-BBE9-A4CEAA469463}" type="presParOf" srcId="{333A1088-737F-45CB-B68E-254E46348037}" destId="{25B08C86-7E15-44DC-BE7F-FFB55DD49D12}" srcOrd="11" destOrd="0" presId="urn:microsoft.com/office/officeart/2005/8/layout/target3"/>
    <dgm:cxn modelId="{0D0DA88F-ED7A-4638-867A-2EF1F3CA9DAA}" type="presParOf" srcId="{333A1088-737F-45CB-B68E-254E46348037}" destId="{76644BE8-9D7C-4C09-B250-3D10AF48CBB7}" srcOrd="12" destOrd="0" presId="urn:microsoft.com/office/officeart/2005/8/layout/target3"/>
    <dgm:cxn modelId="{6EC59B34-2013-4B65-93AF-8E9F046666AB}" type="presParOf" srcId="{333A1088-737F-45CB-B68E-254E46348037}" destId="{EE85B701-7295-41C0-BA7A-34D3756A2AE6}" srcOrd="13" destOrd="0" presId="urn:microsoft.com/office/officeart/2005/8/layout/target3"/>
    <dgm:cxn modelId="{C75E40C0-0E1A-4AB5-9206-C731458F108B}" type="presParOf" srcId="{333A1088-737F-45CB-B68E-254E46348037}" destId="{8BEBB6EC-1DAA-4CAC-8A25-BC0FCBD5DBD5}" srcOrd="14" destOrd="0" presId="urn:microsoft.com/office/officeart/2005/8/layout/target3"/>
    <dgm:cxn modelId="{9F4FA39A-036D-46D2-ADBC-DA488AEDE617}" type="presParOf" srcId="{333A1088-737F-45CB-B68E-254E46348037}" destId="{AED2198E-93D5-4001-81B4-73124B309672}" srcOrd="15" destOrd="0" presId="urn:microsoft.com/office/officeart/2005/8/layout/target3"/>
    <dgm:cxn modelId="{5DA5F63C-A78A-4F88-BF42-272602CA7F01}" type="presParOf" srcId="{333A1088-737F-45CB-B68E-254E46348037}" destId="{2BE915AB-18AA-4053-B92C-3BFC9ED204BB}" srcOrd="16" destOrd="0" presId="urn:microsoft.com/office/officeart/2005/8/layout/target3"/>
    <dgm:cxn modelId="{79162361-00B6-4653-933E-E38D849549AE}" type="presParOf" srcId="{333A1088-737F-45CB-B68E-254E46348037}" destId="{6BB5E863-4638-4E1D-BFDE-399D028AC4ED}" srcOrd="17" destOrd="0" presId="urn:microsoft.com/office/officeart/2005/8/layout/target3"/>
    <dgm:cxn modelId="{44424920-0B96-4476-86CE-5B20DA1F35C2}" type="presParOf" srcId="{333A1088-737F-45CB-B68E-254E46348037}" destId="{5A5FFA88-C948-4069-8E93-59FA12366E83}" srcOrd="18" destOrd="0" presId="urn:microsoft.com/office/officeart/2005/8/layout/target3"/>
    <dgm:cxn modelId="{F2F2BE78-40D9-4417-8787-2E650AF3BD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VY_32_INOVACE_02_ZEMĚPIS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ČR – CO JE SPRÁVNĚ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5FA2D-D25E-426C-A227-963FEDBA0129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80ED9-B4BA-4D90-8BD7-278E74A5FB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7551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733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327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713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6780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265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4493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1905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174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3755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340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3250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69C5A-E43B-45D0-A420-6806D23842A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99D72-7641-4217-AF43-13C49DC831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7751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582492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xmlns="" val="428075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455" y="76470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8328" y="1772816"/>
            <a:ext cx="712879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Vzdělávací oblast:	</a:t>
            </a:r>
            <a:r>
              <a:rPr lang="cs-CZ" sz="2400" dirty="0" smtClean="0"/>
              <a:t>Člověk a příroda</a:t>
            </a:r>
          </a:p>
          <a:p>
            <a:r>
              <a:rPr lang="cs-CZ" sz="2400" dirty="0" smtClean="0"/>
              <a:t>Název učiva:       	ČR –Ročník:7.Ročník</a:t>
            </a:r>
          </a:p>
          <a:p>
            <a:r>
              <a:rPr lang="cs-CZ" sz="2400" dirty="0" smtClean="0"/>
              <a:t>Druh materiálu: 	opakování a procvičování učiva</a:t>
            </a:r>
          </a:p>
          <a:p>
            <a:r>
              <a:rPr lang="cs-CZ" sz="2400" dirty="0" smtClean="0"/>
              <a:t>Obsah učiva:		Města, pohoří, řeky, průmysl, 			zemědělství</a:t>
            </a:r>
            <a:r>
              <a:rPr lang="cs-CZ" sz="2400" dirty="0"/>
              <a:t>	</a:t>
            </a:r>
          </a:p>
          <a:p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224648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728192"/>
          </a:xfrm>
          <a:ln>
            <a:solidFill>
              <a:schemeClr val="tx2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ČR – co je </a:t>
            </a:r>
            <a:r>
              <a:rPr lang="cs-CZ" sz="6000" b="1" dirty="0" smtClean="0"/>
              <a:t>správně?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3200" b="1" dirty="0" smtClean="0"/>
              <a:t>zeměpis 7</a:t>
            </a:r>
            <a:r>
              <a:rPr lang="cs-CZ" sz="3200" b="1" dirty="0" smtClean="0"/>
              <a:t>. ročník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429000"/>
            <a:ext cx="6264696" cy="2304256"/>
          </a:xfrm>
        </p:spPr>
        <p:style>
          <a:lnRef idx="1">
            <a:schemeClr val="accent5"/>
          </a:lnRef>
          <a:fillRef idx="1001">
            <a:schemeClr val="lt2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správný tvar věty.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2928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0180656"/>
              </p:ext>
            </p:extLst>
          </p:nvPr>
        </p:nvGraphicFramePr>
        <p:xfrm>
          <a:off x="107504" y="332656"/>
          <a:ext cx="8856984" cy="618545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8856984"/>
              </a:tblGrid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rgbClr val="FFFF66"/>
                          </a:solidFill>
                          <a:effectLst/>
                        </a:rPr>
                        <a:t>Severně – jižně  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od Prahy leží Stará Boleslav.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0747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Na jižní Moravě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je  - není  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úrodný kraj.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Ostrava je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hornické – vinařské 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město.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Dolnomoravský úval leží  v 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severní – jižní 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části Moravy.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Krkonoše tvoří hranici s 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Německem – Polskem 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Karlštejn leží u řeky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Berounky – Sázavy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78645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Lipenská přehrada je  vodní nádrž na řece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Moravě – Vltavě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Nadmořská výška se měří od hladiny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jezera – moře.</a:t>
                      </a:r>
                      <a:endParaRPr lang="cs-CZ" sz="2800" dirty="0">
                        <a:solidFill>
                          <a:srgbClr val="FFFF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0747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Hlavní město Rakouska je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Varšava – Vídeň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Město Tábor leží na řece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Ploučnici – Lužnici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457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Na Šumavě pramení řeka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Ohře – Vltava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0747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Jablonec nad Nisou je město </a:t>
                      </a:r>
                      <a:r>
                        <a:rPr lang="cs-CZ" sz="2800" dirty="0">
                          <a:solidFill>
                            <a:srgbClr val="FFFF00"/>
                          </a:solidFill>
                          <a:effectLst/>
                        </a:rPr>
                        <a:t>bižuterie – uhlí</a:t>
                      </a:r>
                      <a:r>
                        <a:rPr lang="cs-CZ" sz="2800" dirty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7093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1519268"/>
              </p:ext>
            </p:extLst>
          </p:nvPr>
        </p:nvGraphicFramePr>
        <p:xfrm>
          <a:off x="179512" y="620688"/>
          <a:ext cx="8712968" cy="590514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8712968"/>
              </a:tblGrid>
              <a:tr h="4728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Severně –</a:t>
                      </a:r>
                      <a:r>
                        <a:rPr lang="cs-CZ" sz="28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2800" dirty="0" smtClean="0">
                          <a:effectLst/>
                        </a:rPr>
                        <a:t>od </a:t>
                      </a:r>
                      <a:r>
                        <a:rPr lang="cs-CZ" sz="2800" dirty="0" smtClean="0">
                          <a:effectLst/>
                        </a:rPr>
                        <a:t>Prahy leží Stará Boleslav.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0277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Na jižní Moravě je </a:t>
                      </a:r>
                      <a:r>
                        <a:rPr lang="cs-CZ" sz="2800" dirty="0" smtClean="0">
                          <a:effectLst/>
                        </a:rPr>
                        <a:t> </a:t>
                      </a:r>
                      <a:r>
                        <a:rPr lang="cs-CZ" sz="2800" dirty="0">
                          <a:effectLst/>
                        </a:rPr>
                        <a:t>úrodný kraj.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00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Ostrava je hornické </a:t>
                      </a:r>
                      <a:r>
                        <a:rPr lang="cs-CZ" sz="2800" dirty="0" smtClean="0">
                          <a:effectLst/>
                        </a:rPr>
                        <a:t>město</a:t>
                      </a:r>
                      <a:r>
                        <a:rPr lang="cs-CZ" sz="2800" dirty="0">
                          <a:effectLst/>
                        </a:rPr>
                        <a:t>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846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Dolnomoravský úval leží  v </a:t>
                      </a:r>
                      <a:r>
                        <a:rPr lang="cs-CZ" sz="2800" dirty="0" smtClean="0">
                          <a:effectLst/>
                        </a:rPr>
                        <a:t>jižní </a:t>
                      </a:r>
                      <a:r>
                        <a:rPr lang="cs-CZ" sz="2800" dirty="0">
                          <a:effectLst/>
                        </a:rPr>
                        <a:t>části Moravy.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00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Krkonoše tvoří hranici s </a:t>
                      </a:r>
                      <a:r>
                        <a:rPr lang="cs-CZ" sz="2800" dirty="0" smtClean="0">
                          <a:effectLst/>
                        </a:rPr>
                        <a:t> </a:t>
                      </a:r>
                      <a:r>
                        <a:rPr lang="cs-CZ" sz="2800" dirty="0">
                          <a:effectLst/>
                        </a:rPr>
                        <a:t>Polskem 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00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Karlštejn leží u řeky Berounky </a:t>
                      </a:r>
                      <a:r>
                        <a:rPr lang="cs-CZ" sz="2800" dirty="0" smtClean="0">
                          <a:effectLst/>
                        </a:rPr>
                        <a:t>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549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Lipenská přehrada je  vodní nádrž na řece </a:t>
                      </a:r>
                      <a:r>
                        <a:rPr lang="cs-CZ" sz="2800" dirty="0" smtClean="0">
                          <a:effectLst/>
                        </a:rPr>
                        <a:t> </a:t>
                      </a:r>
                      <a:r>
                        <a:rPr lang="cs-CZ" sz="2800" dirty="0">
                          <a:effectLst/>
                        </a:rPr>
                        <a:t>Vltavě.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00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Nadmořská výška se měří od hladiny moře.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0277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Hlavní město Rakouska je </a:t>
                      </a:r>
                      <a:r>
                        <a:rPr lang="cs-CZ" sz="2800" dirty="0" smtClean="0">
                          <a:effectLst/>
                        </a:rPr>
                        <a:t> </a:t>
                      </a:r>
                      <a:r>
                        <a:rPr lang="cs-CZ" sz="2800" dirty="0">
                          <a:effectLst/>
                        </a:rPr>
                        <a:t>Vídeň.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00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Město Tábor leží na řece </a:t>
                      </a:r>
                      <a:r>
                        <a:rPr lang="cs-CZ" sz="2800" dirty="0" smtClean="0">
                          <a:effectLst/>
                        </a:rPr>
                        <a:t> </a:t>
                      </a:r>
                      <a:r>
                        <a:rPr lang="cs-CZ" sz="2800" dirty="0">
                          <a:effectLst/>
                        </a:rPr>
                        <a:t>Lužnici.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48007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Na Šumavě pramení </a:t>
                      </a:r>
                      <a:r>
                        <a:rPr lang="cs-CZ" sz="2800" dirty="0" smtClean="0">
                          <a:effectLst/>
                        </a:rPr>
                        <a:t>řeka </a:t>
                      </a:r>
                      <a:r>
                        <a:rPr lang="cs-CZ" sz="2800" dirty="0">
                          <a:effectLst/>
                        </a:rPr>
                        <a:t>Vltava.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  <a:tr h="50277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Jablonec nad Nisou je město bižuterie </a:t>
                      </a:r>
                      <a:r>
                        <a:rPr lang="cs-CZ" sz="2800" dirty="0" smtClean="0">
                          <a:effectLst/>
                        </a:rPr>
                        <a:t>.</a:t>
                      </a:r>
                      <a:endParaRPr lang="cs-CZ" sz="28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676" marR="57676" marT="0" marB="0" anchor="ctr"/>
                </a:tc>
              </a:tr>
            </a:tbl>
          </a:graphicData>
        </a:graphic>
      </p:graphicFrame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181225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254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Zopakuj </a:t>
            </a:r>
            <a:r>
              <a:rPr lang="cs-CZ" sz="6000" b="1" dirty="0" smtClean="0"/>
              <a:t>si!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44823"/>
            <a:ext cx="78488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Z Prahy do Staré Boleslavi jedeme směrem </a:t>
            </a:r>
          </a:p>
          <a:p>
            <a:pPr algn="ctr"/>
            <a:r>
              <a:rPr lang="cs-CZ" sz="5400" b="1" dirty="0" smtClean="0"/>
              <a:t>na </a:t>
            </a:r>
            <a:r>
              <a:rPr lang="cs-CZ" sz="5400" b="1" dirty="0" smtClean="0"/>
              <a:t>S,J,V,Z?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5021560"/>
            <a:ext cx="6408712" cy="132343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na sever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xmlns="" val="75579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Bižuterie se vyrábí </a:t>
            </a:r>
            <a:r>
              <a:rPr lang="cs-CZ" sz="5400" b="1" dirty="0" smtClean="0"/>
              <a:t>...?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97010" y="2060848"/>
            <a:ext cx="6840760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v Jablonci nad Nisou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3814" y="3926959"/>
            <a:ext cx="684076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Jablonec leží v S,J,V,Z </a:t>
            </a:r>
            <a:r>
              <a:rPr lang="cs-CZ" sz="4000" b="1" dirty="0" smtClean="0"/>
              <a:t>Čechách?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5157192"/>
            <a:ext cx="6048672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v severních Čechách 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9244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Těžbou uhlí je známé </a:t>
            </a:r>
            <a:r>
              <a:rPr lang="cs-CZ" sz="4800" b="1" dirty="0" smtClean="0"/>
              <a:t>město…?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374505"/>
            <a:ext cx="6912768" cy="110799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b="1" dirty="0" smtClean="0"/>
              <a:t>Ostrava</a:t>
            </a:r>
            <a:r>
              <a:rPr lang="cs-CZ" sz="6000" b="1" dirty="0" smtClean="0"/>
              <a:t>  - černé uhl</a:t>
            </a:r>
            <a:r>
              <a:rPr lang="cs-CZ" sz="4800" b="1" dirty="0" smtClean="0"/>
              <a:t>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1640" y="4365104"/>
            <a:ext cx="6912768" cy="110799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b="1" dirty="0" smtClean="0"/>
              <a:t>Most – hnědé uhlí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xmlns="" val="224076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Který hrad leží u řeky </a:t>
            </a:r>
            <a:r>
              <a:rPr lang="cs-CZ" dirty="0" smtClean="0"/>
              <a:t>Berounky?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6473" y="2730156"/>
            <a:ext cx="6984776" cy="18620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500" b="1" dirty="0" smtClean="0"/>
              <a:t>KARLŠTEJN</a:t>
            </a:r>
            <a:endParaRPr lang="cs-CZ" sz="11500" b="1" dirty="0"/>
          </a:p>
        </p:txBody>
      </p:sp>
    </p:spTree>
    <p:extLst>
      <p:ext uri="{BB962C8B-B14F-4D97-AF65-F5344CB8AC3E}">
        <p14:creationId xmlns:p14="http://schemas.microsoft.com/office/powerpoint/2010/main" xmlns="" val="61068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Lipenská přehrada leží na řece</a:t>
            </a:r>
            <a:r>
              <a:rPr lang="cs-CZ" b="1" dirty="0" smtClean="0"/>
              <a:t>...?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2780928"/>
            <a:ext cx="5832648" cy="221599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3800" b="1" dirty="0" smtClean="0"/>
              <a:t>VLTAVĚ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xmlns="" val="25832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800" b="1" dirty="0" smtClean="0"/>
              <a:t>Varšava je hlavní město </a:t>
            </a:r>
            <a:r>
              <a:rPr lang="cs-CZ" sz="4800" b="1" dirty="0" smtClean="0"/>
              <a:t>...?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53300" y="2965144"/>
            <a:ext cx="5112568" cy="221599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3800" b="1" dirty="0" smtClean="0"/>
              <a:t>Polska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xmlns="" val="321580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xmlns="" val="12931336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290</Words>
  <Application>Microsoft Office PowerPoint</Application>
  <PresentationFormat>Předvádění na obrazovce (4:3)</PresentationFormat>
  <Paragraphs>60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ČR – co je správně? zeměpis 7. ročník</vt:lpstr>
      <vt:lpstr>Snímek 4</vt:lpstr>
      <vt:lpstr>Snímek 5</vt:lpstr>
      <vt:lpstr>Zopakuj si!</vt:lpstr>
      <vt:lpstr>Bižuterie se vyrábí ...?</vt:lpstr>
      <vt:lpstr>Těžbou uhlí je známé město…?</vt:lpstr>
      <vt:lpstr>Který hrad leží u řeky Berounky?</vt:lpstr>
      <vt:lpstr>Lipenská přehrada leží na řece...?</vt:lpstr>
      <vt:lpstr>Varšava je hlavní město ...?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ČR – co je správně ?</dc:title>
  <dc:creator>reditelka</dc:creator>
  <cp:lastModifiedBy>Dum</cp:lastModifiedBy>
  <cp:revision>21</cp:revision>
  <dcterms:created xsi:type="dcterms:W3CDTF">2012-10-12T10:23:15Z</dcterms:created>
  <dcterms:modified xsi:type="dcterms:W3CDTF">2013-04-02T09:02:22Z</dcterms:modified>
</cp:coreProperties>
</file>