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1" r:id="rId2"/>
    <p:sldId id="269" r:id="rId3"/>
    <p:sldId id="261" r:id="rId4"/>
    <p:sldId id="258" r:id="rId5"/>
    <p:sldId id="259" r:id="rId6"/>
    <p:sldId id="260" r:id="rId7"/>
    <p:sldId id="263" r:id="rId8"/>
    <p:sldId id="264" r:id="rId9"/>
    <p:sldId id="265" r:id="rId10"/>
    <p:sldId id="266" r:id="rId11"/>
    <p:sldId id="268" r:id="rId12"/>
    <p:sldId id="267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CC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616" autoAdjust="0"/>
  </p:normalViewPr>
  <p:slideViewPr>
    <p:cSldViewPr>
      <p:cViewPr>
        <p:scale>
          <a:sx n="80" d="100"/>
          <a:sy n="80" d="100"/>
        </p:scale>
        <p:origin x="-864" y="-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VY_32_INOVACE_04_ZEMĚPIS	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ŠKOLNÍ BRANDÝS N/L –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VĚRA  BLAŽÍČKOVÁ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VODSTVO ČR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95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F4AC69-2B4E-4025-9C31-F520BCDC1D60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AF3F9B4-5296-44C6-A877-A1F25C6FE90B}" type="presOf" srcId="{D8197B8C-B260-4A16-BDF4-0947B075E274}" destId="{5A5FFA88-C948-4069-8E93-59FA12366E83}" srcOrd="1" destOrd="0" presId="urn:microsoft.com/office/officeart/2005/8/layout/target3"/>
    <dgm:cxn modelId="{46191433-F096-4CF5-AB18-CEEC5B615E2E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88F5A3F-483A-4E54-A298-6ABAA35CEBEF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5B35A11-2D17-413C-88EC-B049116594BE}" type="presOf" srcId="{D1D4F407-5343-4D3F-B5B9-D407B03CAEB4}" destId="{D005CE8C-CC26-4C3E-AC11-E15060ECD759}" srcOrd="0" destOrd="0" presId="urn:microsoft.com/office/officeart/2005/8/layout/target3"/>
    <dgm:cxn modelId="{A561FFE0-622B-4409-912C-E38D346CD328}" type="presOf" srcId="{B651F6E3-6281-48DB-9319-2AEAFDAE7572}" destId="{6BB5E863-4638-4E1D-BFDE-399D028AC4ED}" srcOrd="1" destOrd="0" presId="urn:microsoft.com/office/officeart/2005/8/layout/target3"/>
    <dgm:cxn modelId="{BA4E3E1D-508A-4FCC-9289-BE05D14BD8EE}" type="presOf" srcId="{B651F6E3-6281-48DB-9319-2AEAFDAE7572}" destId="{619D679B-A015-4ECF-8348-D1034C574F40}" srcOrd="0" destOrd="0" presId="urn:microsoft.com/office/officeart/2005/8/layout/target3"/>
    <dgm:cxn modelId="{94ABC881-7935-48DE-9DDB-89BBAFDE7353}" type="presOf" srcId="{4C35D32F-0EAB-4CD7-82EE-45574DC2A586}" destId="{890E4F0B-2866-4A3F-A3C7-2A14B1797930}" srcOrd="1" destOrd="0" presId="urn:microsoft.com/office/officeart/2005/8/layout/target3"/>
    <dgm:cxn modelId="{AAA15DD1-70BD-48B0-BC9E-F95E39F67428}" type="presOf" srcId="{D1D4F407-5343-4D3F-B5B9-D407B03CAEB4}" destId="{AED2198E-93D5-4001-81B4-73124B309672}" srcOrd="1" destOrd="0" presId="urn:microsoft.com/office/officeart/2005/8/layout/target3"/>
    <dgm:cxn modelId="{10D7728C-909F-4888-AA65-520C270D1EDD}" type="presOf" srcId="{D8197B8C-B260-4A16-BDF4-0947B075E274}" destId="{25B08C86-7E15-44DC-BE7F-FFB55DD49D12}" srcOrd="0" destOrd="0" presId="urn:microsoft.com/office/officeart/2005/8/layout/target3"/>
    <dgm:cxn modelId="{21220DA2-086D-4461-BB65-7881A4138B34}" type="presOf" srcId="{D1B46980-6531-4606-95E6-44980827E919}" destId="{6140AFEC-043D-4C43-A2F9-D0F5331DF3A3}" srcOrd="0" destOrd="0" presId="urn:microsoft.com/office/officeart/2005/8/layout/target3"/>
    <dgm:cxn modelId="{37528D9A-D5E2-4C37-BFCD-9F6CF168B578}" type="presParOf" srcId="{333A1088-737F-45CB-B68E-254E46348037}" destId="{F5ABB229-8D3B-4694-996A-96F23CF14429}" srcOrd="0" destOrd="0" presId="urn:microsoft.com/office/officeart/2005/8/layout/target3"/>
    <dgm:cxn modelId="{2F48B34B-9F71-4C29-A9FF-0E2981DA5D05}" type="presParOf" srcId="{333A1088-737F-45CB-B68E-254E46348037}" destId="{F41139FD-01EE-4571-8B17-4FB00FC51163}" srcOrd="1" destOrd="0" presId="urn:microsoft.com/office/officeart/2005/8/layout/target3"/>
    <dgm:cxn modelId="{21C7B49B-BB6D-442B-8744-BAB0961F4E36}" type="presParOf" srcId="{333A1088-737F-45CB-B68E-254E46348037}" destId="{D005CE8C-CC26-4C3E-AC11-E15060ECD759}" srcOrd="2" destOrd="0" presId="urn:microsoft.com/office/officeart/2005/8/layout/target3"/>
    <dgm:cxn modelId="{3FF319A5-E567-47AA-9A6B-BF52156D935C}" type="presParOf" srcId="{333A1088-737F-45CB-B68E-254E46348037}" destId="{2C702D82-9B77-49B7-9568-BB8EB47C3372}" srcOrd="3" destOrd="0" presId="urn:microsoft.com/office/officeart/2005/8/layout/target3"/>
    <dgm:cxn modelId="{007B8CB9-7032-4E62-96CA-F66D73184999}" type="presParOf" srcId="{333A1088-737F-45CB-B68E-254E46348037}" destId="{A52A0455-90FF-4808-ABD0-F02540D31D5A}" srcOrd="4" destOrd="0" presId="urn:microsoft.com/office/officeart/2005/8/layout/target3"/>
    <dgm:cxn modelId="{59D374C8-C1D2-4648-8A1E-6B1A95D3D8C7}" type="presParOf" srcId="{333A1088-737F-45CB-B68E-254E46348037}" destId="{6140AFEC-043D-4C43-A2F9-D0F5331DF3A3}" srcOrd="5" destOrd="0" presId="urn:microsoft.com/office/officeart/2005/8/layout/target3"/>
    <dgm:cxn modelId="{9F925045-827A-4F5C-AB13-D53EE257DB6D}" type="presParOf" srcId="{333A1088-737F-45CB-B68E-254E46348037}" destId="{9358AC05-5D7D-4327-9F80-1AD486AEA664}" srcOrd="6" destOrd="0" presId="urn:microsoft.com/office/officeart/2005/8/layout/target3"/>
    <dgm:cxn modelId="{F7B45AE3-403C-4A53-9768-05DA67CC639B}" type="presParOf" srcId="{333A1088-737F-45CB-B68E-254E46348037}" destId="{313FC574-E1CD-4FB4-B054-0B805CE0447D}" srcOrd="7" destOrd="0" presId="urn:microsoft.com/office/officeart/2005/8/layout/target3"/>
    <dgm:cxn modelId="{3C9AFE94-20D9-4C29-88EC-A62EF10A70DC}" type="presParOf" srcId="{333A1088-737F-45CB-B68E-254E46348037}" destId="{619D679B-A015-4ECF-8348-D1034C574F40}" srcOrd="8" destOrd="0" presId="urn:microsoft.com/office/officeart/2005/8/layout/target3"/>
    <dgm:cxn modelId="{B21C313C-7197-4617-BED3-95CD202D926B}" type="presParOf" srcId="{333A1088-737F-45CB-B68E-254E46348037}" destId="{322283A8-4A27-4CDA-BAE3-F381106A9174}" srcOrd="9" destOrd="0" presId="urn:microsoft.com/office/officeart/2005/8/layout/target3"/>
    <dgm:cxn modelId="{702DED25-D10F-495E-AA06-F235C088EF00}" type="presParOf" srcId="{333A1088-737F-45CB-B68E-254E46348037}" destId="{FFC9F71D-1B4F-4AD9-A4A6-86ADEFC8AF5C}" srcOrd="10" destOrd="0" presId="urn:microsoft.com/office/officeart/2005/8/layout/target3"/>
    <dgm:cxn modelId="{479EF046-7382-42FA-8E81-6114F56E9C65}" type="presParOf" srcId="{333A1088-737F-45CB-B68E-254E46348037}" destId="{25B08C86-7E15-44DC-BE7F-FFB55DD49D12}" srcOrd="11" destOrd="0" presId="urn:microsoft.com/office/officeart/2005/8/layout/target3"/>
    <dgm:cxn modelId="{A5C64CB1-2CD3-4283-96BB-636D487ED8E4}" type="presParOf" srcId="{333A1088-737F-45CB-B68E-254E46348037}" destId="{76644BE8-9D7C-4C09-B250-3D10AF48CBB7}" srcOrd="12" destOrd="0" presId="urn:microsoft.com/office/officeart/2005/8/layout/target3"/>
    <dgm:cxn modelId="{F51FB1E1-E6C3-4166-AEE1-0BE2EA08F250}" type="presParOf" srcId="{333A1088-737F-45CB-B68E-254E46348037}" destId="{EE85B701-7295-41C0-BA7A-34D3756A2AE6}" srcOrd="13" destOrd="0" presId="urn:microsoft.com/office/officeart/2005/8/layout/target3"/>
    <dgm:cxn modelId="{8CE0BC38-D7A0-47FE-B0E1-511CBB619126}" type="presParOf" srcId="{333A1088-737F-45CB-B68E-254E46348037}" destId="{8BEBB6EC-1DAA-4CAC-8A25-BC0FCBD5DBD5}" srcOrd="14" destOrd="0" presId="urn:microsoft.com/office/officeart/2005/8/layout/target3"/>
    <dgm:cxn modelId="{C355C371-0960-4587-ABAB-19E7799A8EFD}" type="presParOf" srcId="{333A1088-737F-45CB-B68E-254E46348037}" destId="{AED2198E-93D5-4001-81B4-73124B309672}" srcOrd="15" destOrd="0" presId="urn:microsoft.com/office/officeart/2005/8/layout/target3"/>
    <dgm:cxn modelId="{ADFFC2C3-D199-452E-8F48-828B9066A1FA}" type="presParOf" srcId="{333A1088-737F-45CB-B68E-254E46348037}" destId="{2BE915AB-18AA-4053-B92C-3BFC9ED204BB}" srcOrd="16" destOrd="0" presId="urn:microsoft.com/office/officeart/2005/8/layout/target3"/>
    <dgm:cxn modelId="{64811149-18E3-42E6-BE02-B80B722EA4BA}" type="presParOf" srcId="{333A1088-737F-45CB-B68E-254E46348037}" destId="{6BB5E863-4638-4E1D-BFDE-399D028AC4ED}" srcOrd="17" destOrd="0" presId="urn:microsoft.com/office/officeart/2005/8/layout/target3"/>
    <dgm:cxn modelId="{E0E91552-EECA-431B-9884-A56EC1ABE72C}" type="presParOf" srcId="{333A1088-737F-45CB-B68E-254E46348037}" destId="{5A5FFA88-C948-4069-8E93-59FA12366E83}" srcOrd="18" destOrd="0" presId="urn:microsoft.com/office/officeart/2005/8/layout/target3"/>
    <dgm:cxn modelId="{9D909E6F-9A17-4E68-8867-055EB57C7D3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smtClean="0"/>
            <a:t>ŠKOLNÍ BRANDÝS N/L – STARÁ BOLESLAV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VĚRA  BLAŽÍČKOVÁ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11795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VY_32_INOVACE_04_ZEMĚPIS	</a:t>
          </a:r>
        </a:p>
      </dsp:txBody>
      <dsp:txXfrm>
        <a:off x="1211795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VODSTVO ČR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8A93F4-3C1D-41F9-8C09-3AD80DDBD6A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91A7EC-21B0-4F83-AECF-6B75D5EDC0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2089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3458C32-A55E-4726-8118-63E2A04619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5FA6D-EFC8-45F7-9625-16920F53357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5736-D00D-4A37-BCCD-7FF1BF066E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5441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5FA6D-EFC8-45F7-9625-16920F53357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5736-D00D-4A37-BCCD-7FF1BF066E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9420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5FA6D-EFC8-45F7-9625-16920F53357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5736-D00D-4A37-BCCD-7FF1BF066E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9881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5FA6D-EFC8-45F7-9625-16920F53357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5736-D00D-4A37-BCCD-7FF1BF066E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4855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5FA6D-EFC8-45F7-9625-16920F53357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5736-D00D-4A37-BCCD-7FF1BF066E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89459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5FA6D-EFC8-45F7-9625-16920F53357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5736-D00D-4A37-BCCD-7FF1BF066E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4659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5FA6D-EFC8-45F7-9625-16920F53357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5736-D00D-4A37-BCCD-7FF1BF066E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7006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5FA6D-EFC8-45F7-9625-16920F53357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5736-D00D-4A37-BCCD-7FF1BF066E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4857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5FA6D-EFC8-45F7-9625-16920F53357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5736-D00D-4A37-BCCD-7FF1BF066E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6224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5FA6D-EFC8-45F7-9625-16920F53357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5736-D00D-4A37-BCCD-7FF1BF066E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05273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5FA6D-EFC8-45F7-9625-16920F53357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5736-D00D-4A37-BCCD-7FF1BF066E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6421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25FA6D-EFC8-45F7-9625-16920F53357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375736-D00D-4A37-BCCD-7FF1BF066E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96616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95899554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1"/>
          <p:cNvSpPr txBox="1">
            <a:spLocks noChangeArrowheads="1"/>
          </p:cNvSpPr>
          <p:nvPr/>
        </p:nvSpPr>
        <p:spPr bwMode="auto">
          <a:xfrm>
            <a:off x="323850" y="6165850"/>
            <a:ext cx="87122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Styl výše uvedené tabulky pro doplnění informací k materiálu si můžete zvolit sami. Důležité je dodržet náležitosti v ní uvedené.</a:t>
            </a:r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3708400" y="2565400"/>
            <a:ext cx="2584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CZ.1.07/1.4.00/21.0979</a:t>
            </a:r>
          </a:p>
        </p:txBody>
      </p:sp>
    </p:spTree>
    <p:extLst>
      <p:ext uri="{BB962C8B-B14F-4D97-AF65-F5344CB8AC3E}">
        <p14:creationId xmlns:p14="http://schemas.microsoft.com/office/powerpoint/2010/main" xmlns="" val="3891143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6772" y="2276872"/>
            <a:ext cx="806489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Vzdělávací oblast:	Člověk a </a:t>
            </a:r>
            <a:r>
              <a:rPr lang="cs-CZ" sz="2400" dirty="0"/>
              <a:t>příroda</a:t>
            </a:r>
            <a:endParaRPr lang="cs-CZ" sz="2400" dirty="0" smtClean="0"/>
          </a:p>
          <a:p>
            <a:r>
              <a:rPr lang="cs-CZ" sz="2400" dirty="0" smtClean="0"/>
              <a:t>Název učiva:       	Vodstvo České republiky</a:t>
            </a:r>
          </a:p>
          <a:p>
            <a:r>
              <a:rPr lang="cs-CZ" sz="2400" dirty="0" smtClean="0"/>
              <a:t>Ročník:			7</a:t>
            </a:r>
            <a:r>
              <a:rPr lang="cs-CZ" sz="2400" dirty="0" smtClean="0"/>
              <a:t>. ročník</a:t>
            </a:r>
            <a:endParaRPr lang="cs-CZ" sz="2400" dirty="0" smtClean="0"/>
          </a:p>
          <a:p>
            <a:r>
              <a:rPr lang="cs-CZ" sz="2400" dirty="0" smtClean="0"/>
              <a:t>Druh materiálu: 	učební text, doplňovačky</a:t>
            </a:r>
          </a:p>
          <a:p>
            <a:r>
              <a:rPr lang="cs-CZ" sz="2400" dirty="0" smtClean="0"/>
              <a:t>Obsah učiva:		řeky, jezera, rybníky, nádrže, 					podzemní vody, podzemní prameny</a:t>
            </a:r>
            <a:r>
              <a:rPr lang="cs-CZ" dirty="0" smtClean="0"/>
              <a:t>	</a:t>
            </a:r>
          </a:p>
          <a:p>
            <a:endParaRPr lang="cs-CZ" dirty="0" smtClean="0"/>
          </a:p>
          <a:p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573580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ANOTACE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729612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24744"/>
            <a:ext cx="8424936" cy="433965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3800" b="1" dirty="0" smtClean="0"/>
              <a:t>VODSTVO ČR</a:t>
            </a:r>
            <a:endParaRPr lang="cs-CZ" sz="13800" b="1" dirty="0"/>
          </a:p>
        </p:txBody>
      </p:sp>
    </p:spTree>
    <p:extLst>
      <p:ext uri="{BB962C8B-B14F-4D97-AF65-F5344CB8AC3E}">
        <p14:creationId xmlns:p14="http://schemas.microsoft.com/office/powerpoint/2010/main" xmlns="" val="31720611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720080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5400" b="1" dirty="0" smtClean="0"/>
              <a:t>ŘEKY</a:t>
            </a:r>
            <a:endParaRPr lang="cs-CZ" sz="5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07704" y="1249825"/>
            <a:ext cx="5616624" cy="1200329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Vodu z území ČR odvádějí do moří </a:t>
            </a:r>
          </a:p>
          <a:p>
            <a:pPr algn="ctr"/>
            <a:r>
              <a:rPr lang="cs-CZ" sz="4400" b="1" dirty="0" smtClean="0"/>
              <a:t>3 velké řeky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852936"/>
            <a:ext cx="2736304" cy="132343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LABE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78176" y="3573016"/>
            <a:ext cx="4226272" cy="132343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70C0"/>
                </a:solidFill>
              </a:rPr>
              <a:t>MORAVA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67412" y="4970785"/>
            <a:ext cx="2796676" cy="132343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chemeClr val="accent5">
                    <a:lumMod val="50000"/>
                  </a:schemeClr>
                </a:solidFill>
              </a:rPr>
              <a:t>ODRA</a:t>
            </a:r>
            <a:endParaRPr lang="cs-CZ" sz="72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68360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5">
                    <a:lumMod val="50000"/>
                  </a:schemeClr>
                </a:solidFill>
              </a:rPr>
              <a:t>Do kterého </a:t>
            </a:r>
            <a:r>
              <a:rPr lang="cs-CZ" sz="5400" b="1" dirty="0" smtClean="0"/>
              <a:t>moře</a:t>
            </a:r>
            <a:r>
              <a:rPr lang="cs-CZ" sz="4800" b="1" dirty="0" smtClean="0">
                <a:solidFill>
                  <a:schemeClr val="accent5">
                    <a:lumMod val="50000"/>
                  </a:schemeClr>
                </a:solidFill>
              </a:rPr>
              <a:t> ústí </a:t>
            </a:r>
            <a:r>
              <a:rPr lang="cs-CZ" sz="4800" b="1" dirty="0" smtClean="0">
                <a:solidFill>
                  <a:schemeClr val="accent5">
                    <a:lumMod val="50000"/>
                  </a:schemeClr>
                </a:solidFill>
              </a:rPr>
              <a:t>řeky?</a:t>
            </a:r>
            <a:endParaRPr lang="cs-CZ" sz="4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844824"/>
            <a:ext cx="2016224" cy="101566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000" b="1" dirty="0" smtClean="0"/>
              <a:t>LABE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76552" y="3131611"/>
            <a:ext cx="324036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/>
              <a:t>SEVERNÍ</a:t>
            </a:r>
            <a:r>
              <a:rPr lang="cs-CZ" dirty="0" smtClean="0"/>
              <a:t>    </a:t>
            </a:r>
            <a:r>
              <a:rPr lang="cs-CZ" sz="3600" b="1" dirty="0" smtClean="0"/>
              <a:t>MOŘE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1916832"/>
            <a:ext cx="2880320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b="1" dirty="0" smtClean="0"/>
              <a:t>MORAVA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23654" y="3952486"/>
            <a:ext cx="1872208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DUNAJ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76552" y="5318803"/>
            <a:ext cx="351656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ČERNÉ MOŘE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3454777"/>
            <a:ext cx="2160240" cy="101566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000" b="1" dirty="0" smtClean="0"/>
              <a:t>ODRA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86903" y="5805264"/>
            <a:ext cx="36004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BALTSKÉ</a:t>
            </a:r>
            <a:r>
              <a:rPr lang="cs-CZ" dirty="0" smtClean="0"/>
              <a:t>    </a:t>
            </a:r>
            <a:r>
              <a:rPr lang="cs-CZ" sz="4000" b="1" dirty="0" smtClean="0"/>
              <a:t>MOŘE</a:t>
            </a:r>
            <a:endParaRPr lang="cs-CZ" sz="4000" b="1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2771800" y="2492896"/>
            <a:ext cx="2704752" cy="792088"/>
          </a:xfrm>
          <a:prstGeom prst="straightConnector1">
            <a:avLst/>
          </a:prstGeom>
          <a:ln w="57150">
            <a:solidFill>
              <a:srgbClr val="7030A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4055844" y="2888940"/>
            <a:ext cx="876196" cy="1084006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7" idx="3"/>
          </p:cNvCxnSpPr>
          <p:nvPr/>
        </p:nvCxnSpPr>
        <p:spPr>
          <a:xfrm>
            <a:off x="5195862" y="4306429"/>
            <a:ext cx="1894221" cy="1012374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9" idx="2"/>
            <a:endCxn id="10" idx="0"/>
          </p:cNvCxnSpPr>
          <p:nvPr/>
        </p:nvCxnSpPr>
        <p:spPr>
          <a:xfrm>
            <a:off x="1691680" y="4470440"/>
            <a:ext cx="1195423" cy="1334824"/>
          </a:xfrm>
          <a:prstGeom prst="straightConnector1">
            <a:avLst/>
          </a:prstGeom>
          <a:ln w="5715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365683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608" y="194152"/>
            <a:ext cx="8496944" cy="1287019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b="1" dirty="0" smtClean="0"/>
              <a:t>URČI SPRÁVNÉ POŘADÍ</a:t>
            </a:r>
            <a:br>
              <a:rPr lang="cs-CZ" b="1" dirty="0" smtClean="0"/>
            </a:br>
            <a:r>
              <a:rPr lang="cs-CZ" b="1" dirty="0" smtClean="0"/>
              <a:t>MĚST  NA  LABI</a:t>
            </a:r>
            <a:endParaRPr lang="cs-CZ" b="1" dirty="0"/>
          </a:p>
        </p:txBody>
      </p:sp>
      <p:sp>
        <p:nvSpPr>
          <p:cNvPr id="3" name="Ohnutý pruh 2"/>
          <p:cNvSpPr/>
          <p:nvPr/>
        </p:nvSpPr>
        <p:spPr>
          <a:xfrm rot="9549065">
            <a:off x="43472" y="2865792"/>
            <a:ext cx="8889245" cy="2279364"/>
          </a:xfrm>
          <a:prstGeom prst="blockArc">
            <a:avLst>
              <a:gd name="adj1" fmla="val 10812534"/>
              <a:gd name="adj2" fmla="val 27097"/>
              <a:gd name="adj3" fmla="val 78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1655653">
            <a:off x="7785444" y="1950619"/>
            <a:ext cx="1144801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VRCHLABÍ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7127313" y="1481172"/>
            <a:ext cx="1834685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KRKONOŠE</a:t>
            </a:r>
            <a:endParaRPr lang="cs-CZ" sz="1400" b="1" dirty="0"/>
          </a:p>
        </p:txBody>
      </p:sp>
      <p:sp>
        <p:nvSpPr>
          <p:cNvPr id="6" name="TextovéPole 5"/>
          <p:cNvSpPr txBox="1"/>
          <p:nvPr/>
        </p:nvSpPr>
        <p:spPr>
          <a:xfrm rot="2625740">
            <a:off x="5649123" y="2043362"/>
            <a:ext cx="1624740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Hradec Králové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 rot="2807552">
            <a:off x="1992322" y="2699502"/>
            <a:ext cx="1283108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PARDUBICE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 rot="3294754">
            <a:off x="1474122" y="1800747"/>
            <a:ext cx="76764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KOLÍN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 rot="3478528">
            <a:off x="3111089" y="2738622"/>
            <a:ext cx="1380699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PODĚBRADY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 rot="3425794">
            <a:off x="4912522" y="2176066"/>
            <a:ext cx="155414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BRANDÝS</a:t>
            </a:r>
            <a:r>
              <a:rPr lang="cs-CZ" dirty="0" smtClean="0"/>
              <a:t> N.L.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 rot="3353911">
            <a:off x="2266049" y="2001649"/>
            <a:ext cx="1007051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MĚLNÍK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 rot="3101940">
            <a:off x="146811" y="3240122"/>
            <a:ext cx="1474849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LITOMĚŘICE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 rot="3067903">
            <a:off x="4081714" y="2310481"/>
            <a:ext cx="172819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ROUDNICE</a:t>
            </a:r>
            <a:r>
              <a:rPr lang="cs-CZ" dirty="0" smtClean="0"/>
              <a:t> N.L.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 rot="2220185" flipH="1">
            <a:off x="3555862" y="2110243"/>
            <a:ext cx="1183421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ÚSTÍ N.L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 rot="2126618">
            <a:off x="583970" y="1747544"/>
            <a:ext cx="86409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DĚČÍN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 rot="1744172">
            <a:off x="7154391" y="2791892"/>
            <a:ext cx="1870547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 rot="1623565">
            <a:off x="6804248" y="3356992"/>
            <a:ext cx="165618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 rot="1602902">
            <a:off x="6263909" y="3847349"/>
            <a:ext cx="1608839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 rot="1850630">
            <a:off x="5472479" y="4211961"/>
            <a:ext cx="206399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 rot="1676441">
            <a:off x="4782510" y="4671395"/>
            <a:ext cx="198522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 rot="1735887">
            <a:off x="3932144" y="5090486"/>
            <a:ext cx="219212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 rot="2761591">
            <a:off x="3074310" y="5208349"/>
            <a:ext cx="1893947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 rot="2675669">
            <a:off x="2314462" y="5331912"/>
            <a:ext cx="2076769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 rot="2642702">
            <a:off x="1718588" y="5561491"/>
            <a:ext cx="172676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 rot="2748908">
            <a:off x="1065935" y="5733528"/>
            <a:ext cx="185178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 rot="1536779">
            <a:off x="1363098" y="3308937"/>
            <a:ext cx="1733174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DVŮR KRÁLOVÉ</a:t>
            </a:r>
            <a:endParaRPr lang="cs-CZ" sz="1600" b="1" dirty="0"/>
          </a:p>
        </p:txBody>
      </p:sp>
      <p:sp>
        <p:nvSpPr>
          <p:cNvPr id="29" name="TextovéPole 28"/>
          <p:cNvSpPr txBox="1"/>
          <p:nvPr/>
        </p:nvSpPr>
        <p:spPr>
          <a:xfrm rot="2646389">
            <a:off x="768242" y="5958461"/>
            <a:ext cx="1213667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 rot="4176041">
            <a:off x="-237975" y="4759733"/>
            <a:ext cx="1100803" cy="3385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HŘENSKO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xmlns="" val="33360240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608" y="194153"/>
            <a:ext cx="8496944" cy="1143000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4800" b="1" dirty="0" smtClean="0"/>
              <a:t>Správné pořadí</a:t>
            </a:r>
            <a:endParaRPr lang="cs-CZ" sz="4800" b="1" dirty="0"/>
          </a:p>
        </p:txBody>
      </p:sp>
      <p:sp>
        <p:nvSpPr>
          <p:cNvPr id="3" name="Ohnutý pruh 2"/>
          <p:cNvSpPr/>
          <p:nvPr/>
        </p:nvSpPr>
        <p:spPr>
          <a:xfrm rot="9723447">
            <a:off x="184613" y="2264580"/>
            <a:ext cx="8674345" cy="2104934"/>
          </a:xfrm>
          <a:prstGeom prst="blockArc">
            <a:avLst>
              <a:gd name="adj1" fmla="val 10812534"/>
              <a:gd name="adj2" fmla="val 27097"/>
              <a:gd name="adj3" fmla="val 78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1655653">
            <a:off x="7785444" y="1950619"/>
            <a:ext cx="1144801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VRCHLABÍ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7127313" y="1481172"/>
            <a:ext cx="1834685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KRKONOŠE</a:t>
            </a:r>
            <a:endParaRPr lang="cs-CZ" sz="1400" b="1" dirty="0"/>
          </a:p>
        </p:txBody>
      </p:sp>
      <p:sp>
        <p:nvSpPr>
          <p:cNvPr id="6" name="TextovéPole 5"/>
          <p:cNvSpPr txBox="1"/>
          <p:nvPr/>
        </p:nvSpPr>
        <p:spPr>
          <a:xfrm rot="2625740">
            <a:off x="6952645" y="2716375"/>
            <a:ext cx="1624740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Hradec Králové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 rot="2807552">
            <a:off x="6637979" y="3111801"/>
            <a:ext cx="1283108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PARDUBICE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 rot="3294754">
            <a:off x="6295018" y="3285622"/>
            <a:ext cx="76764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KOLÍN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 rot="3478528">
            <a:off x="5458463" y="3573080"/>
            <a:ext cx="1380699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PODĚBRADY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 rot="3425794">
            <a:off x="4815302" y="3771764"/>
            <a:ext cx="155414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BRANDÝS</a:t>
            </a:r>
            <a:r>
              <a:rPr lang="cs-CZ" dirty="0" smtClean="0"/>
              <a:t> N.L.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 rot="3353911">
            <a:off x="3902759" y="4325815"/>
            <a:ext cx="1007051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MĚLNÍK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 rot="3101940">
            <a:off x="2296122" y="4593999"/>
            <a:ext cx="1474849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LITOMĚŘICE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 rot="3067903">
            <a:off x="2855479" y="4593998"/>
            <a:ext cx="172819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ROUDNICE</a:t>
            </a:r>
            <a:r>
              <a:rPr lang="cs-CZ" dirty="0" smtClean="0"/>
              <a:t> N.L.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 rot="3028159" flipH="1">
            <a:off x="1683654" y="4829416"/>
            <a:ext cx="1183421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ÚSTÍ N.L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 rot="3011443">
            <a:off x="794955" y="4829415"/>
            <a:ext cx="86409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DĚČÍN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 rot="2962415">
            <a:off x="4344616" y="4090880"/>
            <a:ext cx="1390765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NERATOVICE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 rot="20482042">
            <a:off x="183676" y="3996828"/>
            <a:ext cx="12821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HŘENSKO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 rot="2636000">
            <a:off x="7396550" y="2517755"/>
            <a:ext cx="1671163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DVŮR</a:t>
            </a:r>
            <a:r>
              <a:rPr lang="cs-CZ" dirty="0" smtClean="0"/>
              <a:t> </a:t>
            </a:r>
            <a:r>
              <a:rPr lang="cs-CZ" b="1" dirty="0" smtClean="0"/>
              <a:t>KRÁLOVÉ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6898962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6600" b="1" dirty="0" smtClean="0"/>
              <a:t>JEZERA</a:t>
            </a:r>
            <a:endParaRPr lang="cs-CZ" sz="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5501" y="1556792"/>
            <a:ext cx="77768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Nacházejí se hlavně na Šumavě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 rot="21216623">
            <a:off x="567821" y="2446808"/>
            <a:ext cx="5760640" cy="212365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Černé jezero </a:t>
            </a:r>
          </a:p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Čertovo jezero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21098502">
            <a:off x="528597" y="4253278"/>
            <a:ext cx="8496944" cy="175432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Jezera jsou </a:t>
            </a:r>
          </a:p>
          <a:p>
            <a:pPr algn="ctr"/>
            <a:r>
              <a:rPr lang="cs-CZ" sz="6000" b="1" dirty="0" smtClean="0"/>
              <a:t>ledovcového původu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11059483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  <p:bldP spid="8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800" b="1" dirty="0" smtClean="0"/>
              <a:t>RYBNÍKY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348880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/>
              <a:t>Zakládali je lidé  už ve 13. století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/>
              <a:t>Pro chov ryb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0877" y="1566158"/>
            <a:ext cx="7430239" cy="76944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/>
              <a:t>U nás hlavně </a:t>
            </a:r>
            <a:r>
              <a:rPr lang="cs-CZ" sz="4400" b="1" dirty="0" smtClean="0"/>
              <a:t>v Jižních  </a:t>
            </a:r>
            <a:r>
              <a:rPr lang="cs-CZ" sz="4400" b="1" dirty="0" smtClean="0"/>
              <a:t>Čechách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40258" y="3789040"/>
            <a:ext cx="6247095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Rožmberský rybník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5085184"/>
            <a:ext cx="6100277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Třeboňský rybník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1788576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800" b="1" dirty="0" smtClean="0"/>
              <a:t>VODNÍ NÁDRŽE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599183"/>
            <a:ext cx="64087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Přehradní nádrže</a:t>
            </a:r>
            <a:endParaRPr lang="cs-CZ" sz="5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522513"/>
            <a:ext cx="828092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Nejznámější jsou přehrady na Vltavě</a:t>
            </a:r>
          </a:p>
          <a:p>
            <a:pPr algn="ctr"/>
            <a:r>
              <a:rPr lang="cs-CZ" sz="4000" b="1" dirty="0" smtClean="0"/>
              <a:t>Tzv. „ </a:t>
            </a:r>
            <a:r>
              <a:rPr lang="cs-CZ" sz="6000" b="1" dirty="0" smtClean="0">
                <a:solidFill>
                  <a:srgbClr val="00B050"/>
                </a:solidFill>
              </a:rPr>
              <a:t>Vltavská kaskáda</a:t>
            </a:r>
            <a:r>
              <a:rPr lang="cs-CZ" sz="4000" b="1" dirty="0" smtClean="0"/>
              <a:t>“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5085184"/>
            <a:ext cx="2304256" cy="1107996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chemeClr val="accent5">
                    <a:lumMod val="75000"/>
                  </a:schemeClr>
                </a:solidFill>
              </a:rPr>
              <a:t>Lipno</a:t>
            </a:r>
            <a:endParaRPr lang="cs-CZ" sz="66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91880" y="4562047"/>
            <a:ext cx="2088232" cy="1015663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</a:rPr>
              <a:t>Orlík</a:t>
            </a:r>
            <a:endParaRPr lang="cs-CZ" sz="6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12160" y="4162925"/>
            <a:ext cx="2160240" cy="1015663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Slapy</a:t>
            </a:r>
            <a:endParaRPr lang="cs-CZ" sz="6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72406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800" b="1" dirty="0" smtClean="0"/>
              <a:t>Podzemní prameny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37400" y="1672640"/>
            <a:ext cx="56166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Nejpočetnější</a:t>
            </a:r>
            <a:r>
              <a:rPr lang="cs-CZ" dirty="0" smtClean="0"/>
              <a:t>   </a:t>
            </a:r>
            <a:r>
              <a:rPr lang="cs-CZ" sz="4000" b="1" dirty="0" smtClean="0"/>
              <a:t>zdroje: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17420" y="2548334"/>
            <a:ext cx="5256584" cy="1107996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Západní</a:t>
            </a:r>
            <a:r>
              <a:rPr lang="cs-CZ" sz="4400" b="1" dirty="0" smtClean="0"/>
              <a:t> </a:t>
            </a:r>
            <a:r>
              <a:rPr lang="cs-CZ" sz="6000" b="1" dirty="0" smtClean="0"/>
              <a:t>Čechy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 rot="19580363">
            <a:off x="21677" y="4530144"/>
            <a:ext cx="473278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KARLOVY</a:t>
            </a:r>
            <a:r>
              <a:rPr lang="cs-CZ" sz="6000" b="1" dirty="0" smtClean="0"/>
              <a:t> </a:t>
            </a:r>
            <a:r>
              <a:rPr lang="cs-CZ" sz="4800" b="1" dirty="0" smtClean="0">
                <a:solidFill>
                  <a:srgbClr val="7030A0"/>
                </a:solidFill>
              </a:rPr>
              <a:t>VARY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9757123">
            <a:off x="1878791" y="4576310"/>
            <a:ext cx="54156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CC0099"/>
                </a:solidFill>
              </a:rPr>
              <a:t>Mariánské Lázně</a:t>
            </a:r>
            <a:endParaRPr lang="cs-CZ" sz="5400" b="1" dirty="0">
              <a:solidFill>
                <a:srgbClr val="CC0099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9952015">
            <a:off x="4439352" y="4807672"/>
            <a:ext cx="44397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3399"/>
                </a:solidFill>
              </a:rPr>
              <a:t>Františkovy</a:t>
            </a:r>
            <a:r>
              <a:rPr lang="cs-CZ" sz="4400" b="1" dirty="0" smtClean="0"/>
              <a:t> </a:t>
            </a:r>
            <a:r>
              <a:rPr lang="cs-CZ" sz="4400" b="1" dirty="0" smtClean="0">
                <a:solidFill>
                  <a:srgbClr val="FF3399"/>
                </a:solidFill>
              </a:rPr>
              <a:t>Lázně</a:t>
            </a:r>
            <a:endParaRPr lang="cs-CZ" sz="4400" b="1" dirty="0">
              <a:solidFill>
                <a:srgbClr val="FF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51462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/>
      <p:bldP spid="7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5400" b="1" dirty="0" smtClean="0"/>
              <a:t>Podzemní vody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4312" y="1988840"/>
            <a:ext cx="81921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 ČR je nejvíce podzemní vody </a:t>
            </a:r>
            <a:r>
              <a:rPr lang="cs-CZ" sz="4000" b="1" dirty="0" smtClean="0"/>
              <a:t>                   v </a:t>
            </a:r>
            <a:r>
              <a:rPr lang="cs-CZ" sz="4000" b="1" dirty="0" smtClean="0"/>
              <a:t>oblasti: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 rot="21192481">
            <a:off x="2826623" y="3050798"/>
            <a:ext cx="4624079" cy="101566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Česká tabule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 rot="315310">
            <a:off x="355308" y="4294875"/>
            <a:ext cx="6912768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Třeboňská </a:t>
            </a:r>
            <a:r>
              <a:rPr lang="cs-CZ" sz="5400" b="1" dirty="0" smtClean="0"/>
              <a:t>pánev</a:t>
            </a:r>
            <a:endParaRPr lang="cs-CZ" sz="6000" b="1" dirty="0"/>
          </a:p>
        </p:txBody>
      </p:sp>
      <p:sp>
        <p:nvSpPr>
          <p:cNvPr id="7" name="TextovéPole 6"/>
          <p:cNvSpPr txBox="1"/>
          <p:nvPr/>
        </p:nvSpPr>
        <p:spPr>
          <a:xfrm rot="21065919">
            <a:off x="1622818" y="5487988"/>
            <a:ext cx="7031691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Českobudějovická</a:t>
            </a:r>
            <a:r>
              <a:rPr lang="cs-CZ" sz="1600" dirty="0" smtClean="0"/>
              <a:t>   </a:t>
            </a:r>
            <a:r>
              <a:rPr lang="cs-CZ" sz="4800" b="1" dirty="0" smtClean="0"/>
              <a:t>pánev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xmlns="" val="41443356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9269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</a:p>
          <a:p>
            <a:endParaRPr lang="cs-CZ" dirty="0"/>
          </a:p>
          <a:p>
            <a:r>
              <a:rPr lang="cs-CZ" dirty="0"/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xmlns="" val="9658530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1800</TotalTime>
  <Words>224</Words>
  <Application>Microsoft Office PowerPoint</Application>
  <PresentationFormat>Předvádění na obrazovce (4:3)</PresentationFormat>
  <Paragraphs>95</Paragraphs>
  <Slides>13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Snímek 3</vt:lpstr>
      <vt:lpstr>ŘEKY</vt:lpstr>
      <vt:lpstr>Do kterého moře ústí řeky?</vt:lpstr>
      <vt:lpstr>URČI SPRÁVNÉ POŘADÍ MĚST  NA  LABI</vt:lpstr>
      <vt:lpstr>Správné pořadí</vt:lpstr>
      <vt:lpstr>JEZERA</vt:lpstr>
      <vt:lpstr>RYBNÍKY</vt:lpstr>
      <vt:lpstr>VODNÍ NÁDRŽE</vt:lpstr>
      <vt:lpstr>Podzemní prameny</vt:lpstr>
      <vt:lpstr>Podzemní vody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Povrch ČR</dc:title>
  <dc:creator>notebookA</dc:creator>
  <cp:lastModifiedBy>Dum</cp:lastModifiedBy>
  <cp:revision>51</cp:revision>
  <dcterms:created xsi:type="dcterms:W3CDTF">2012-10-13T13:04:28Z</dcterms:created>
  <dcterms:modified xsi:type="dcterms:W3CDTF">2013-04-02T09:05:34Z</dcterms:modified>
</cp:coreProperties>
</file>