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69" r:id="rId3"/>
    <p:sldId id="256" r:id="rId4"/>
    <p:sldId id="257" r:id="rId5"/>
    <p:sldId id="258" r:id="rId6"/>
    <p:sldId id="260" r:id="rId7"/>
    <p:sldId id="264" r:id="rId8"/>
    <p:sldId id="263" r:id="rId9"/>
    <p:sldId id="265" r:id="rId10"/>
    <p:sldId id="26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– kraje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AE6A702-3B54-4EE5-B67F-F3592D136944}" type="presOf" srcId="{D1B46980-6531-4606-95E6-44980827E919}" destId="{2BE915AB-18AA-4053-B92C-3BFC9ED204BB}" srcOrd="1" destOrd="0" presId="urn:microsoft.com/office/officeart/2005/8/layout/target3"/>
    <dgm:cxn modelId="{FAC3B47C-910E-4785-A433-ABFDACBD2070}" type="presOf" srcId="{B651F6E3-6281-48DB-9319-2AEAFDAE7572}" destId="{619D679B-A015-4ECF-8348-D1034C574F40}" srcOrd="0" destOrd="0" presId="urn:microsoft.com/office/officeart/2005/8/layout/target3"/>
    <dgm:cxn modelId="{71FFA002-F94E-43C7-8F8E-4ABE87117941}" type="presOf" srcId="{4C35D32F-0EAB-4CD7-82EE-45574DC2A586}" destId="{8BEBB6EC-1DAA-4CAC-8A25-BC0FCBD5DBD5}" srcOrd="0" destOrd="0" presId="urn:microsoft.com/office/officeart/2005/8/layout/target3"/>
    <dgm:cxn modelId="{A91B4328-EB53-4F68-BEDF-CEF06F0F307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F93604-5E9E-4C2F-B0F4-ED92CF3A453B}" type="presOf" srcId="{D8197B8C-B260-4A16-BDF4-0947B075E274}" destId="{25B08C86-7E15-44DC-BE7F-FFB55DD49D12}" srcOrd="0" destOrd="0" presId="urn:microsoft.com/office/officeart/2005/8/layout/target3"/>
    <dgm:cxn modelId="{984FBF25-04BA-4097-A638-702C6709EA8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0B67EEB-6726-40F1-A8C5-C843EBB3AF04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93A3BF6-B0AD-4FAA-AF67-C9DC150D76DA}" type="presOf" srcId="{B651F6E3-6281-48DB-9319-2AEAFDAE7572}" destId="{6BB5E863-4638-4E1D-BFDE-399D028AC4ED}" srcOrd="1" destOrd="0" presId="urn:microsoft.com/office/officeart/2005/8/layout/target3"/>
    <dgm:cxn modelId="{22EF83BB-43E8-44E9-8AEF-7FBEB0926730}" type="presOf" srcId="{D1D4F407-5343-4D3F-B5B9-D407B03CAEB4}" destId="{AED2198E-93D5-4001-81B4-73124B309672}" srcOrd="1" destOrd="0" presId="urn:microsoft.com/office/officeart/2005/8/layout/target3"/>
    <dgm:cxn modelId="{F9C09458-C7AB-4164-90E6-F32971E63F42}" type="presOf" srcId="{D1D4F407-5343-4D3F-B5B9-D407B03CAEB4}" destId="{D005CE8C-CC26-4C3E-AC11-E15060ECD759}" srcOrd="0" destOrd="0" presId="urn:microsoft.com/office/officeart/2005/8/layout/target3"/>
    <dgm:cxn modelId="{63E167DE-E528-4951-91EB-12E0CB69ACDC}" type="presOf" srcId="{D1B46980-6531-4606-95E6-44980827E919}" destId="{6140AFEC-043D-4C43-A2F9-D0F5331DF3A3}" srcOrd="0" destOrd="0" presId="urn:microsoft.com/office/officeart/2005/8/layout/target3"/>
    <dgm:cxn modelId="{F60DDC0C-C2D4-4E8E-8DA4-751A5EFAC9BB}" type="presParOf" srcId="{333A1088-737F-45CB-B68E-254E46348037}" destId="{F5ABB229-8D3B-4694-996A-96F23CF14429}" srcOrd="0" destOrd="0" presId="urn:microsoft.com/office/officeart/2005/8/layout/target3"/>
    <dgm:cxn modelId="{30E862FE-3387-4484-A781-0EE0CC5BF6D4}" type="presParOf" srcId="{333A1088-737F-45CB-B68E-254E46348037}" destId="{F41139FD-01EE-4571-8B17-4FB00FC51163}" srcOrd="1" destOrd="0" presId="urn:microsoft.com/office/officeart/2005/8/layout/target3"/>
    <dgm:cxn modelId="{6D4AEC9A-D7F4-441E-AC8E-835AE63969C0}" type="presParOf" srcId="{333A1088-737F-45CB-B68E-254E46348037}" destId="{D005CE8C-CC26-4C3E-AC11-E15060ECD759}" srcOrd="2" destOrd="0" presId="urn:microsoft.com/office/officeart/2005/8/layout/target3"/>
    <dgm:cxn modelId="{2335D507-EF37-469D-833E-AF7EEF3BE9A5}" type="presParOf" srcId="{333A1088-737F-45CB-B68E-254E46348037}" destId="{2C702D82-9B77-49B7-9568-BB8EB47C3372}" srcOrd="3" destOrd="0" presId="urn:microsoft.com/office/officeart/2005/8/layout/target3"/>
    <dgm:cxn modelId="{EB7C8F1F-91F1-41A4-AA96-6845E42A2DC2}" type="presParOf" srcId="{333A1088-737F-45CB-B68E-254E46348037}" destId="{A52A0455-90FF-4808-ABD0-F02540D31D5A}" srcOrd="4" destOrd="0" presId="urn:microsoft.com/office/officeart/2005/8/layout/target3"/>
    <dgm:cxn modelId="{C4C8839C-9046-4B39-9949-7CA7FDEC3FBA}" type="presParOf" srcId="{333A1088-737F-45CB-B68E-254E46348037}" destId="{6140AFEC-043D-4C43-A2F9-D0F5331DF3A3}" srcOrd="5" destOrd="0" presId="urn:microsoft.com/office/officeart/2005/8/layout/target3"/>
    <dgm:cxn modelId="{F67E452F-3A04-4849-8FC5-356598486F89}" type="presParOf" srcId="{333A1088-737F-45CB-B68E-254E46348037}" destId="{9358AC05-5D7D-4327-9F80-1AD486AEA664}" srcOrd="6" destOrd="0" presId="urn:microsoft.com/office/officeart/2005/8/layout/target3"/>
    <dgm:cxn modelId="{8984D1E6-C9C5-45F1-A434-672AB25C801C}" type="presParOf" srcId="{333A1088-737F-45CB-B68E-254E46348037}" destId="{313FC574-E1CD-4FB4-B054-0B805CE0447D}" srcOrd="7" destOrd="0" presId="urn:microsoft.com/office/officeart/2005/8/layout/target3"/>
    <dgm:cxn modelId="{853E82C8-8B4A-4037-AA15-E9C83012BBB6}" type="presParOf" srcId="{333A1088-737F-45CB-B68E-254E46348037}" destId="{619D679B-A015-4ECF-8348-D1034C574F40}" srcOrd="8" destOrd="0" presId="urn:microsoft.com/office/officeart/2005/8/layout/target3"/>
    <dgm:cxn modelId="{17E397F3-DF61-43BA-B91D-1F15D5A56475}" type="presParOf" srcId="{333A1088-737F-45CB-B68E-254E46348037}" destId="{322283A8-4A27-4CDA-BAE3-F381106A9174}" srcOrd="9" destOrd="0" presId="urn:microsoft.com/office/officeart/2005/8/layout/target3"/>
    <dgm:cxn modelId="{FC2BA1C9-8CE3-4A1D-B0C3-01B7F44C7F4F}" type="presParOf" srcId="{333A1088-737F-45CB-B68E-254E46348037}" destId="{FFC9F71D-1B4F-4AD9-A4A6-86ADEFC8AF5C}" srcOrd="10" destOrd="0" presId="urn:microsoft.com/office/officeart/2005/8/layout/target3"/>
    <dgm:cxn modelId="{D7D3A1EE-F157-4D86-B660-5617591AA082}" type="presParOf" srcId="{333A1088-737F-45CB-B68E-254E46348037}" destId="{25B08C86-7E15-44DC-BE7F-FFB55DD49D12}" srcOrd="11" destOrd="0" presId="urn:microsoft.com/office/officeart/2005/8/layout/target3"/>
    <dgm:cxn modelId="{49E39CB1-A0B2-44E2-B6CC-D6D69C25BD5D}" type="presParOf" srcId="{333A1088-737F-45CB-B68E-254E46348037}" destId="{76644BE8-9D7C-4C09-B250-3D10AF48CBB7}" srcOrd="12" destOrd="0" presId="urn:microsoft.com/office/officeart/2005/8/layout/target3"/>
    <dgm:cxn modelId="{A9EFEEC9-434F-41AE-8274-72FB7E896837}" type="presParOf" srcId="{333A1088-737F-45CB-B68E-254E46348037}" destId="{EE85B701-7295-41C0-BA7A-34D3756A2AE6}" srcOrd="13" destOrd="0" presId="urn:microsoft.com/office/officeart/2005/8/layout/target3"/>
    <dgm:cxn modelId="{525DD9AF-F545-4712-AF0F-773941E83CAA}" type="presParOf" srcId="{333A1088-737F-45CB-B68E-254E46348037}" destId="{8BEBB6EC-1DAA-4CAC-8A25-BC0FCBD5DBD5}" srcOrd="14" destOrd="0" presId="urn:microsoft.com/office/officeart/2005/8/layout/target3"/>
    <dgm:cxn modelId="{51CC2589-01DC-4B04-895C-175AAE7CB69E}" type="presParOf" srcId="{333A1088-737F-45CB-B68E-254E46348037}" destId="{AED2198E-93D5-4001-81B4-73124B309672}" srcOrd="15" destOrd="0" presId="urn:microsoft.com/office/officeart/2005/8/layout/target3"/>
    <dgm:cxn modelId="{4D4C8A9B-1371-4379-8DE7-1264C794EEB9}" type="presParOf" srcId="{333A1088-737F-45CB-B68E-254E46348037}" destId="{2BE915AB-18AA-4053-B92C-3BFC9ED204BB}" srcOrd="16" destOrd="0" presId="urn:microsoft.com/office/officeart/2005/8/layout/target3"/>
    <dgm:cxn modelId="{49400EB9-5383-4CFC-AC31-C2C800958305}" type="presParOf" srcId="{333A1088-737F-45CB-B68E-254E46348037}" destId="{6BB5E863-4638-4E1D-BFDE-399D028AC4ED}" srcOrd="17" destOrd="0" presId="urn:microsoft.com/office/officeart/2005/8/layout/target3"/>
    <dgm:cxn modelId="{DA8EF2FD-813D-475C-8701-31143CE3295C}" type="presParOf" srcId="{333A1088-737F-45CB-B68E-254E46348037}" destId="{5A5FFA88-C948-4069-8E93-59FA12366E83}" srcOrd="18" destOrd="0" presId="urn:microsoft.com/office/officeart/2005/8/layout/target3"/>
    <dgm:cxn modelId="{4E0E2513-3D0A-4BA8-AA8A-33FCA53EB2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VY_32_INOVACE_05_ZEMĚPIS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– kraje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F628EE-FC16-4FC0-AFBE-560917AD10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3C3AD6-E9CF-4769-A7FB-2A5DEC662E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7974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0002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9243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284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2149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139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0219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1147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169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0603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446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991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0A7FB-9CB0-4075-87F4-AA3A58D7275E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C8CC4-9803-45C1-9DB0-F8FF817647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580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09598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346023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455" y="76470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7905" y="1772816"/>
            <a:ext cx="712879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Vzdělávací oblast:	</a:t>
            </a:r>
            <a:r>
              <a:rPr lang="cs-CZ" sz="2400" dirty="0" smtClean="0"/>
              <a:t>	Člověk a příroda</a:t>
            </a:r>
          </a:p>
          <a:p>
            <a:r>
              <a:rPr lang="cs-CZ" sz="2400" dirty="0" smtClean="0"/>
              <a:t>Název učiva:       		ČR – kraje</a:t>
            </a:r>
          </a:p>
          <a:p>
            <a:r>
              <a:rPr lang="cs-CZ" sz="2400" dirty="0" smtClean="0"/>
              <a:t>Ročník:				7</a:t>
            </a:r>
            <a:r>
              <a:rPr lang="cs-CZ" sz="2400" dirty="0" smtClean="0"/>
              <a:t>. </a:t>
            </a:r>
            <a:r>
              <a:rPr lang="cs-CZ" sz="2400" dirty="0" smtClean="0"/>
              <a:t>r</a:t>
            </a:r>
            <a:r>
              <a:rPr lang="cs-CZ" sz="2400" dirty="0" smtClean="0"/>
              <a:t>očník</a:t>
            </a:r>
            <a:endParaRPr lang="cs-CZ" sz="2400" dirty="0" smtClean="0"/>
          </a:p>
          <a:p>
            <a:r>
              <a:rPr lang="cs-CZ" sz="2400" dirty="0" smtClean="0"/>
              <a:t>Druh materiálu: 		učivo, doplňování</a:t>
            </a:r>
          </a:p>
          <a:p>
            <a:r>
              <a:rPr lang="cs-CZ" sz="2400" dirty="0" smtClean="0"/>
              <a:t>Obsah učiva:			Města, pohoří, řeky</a:t>
            </a:r>
            <a:r>
              <a:rPr lang="cs-CZ" sz="2400" dirty="0"/>
              <a:t>	</a:t>
            </a:r>
          </a:p>
          <a:p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277957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2130425"/>
            <a:ext cx="4896544" cy="1470025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Kraje ČR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766936"/>
          </a:xfrm>
        </p:spPr>
        <p:txBody>
          <a:bodyPr/>
          <a:lstStyle/>
          <a:p>
            <a:r>
              <a:rPr lang="cs-CZ" dirty="0" smtClean="0"/>
              <a:t>Ze 7. </a:t>
            </a:r>
            <a:r>
              <a:rPr lang="cs-CZ" dirty="0" smtClean="0"/>
              <a:t>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941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  <a:gradFill flip="none" rotWithShape="1">
            <a:gsLst>
              <a:gs pos="0">
                <a:schemeClr val="accent4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4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4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Autofit/>
          </a:bodyPr>
          <a:lstStyle/>
          <a:p>
            <a:r>
              <a:rPr lang="cs-CZ" sz="6600" b="1" dirty="0" smtClean="0"/>
              <a:t>Česká republika má </a:t>
            </a:r>
            <a:br>
              <a:rPr lang="cs-CZ" sz="6600" b="1" dirty="0" smtClean="0"/>
            </a:br>
            <a:r>
              <a:rPr lang="cs-CZ" sz="16600" b="1" dirty="0" smtClean="0"/>
              <a:t>14 </a:t>
            </a:r>
            <a:r>
              <a:rPr lang="cs-CZ" sz="6600" b="1" dirty="0" smtClean="0"/>
              <a:t/>
            </a:r>
            <a:br>
              <a:rPr lang="cs-CZ" sz="6600" b="1" dirty="0" smtClean="0"/>
            </a:br>
            <a:r>
              <a:rPr lang="cs-CZ" sz="6600" b="1" dirty="0" smtClean="0"/>
              <a:t>krajů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218382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768" y="346417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Názvy krajů a krajská města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2900" y="1791170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Středočeský kraj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 rot="20832718">
            <a:off x="674258" y="2652881"/>
            <a:ext cx="165618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Liberecký</a:t>
            </a:r>
            <a:r>
              <a:rPr lang="cs-CZ" b="1" dirty="0" smtClean="0"/>
              <a:t> kraj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20520228">
            <a:off x="874258" y="3620935"/>
            <a:ext cx="163484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Ústecký kraj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 rot="20129620">
            <a:off x="831833" y="4469050"/>
            <a:ext cx="194421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Karlovarský</a:t>
            </a:r>
            <a:r>
              <a:rPr lang="cs-CZ" dirty="0" smtClean="0"/>
              <a:t> kraj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9718067">
            <a:off x="999408" y="5116966"/>
            <a:ext cx="183143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Plzeňský</a:t>
            </a:r>
            <a:r>
              <a:rPr lang="cs-CZ" dirty="0" smtClean="0"/>
              <a:t> </a:t>
            </a:r>
            <a:r>
              <a:rPr lang="cs-CZ" sz="2000" b="1" dirty="0" smtClean="0"/>
              <a:t>kraj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 rot="19396998">
            <a:off x="1518118" y="5622183"/>
            <a:ext cx="173406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Jihočeský kraj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rot="21045332">
            <a:off x="2660620" y="5978405"/>
            <a:ext cx="239188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Královéhradecký </a:t>
            </a:r>
            <a:r>
              <a:rPr lang="cs-CZ" sz="2000" b="1" dirty="0" smtClean="0"/>
              <a:t>kraj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1854767">
            <a:off x="5047842" y="5779802"/>
            <a:ext cx="173296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Pardubický kraj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291679">
            <a:off x="6499624" y="2594740"/>
            <a:ext cx="180020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Kraj Vysočina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6939" y="1874384"/>
            <a:ext cx="259228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Moravskoslezský kraj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 rot="1003805">
            <a:off x="6149083" y="5422086"/>
            <a:ext cx="223224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Olomoucký kraj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 rot="1244634">
            <a:off x="6507655" y="4613617"/>
            <a:ext cx="1515104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Zlínský kraj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 rot="926030">
            <a:off x="6406959" y="3573879"/>
            <a:ext cx="223224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Jihomoravský kraj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18713" y="3396453"/>
            <a:ext cx="1175077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Praha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80656" y="2719236"/>
            <a:ext cx="84969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Praha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30920" y="2519181"/>
            <a:ext cx="1201987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Liberec</a:t>
            </a:r>
          </a:p>
          <a:p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2873124"/>
            <a:ext cx="127870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Ústí</a:t>
            </a:r>
            <a:r>
              <a:rPr lang="cs-CZ" b="1" dirty="0" smtClean="0"/>
              <a:t> </a:t>
            </a:r>
            <a:r>
              <a:rPr lang="cs-CZ" b="1" dirty="0" err="1" smtClean="0"/>
              <a:t>n.L.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06251" y="2191280"/>
            <a:ext cx="177965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Karlovy Vary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11197" y="3420880"/>
            <a:ext cx="777141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Plzeň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23136" y="4066415"/>
            <a:ext cx="2032238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České Budějovice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72011" y="4646382"/>
            <a:ext cx="1166727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Jihlava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99385" y="3620935"/>
            <a:ext cx="69602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Brno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23136" y="2042781"/>
            <a:ext cx="78236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Zlín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1406" y="1616547"/>
            <a:ext cx="101787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Ostrava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31913" y="4813672"/>
            <a:ext cx="1328425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Olomouc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70987" y="1491979"/>
            <a:ext cx="1328425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Pardubice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63828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768" y="346417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Názvy krajů a krajská města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2900" y="1791170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Středočeský kraj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 rot="20832718">
            <a:off x="674258" y="2652881"/>
            <a:ext cx="165618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Liberecký</a:t>
            </a:r>
            <a:r>
              <a:rPr lang="cs-CZ" b="1" dirty="0" smtClean="0"/>
              <a:t> kraj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20520228">
            <a:off x="874258" y="3620935"/>
            <a:ext cx="163484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Ústecký kraj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 rot="20129620">
            <a:off x="530242" y="4575581"/>
            <a:ext cx="194421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Karlovarský</a:t>
            </a:r>
            <a:r>
              <a:rPr lang="cs-CZ" dirty="0" smtClean="0"/>
              <a:t> kraj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9718067">
            <a:off x="999408" y="5116966"/>
            <a:ext cx="183143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Plzeňský</a:t>
            </a:r>
            <a:r>
              <a:rPr lang="cs-CZ" dirty="0" smtClean="0"/>
              <a:t> </a:t>
            </a:r>
            <a:r>
              <a:rPr lang="cs-CZ" sz="2000" b="1" dirty="0" smtClean="0"/>
              <a:t>kraj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 rot="19396998">
            <a:off x="1311027" y="5729969"/>
            <a:ext cx="173406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Jihočeský kraj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rot="21408995">
            <a:off x="2363447" y="6307709"/>
            <a:ext cx="239188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Královéhradecký </a:t>
            </a:r>
            <a:r>
              <a:rPr lang="cs-CZ" sz="2000" b="1" dirty="0" smtClean="0"/>
              <a:t>kraj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710951">
            <a:off x="6119192" y="5934139"/>
            <a:ext cx="173296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Pardubický kraj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93432" y="2651535"/>
            <a:ext cx="180020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Kraj Vysočina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6939" y="1874384"/>
            <a:ext cx="259228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Moravskoslezský kraj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 rot="1658174">
            <a:off x="6464929" y="5544593"/>
            <a:ext cx="223224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Olomoucký kraj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 rot="1244634">
            <a:off x="6507655" y="4613617"/>
            <a:ext cx="1515104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Zlínský kraj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 rot="926030">
            <a:off x="6123792" y="3694981"/>
            <a:ext cx="223224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Jihomoravský kraj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66294" y="1581881"/>
            <a:ext cx="1175077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Praha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41888" y="1791170"/>
            <a:ext cx="84969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Praha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36349" y="2594740"/>
            <a:ext cx="1325639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Liberec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427381" y="3284064"/>
            <a:ext cx="127870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Ústí</a:t>
            </a:r>
            <a:r>
              <a:rPr lang="cs-CZ" b="1" dirty="0" smtClean="0"/>
              <a:t> </a:t>
            </a:r>
            <a:r>
              <a:rPr lang="cs-CZ" b="1" dirty="0" err="1" smtClean="0"/>
              <a:t>n.L.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 rot="21068519">
            <a:off x="2374376" y="3936915"/>
            <a:ext cx="177965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Karlovy Vary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2663" y="4575581"/>
            <a:ext cx="777141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Plzeň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 rot="20400027">
            <a:off x="2808297" y="5009076"/>
            <a:ext cx="2032238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České Budějovice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 rot="20858319">
            <a:off x="5612045" y="2775707"/>
            <a:ext cx="1166727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Jihlava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14777" y="3494927"/>
            <a:ext cx="69602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Brno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04226" y="4246272"/>
            <a:ext cx="78236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Zlín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 rot="20095815">
            <a:off x="5178193" y="2178793"/>
            <a:ext cx="101787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Ostrava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5526" y="4849640"/>
            <a:ext cx="1328425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Olomouc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 rot="2662259">
            <a:off x="5206999" y="5889901"/>
            <a:ext cx="1328425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Pardubice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64203" y="5918750"/>
            <a:ext cx="1877167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Hradec Králové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41395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8072" y="1906260"/>
            <a:ext cx="821866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Hlavní město  Praha  má postavení </a:t>
            </a:r>
            <a:r>
              <a:rPr lang="cs-CZ" sz="3600" b="1" dirty="0" smtClean="0">
                <a:solidFill>
                  <a:srgbClr val="7030A0"/>
                </a:solidFill>
              </a:rPr>
              <a:t> kraje</a:t>
            </a:r>
            <a:r>
              <a:rPr lang="cs-CZ" sz="3600" b="1" dirty="0" smtClean="0"/>
              <a:t>.</a:t>
            </a:r>
          </a:p>
          <a:p>
            <a:pPr algn="ctr"/>
            <a:r>
              <a:rPr lang="cs-CZ" sz="4000" b="1" dirty="0" smtClean="0"/>
              <a:t>Hlavní  </a:t>
            </a:r>
            <a:r>
              <a:rPr lang="cs-CZ" sz="4000" b="1" dirty="0" err="1" smtClean="0"/>
              <a:t>pravomoce</a:t>
            </a:r>
            <a:r>
              <a:rPr lang="cs-CZ" sz="4000" b="1" dirty="0" smtClean="0"/>
              <a:t>  má  </a:t>
            </a:r>
            <a:r>
              <a:rPr lang="cs-CZ" sz="4000" b="1" dirty="0" smtClean="0"/>
              <a:t>úřad </a:t>
            </a:r>
            <a:r>
              <a:rPr lang="cs-CZ" sz="6000" b="1" dirty="0" smtClean="0">
                <a:solidFill>
                  <a:srgbClr val="7030A0"/>
                </a:solidFill>
              </a:rPr>
              <a:t>MAGISTRÁT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Magistrát  řídí  </a:t>
            </a:r>
          </a:p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PRIMÁTOR.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</p:spPr>
        <p:txBody>
          <a:bodyPr/>
          <a:lstStyle/>
          <a:p>
            <a:r>
              <a:rPr lang="cs-CZ" dirty="0" smtClean="0"/>
              <a:t>Co je to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Magistrát</a:t>
            </a:r>
            <a:r>
              <a:rPr lang="cs-CZ" dirty="0" smtClean="0"/>
              <a:t>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447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5">
                    <a:lumMod val="75000"/>
                  </a:schemeClr>
                </a:solidFill>
              </a:rPr>
              <a:t>Kdo řídí kraje ?</a:t>
            </a:r>
            <a:endParaRPr lang="cs-CZ" sz="6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3852" y="1542270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Kraje řídí </a:t>
            </a:r>
          </a:p>
          <a:p>
            <a:pPr algn="ctr"/>
            <a:r>
              <a:rPr lang="cs-CZ" sz="8000" b="1" dirty="0" smtClean="0">
                <a:solidFill>
                  <a:schemeClr val="accent5">
                    <a:lumMod val="75000"/>
                  </a:schemeClr>
                </a:solidFill>
              </a:rPr>
              <a:t>krajské úřady</a:t>
            </a:r>
            <a:endParaRPr lang="cs-CZ" sz="8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789039"/>
            <a:ext cx="8352928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 čele krajského úřadu  stojí </a:t>
            </a:r>
          </a:p>
          <a:p>
            <a:pPr algn="ctr"/>
            <a:r>
              <a:rPr lang="cs-CZ" sz="8800" b="1" dirty="0" smtClean="0">
                <a:solidFill>
                  <a:schemeClr val="accent5">
                    <a:lumMod val="75000"/>
                  </a:schemeClr>
                </a:solidFill>
              </a:rPr>
              <a:t>hejtman</a:t>
            </a:r>
            <a:r>
              <a:rPr lang="cs-CZ" sz="8800" b="1" dirty="0" smtClean="0"/>
              <a:t>.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xmlns="" val="143375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 minulých ročníků již znáš trochu Českou republiku. Víš kde se…..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750300"/>
            <a:ext cx="1752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t</a:t>
            </a:r>
            <a:r>
              <a:rPr lang="cs-CZ" sz="2800" b="1" dirty="0" smtClean="0"/>
              <a:t>ěží uhlí?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4192" y="2766679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</a:t>
            </a:r>
            <a:r>
              <a:rPr lang="cs-CZ" sz="2400" b="1" dirty="0" smtClean="0"/>
              <a:t>yrábí </a:t>
            </a:r>
            <a:r>
              <a:rPr lang="cs-CZ" sz="2400" b="1" dirty="0" smtClean="0"/>
              <a:t>automobily </a:t>
            </a:r>
            <a:r>
              <a:rPr lang="cs-CZ" sz="2400" b="1" dirty="0" smtClean="0"/>
              <a:t>Škoda?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220777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v</a:t>
            </a:r>
            <a:r>
              <a:rPr lang="cs-CZ" sz="2800" b="1" dirty="0" smtClean="0"/>
              <a:t>yrábí </a:t>
            </a:r>
            <a:r>
              <a:rPr lang="cs-CZ" sz="2800" b="1" dirty="0" smtClean="0"/>
              <a:t>pivo </a:t>
            </a:r>
            <a:r>
              <a:rPr lang="cs-CZ" sz="2800" b="1" dirty="0" smtClean="0"/>
              <a:t>Prazdroj?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337668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c</a:t>
            </a:r>
            <a:r>
              <a:rPr lang="cs-CZ" sz="2800" b="1" dirty="0" smtClean="0"/>
              <a:t>hovají </a:t>
            </a:r>
            <a:r>
              <a:rPr lang="cs-CZ" sz="2800" b="1" dirty="0" smtClean="0"/>
              <a:t>kapři na </a:t>
            </a:r>
            <a:r>
              <a:rPr lang="cs-CZ" sz="2800" b="1" dirty="0" smtClean="0"/>
              <a:t>Vánoce?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812165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Která hora je nejvyšší v ČR?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7088" y="4361155"/>
            <a:ext cx="4247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r>
              <a:rPr lang="cs-CZ" sz="2400" b="1" dirty="0" smtClean="0"/>
              <a:t>ak </a:t>
            </a:r>
            <a:r>
              <a:rPr lang="cs-CZ" sz="2400" b="1" dirty="0" smtClean="0"/>
              <a:t>se jmenuje památná hora  </a:t>
            </a:r>
          </a:p>
          <a:p>
            <a:r>
              <a:rPr lang="cs-CZ" sz="2400" b="1" dirty="0" smtClean="0"/>
              <a:t>u </a:t>
            </a:r>
            <a:r>
              <a:rPr lang="cs-CZ" sz="2400" b="1" dirty="0" smtClean="0"/>
              <a:t>Roudnice?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096" y="5182976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kterém kopci stojí vysílač  v Liberci?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67248" y="6114009"/>
            <a:ext cx="144289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Ostravsko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98427" y="5398419"/>
            <a:ext cx="95410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r>
              <a:rPr lang="cs-CZ" sz="2800" b="1" dirty="0" smtClean="0"/>
              <a:t>l</a:t>
            </a:r>
            <a:r>
              <a:rPr lang="cs-CZ" sz="2400" b="1" dirty="0" smtClean="0"/>
              <a:t>zeň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5921639"/>
            <a:ext cx="180020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Jižní Čechy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6137083"/>
            <a:ext cx="10801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Ještěd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18592" y="5163021"/>
            <a:ext cx="1512168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Sněžka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2102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</p:spPr>
        <p:txBody>
          <a:bodyPr>
            <a:normAutofit/>
          </a:bodyPr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03748" y="1538206"/>
            <a:ext cx="1764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t</a:t>
            </a:r>
            <a:r>
              <a:rPr lang="cs-CZ" sz="2800" b="1" dirty="0" smtClean="0"/>
              <a:t>ěží uhlí?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4192" y="2766679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</a:t>
            </a:r>
            <a:r>
              <a:rPr lang="cs-CZ" sz="2400" b="1" dirty="0" smtClean="0"/>
              <a:t>yrábí </a:t>
            </a:r>
            <a:r>
              <a:rPr lang="cs-CZ" sz="2400" b="1" dirty="0" smtClean="0"/>
              <a:t>automobily </a:t>
            </a:r>
            <a:r>
              <a:rPr lang="cs-CZ" sz="2400" b="1" dirty="0" smtClean="0"/>
              <a:t>Škoda?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220777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v</a:t>
            </a:r>
            <a:r>
              <a:rPr lang="cs-CZ" sz="2800" b="1" dirty="0" smtClean="0"/>
              <a:t>yrábí </a:t>
            </a:r>
            <a:r>
              <a:rPr lang="cs-CZ" sz="2800" b="1" dirty="0" smtClean="0"/>
              <a:t>pivo </a:t>
            </a:r>
            <a:r>
              <a:rPr lang="cs-CZ" sz="2800" b="1" dirty="0" smtClean="0"/>
              <a:t>Prazdroj?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337668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c</a:t>
            </a:r>
            <a:r>
              <a:rPr lang="cs-CZ" sz="2800" b="1" dirty="0" smtClean="0"/>
              <a:t>hovají </a:t>
            </a:r>
            <a:r>
              <a:rPr lang="cs-CZ" sz="2800" b="1" dirty="0" smtClean="0"/>
              <a:t>kapři na </a:t>
            </a:r>
            <a:r>
              <a:rPr lang="cs-CZ" sz="2800" b="1" dirty="0" smtClean="0"/>
              <a:t>Vánoce?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812165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Která hora je nejvyšší v ČR?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4484679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se jmenuje památná hora  </a:t>
            </a:r>
          </a:p>
          <a:p>
            <a:r>
              <a:rPr lang="cs-CZ" sz="2400" b="1" dirty="0" smtClean="0"/>
              <a:t>u </a:t>
            </a:r>
            <a:r>
              <a:rPr lang="cs-CZ" sz="2400" b="1" dirty="0" smtClean="0"/>
              <a:t>Roudnice?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4192" y="5315676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kterém kopci stojí vysílač  v Liberci?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600" y="1648614"/>
            <a:ext cx="144289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Ostravsko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1660" y="2211965"/>
            <a:ext cx="1509768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r>
              <a:rPr lang="cs-CZ" sz="3200" b="1" dirty="0" smtClean="0"/>
              <a:t>l</a:t>
            </a:r>
            <a:r>
              <a:rPr lang="cs-CZ" sz="2800" b="1" dirty="0" smtClean="0"/>
              <a:t>zeň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85204" y="3343904"/>
            <a:ext cx="2016224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Jižní Čechy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600" y="5623452"/>
            <a:ext cx="18085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Ještěd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39544" y="3899904"/>
            <a:ext cx="169776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Sněžka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87328" y="4536645"/>
            <a:ext cx="110873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Říp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40859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9320616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295</Words>
  <Application>Microsoft Office PowerPoint</Application>
  <PresentationFormat>Předvádění na obrazovce (4:3)</PresentationFormat>
  <Paragraphs>115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Kraje ČR</vt:lpstr>
      <vt:lpstr>Česká republika má  14  krajů</vt:lpstr>
      <vt:lpstr>Názvy krajů a krajská města</vt:lpstr>
      <vt:lpstr>Názvy krajů a krajská města</vt:lpstr>
      <vt:lpstr>Co je to Magistrát ?</vt:lpstr>
      <vt:lpstr>Kdo řídí kraje ?</vt:lpstr>
      <vt:lpstr>Z minulých ročníků již znáš trochu Českou republiku. Víš kde se…..</vt:lpstr>
      <vt:lpstr>Správné řešení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ČR</dc:title>
  <dc:creator>reditelka</dc:creator>
  <cp:lastModifiedBy>Dum</cp:lastModifiedBy>
  <cp:revision>15</cp:revision>
  <dcterms:created xsi:type="dcterms:W3CDTF">2012-10-16T13:51:52Z</dcterms:created>
  <dcterms:modified xsi:type="dcterms:W3CDTF">2013-04-02T09:09:56Z</dcterms:modified>
</cp:coreProperties>
</file>