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69" r:id="rId2"/>
    <p:sldId id="271" r:id="rId3"/>
    <p:sldId id="256" r:id="rId4"/>
    <p:sldId id="266" r:id="rId5"/>
    <p:sldId id="257" r:id="rId6"/>
    <p:sldId id="259" r:id="rId7"/>
    <p:sldId id="261" r:id="rId8"/>
    <p:sldId id="260" r:id="rId9"/>
    <p:sldId id="264" r:id="rId10"/>
    <p:sldId id="262" r:id="rId11"/>
    <p:sldId id="263" r:id="rId12"/>
    <p:sldId id="265" r:id="rId13"/>
    <p:sldId id="267" r:id="rId14"/>
    <p:sldId id="272" r:id="rId15"/>
    <p:sldId id="274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99FF99"/>
    <a:srgbClr val="FF6600"/>
    <a:srgbClr val="FFFF66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83" autoAdjust="0"/>
  </p:normalViewPr>
  <p:slideViewPr>
    <p:cSldViewPr>
      <p:cViewPr>
        <p:scale>
          <a:sx n="50" d="100"/>
          <a:sy n="50" d="100"/>
        </p:scale>
        <p:origin x="-1734" y="-12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18"/>
    </p:cViewPr>
  </p:sorterViewPr>
  <p:notesViewPr>
    <p:cSldViewPr>
      <p:cViewPr varScale="1">
        <p:scale>
          <a:sx n="48" d="100"/>
          <a:sy n="48" d="100"/>
        </p:scale>
        <p:origin x="-2189" y="-5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VY_32_INOVACE_06_ZEMĚPIS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ÚRODNÉ KRAJINY ČR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ABC122-B78F-484B-8469-48F961CF0C3D}" type="presOf" srcId="{4C35D32F-0EAB-4CD7-82EE-45574DC2A586}" destId="{8BEBB6EC-1DAA-4CAC-8A25-BC0FCBD5DBD5}" srcOrd="0" destOrd="0" presId="urn:microsoft.com/office/officeart/2005/8/layout/target3"/>
    <dgm:cxn modelId="{48137BD5-AC28-473E-BA7E-4BADE85F0FF5}" type="presOf" srcId="{D1B46980-6531-4606-95E6-44980827E919}" destId="{2BE915AB-18AA-4053-B92C-3BFC9ED204BB}" srcOrd="1" destOrd="0" presId="urn:microsoft.com/office/officeart/2005/8/layout/target3"/>
    <dgm:cxn modelId="{2BDE5103-7766-40AC-9D4B-021D35CF3950}" type="presOf" srcId="{D1D4F407-5343-4D3F-B5B9-D407B03CAEB4}" destId="{D005CE8C-CC26-4C3E-AC11-E15060ECD759}" srcOrd="0" destOrd="0" presId="urn:microsoft.com/office/officeart/2005/8/layout/target3"/>
    <dgm:cxn modelId="{0A6DE060-F28F-44F9-8895-3994FC65EDBF}" type="presOf" srcId="{D8197B8C-B260-4A16-BDF4-0947B075E274}" destId="{5A5FFA88-C948-4069-8E93-59FA12366E83}" srcOrd="1" destOrd="0" presId="urn:microsoft.com/office/officeart/2005/8/layout/target3"/>
    <dgm:cxn modelId="{85C141BF-58BA-4743-8080-F050808BD9C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1E8398-43BC-43C9-9E46-F468B3009CA5}" type="presOf" srcId="{D1D4F407-5343-4D3F-B5B9-D407B03CAEB4}" destId="{AED2198E-93D5-4001-81B4-73124B309672}" srcOrd="1" destOrd="0" presId="urn:microsoft.com/office/officeart/2005/8/layout/target3"/>
    <dgm:cxn modelId="{EF882DDA-CD91-4244-AEDA-7FE2DC5E0E9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B2B7238-53A2-4B6B-A0B1-1F3F0D4B1D0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1DAA5E9-2DCC-45D1-BF73-59629B279E44}" type="presOf" srcId="{4C35D32F-0EAB-4CD7-82EE-45574DC2A586}" destId="{890E4F0B-2866-4A3F-A3C7-2A14B1797930}" srcOrd="1" destOrd="0" presId="urn:microsoft.com/office/officeart/2005/8/layout/target3"/>
    <dgm:cxn modelId="{3062835C-871F-4915-AE39-B4D130F1E368}" type="presOf" srcId="{D8197B8C-B260-4A16-BDF4-0947B075E274}" destId="{25B08C86-7E15-44DC-BE7F-FFB55DD49D12}" srcOrd="0" destOrd="0" presId="urn:microsoft.com/office/officeart/2005/8/layout/target3"/>
    <dgm:cxn modelId="{BF9E9952-62F3-4235-B1FC-77ACB304C9F1}" type="presOf" srcId="{B651F6E3-6281-48DB-9319-2AEAFDAE7572}" destId="{619D679B-A015-4ECF-8348-D1034C574F40}" srcOrd="0" destOrd="0" presId="urn:microsoft.com/office/officeart/2005/8/layout/target3"/>
    <dgm:cxn modelId="{381253A1-D2E6-4679-86FF-62E0D18C5121}" type="presParOf" srcId="{333A1088-737F-45CB-B68E-254E46348037}" destId="{F5ABB229-8D3B-4694-996A-96F23CF14429}" srcOrd="0" destOrd="0" presId="urn:microsoft.com/office/officeart/2005/8/layout/target3"/>
    <dgm:cxn modelId="{1558E645-06B1-49B7-8C4D-A850D79D5297}" type="presParOf" srcId="{333A1088-737F-45CB-B68E-254E46348037}" destId="{F41139FD-01EE-4571-8B17-4FB00FC51163}" srcOrd="1" destOrd="0" presId="urn:microsoft.com/office/officeart/2005/8/layout/target3"/>
    <dgm:cxn modelId="{37F165D0-8F48-4C2A-A2C5-5C5D70930AB0}" type="presParOf" srcId="{333A1088-737F-45CB-B68E-254E46348037}" destId="{D005CE8C-CC26-4C3E-AC11-E15060ECD759}" srcOrd="2" destOrd="0" presId="urn:microsoft.com/office/officeart/2005/8/layout/target3"/>
    <dgm:cxn modelId="{2AF3C87E-DCFA-4FC1-8572-7275F9FDF118}" type="presParOf" srcId="{333A1088-737F-45CB-B68E-254E46348037}" destId="{2C702D82-9B77-49B7-9568-BB8EB47C3372}" srcOrd="3" destOrd="0" presId="urn:microsoft.com/office/officeart/2005/8/layout/target3"/>
    <dgm:cxn modelId="{C677D992-22EE-469B-AAF4-F63C1419DED9}" type="presParOf" srcId="{333A1088-737F-45CB-B68E-254E46348037}" destId="{A52A0455-90FF-4808-ABD0-F02540D31D5A}" srcOrd="4" destOrd="0" presId="urn:microsoft.com/office/officeart/2005/8/layout/target3"/>
    <dgm:cxn modelId="{3B506D1C-2E68-4C27-8E19-61C2FEC1F0F4}" type="presParOf" srcId="{333A1088-737F-45CB-B68E-254E46348037}" destId="{6140AFEC-043D-4C43-A2F9-D0F5331DF3A3}" srcOrd="5" destOrd="0" presId="urn:microsoft.com/office/officeart/2005/8/layout/target3"/>
    <dgm:cxn modelId="{C7D08948-0454-4E85-BEF3-BF2F44994714}" type="presParOf" srcId="{333A1088-737F-45CB-B68E-254E46348037}" destId="{9358AC05-5D7D-4327-9F80-1AD486AEA664}" srcOrd="6" destOrd="0" presId="urn:microsoft.com/office/officeart/2005/8/layout/target3"/>
    <dgm:cxn modelId="{62A33745-6CD6-435A-81E6-EFBB14C21237}" type="presParOf" srcId="{333A1088-737F-45CB-B68E-254E46348037}" destId="{313FC574-E1CD-4FB4-B054-0B805CE0447D}" srcOrd="7" destOrd="0" presId="urn:microsoft.com/office/officeart/2005/8/layout/target3"/>
    <dgm:cxn modelId="{DA1DA354-C7DD-40CF-A0A0-C71BB7CE3345}" type="presParOf" srcId="{333A1088-737F-45CB-B68E-254E46348037}" destId="{619D679B-A015-4ECF-8348-D1034C574F40}" srcOrd="8" destOrd="0" presId="urn:microsoft.com/office/officeart/2005/8/layout/target3"/>
    <dgm:cxn modelId="{C6A56865-D8BA-4F81-A636-90934E39D46B}" type="presParOf" srcId="{333A1088-737F-45CB-B68E-254E46348037}" destId="{322283A8-4A27-4CDA-BAE3-F381106A9174}" srcOrd="9" destOrd="0" presId="urn:microsoft.com/office/officeart/2005/8/layout/target3"/>
    <dgm:cxn modelId="{60F520D6-33DD-486C-99EC-8DA0700CCCE8}" type="presParOf" srcId="{333A1088-737F-45CB-B68E-254E46348037}" destId="{FFC9F71D-1B4F-4AD9-A4A6-86ADEFC8AF5C}" srcOrd="10" destOrd="0" presId="urn:microsoft.com/office/officeart/2005/8/layout/target3"/>
    <dgm:cxn modelId="{5CAE1475-89FF-4ABB-99A6-381B7E87F24C}" type="presParOf" srcId="{333A1088-737F-45CB-B68E-254E46348037}" destId="{25B08C86-7E15-44DC-BE7F-FFB55DD49D12}" srcOrd="11" destOrd="0" presId="urn:microsoft.com/office/officeart/2005/8/layout/target3"/>
    <dgm:cxn modelId="{8B2956EB-9289-48ED-AFA6-2BB581EED27E}" type="presParOf" srcId="{333A1088-737F-45CB-B68E-254E46348037}" destId="{76644BE8-9D7C-4C09-B250-3D10AF48CBB7}" srcOrd="12" destOrd="0" presId="urn:microsoft.com/office/officeart/2005/8/layout/target3"/>
    <dgm:cxn modelId="{56B096E7-C47B-4420-88FC-543CC77C2A14}" type="presParOf" srcId="{333A1088-737F-45CB-B68E-254E46348037}" destId="{EE85B701-7295-41C0-BA7A-34D3756A2AE6}" srcOrd="13" destOrd="0" presId="urn:microsoft.com/office/officeart/2005/8/layout/target3"/>
    <dgm:cxn modelId="{ABBB4BEC-3469-4742-91AE-C20582641448}" type="presParOf" srcId="{333A1088-737F-45CB-B68E-254E46348037}" destId="{8BEBB6EC-1DAA-4CAC-8A25-BC0FCBD5DBD5}" srcOrd="14" destOrd="0" presId="urn:microsoft.com/office/officeart/2005/8/layout/target3"/>
    <dgm:cxn modelId="{AB117413-6143-455A-A7FB-307427D21D15}" type="presParOf" srcId="{333A1088-737F-45CB-B68E-254E46348037}" destId="{AED2198E-93D5-4001-81B4-73124B309672}" srcOrd="15" destOrd="0" presId="urn:microsoft.com/office/officeart/2005/8/layout/target3"/>
    <dgm:cxn modelId="{54CFB3C2-4C71-4E45-96C0-F239AA3DA527}" type="presParOf" srcId="{333A1088-737F-45CB-B68E-254E46348037}" destId="{2BE915AB-18AA-4053-B92C-3BFC9ED204BB}" srcOrd="16" destOrd="0" presId="urn:microsoft.com/office/officeart/2005/8/layout/target3"/>
    <dgm:cxn modelId="{3D2EEB14-E7ED-48DF-B540-B38F53FE5AB3}" type="presParOf" srcId="{333A1088-737F-45CB-B68E-254E46348037}" destId="{6BB5E863-4638-4E1D-BFDE-399D028AC4ED}" srcOrd="17" destOrd="0" presId="urn:microsoft.com/office/officeart/2005/8/layout/target3"/>
    <dgm:cxn modelId="{BA4E9D32-3A4F-4CBE-9115-D948722C1C68}" type="presParOf" srcId="{333A1088-737F-45CB-B68E-254E46348037}" destId="{5A5FFA88-C948-4069-8E93-59FA12366E83}" srcOrd="18" destOrd="0" presId="urn:microsoft.com/office/officeart/2005/8/layout/target3"/>
    <dgm:cxn modelId="{DD34FBD8-0166-46EB-993E-229A8607624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VY_32_INOVACE_06_ZEMĚPIS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ÚRODNÉ KRAJINY ČR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D9C710-0DF9-4091-99A7-E6E3211C1BC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C36EEE-CA95-4250-8159-97731E243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67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D30E6-FCBA-418C-8490-72B07D75B06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D8DC73-E455-4768-BDA4-DA515EB22C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387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406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963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9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847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69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755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180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558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387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803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227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E6518-1F03-4CC5-9970-F90E86709BC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E93A2-2CF1-4D48-AD22-D7BD22CF5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71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49077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1"/>
          <p:cNvSpPr txBox="1">
            <a:spLocks noChangeArrowheads="1"/>
          </p:cNvSpPr>
          <p:nvPr/>
        </p:nvSpPr>
        <p:spPr bwMode="auto">
          <a:xfrm>
            <a:off x="323850" y="6165850"/>
            <a:ext cx="8712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Styl výše uvedené tabulky pro doplnění informací k materiálu si můžete zvolit sami. Důležité je dodržet náležitosti v ní uvedené.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2127847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</a:t>
            </a:r>
            <a:r>
              <a:rPr lang="cs-CZ" sz="2400" dirty="0"/>
              <a:t>příroda</a:t>
            </a:r>
            <a:endParaRPr lang="cs-CZ" sz="2400" dirty="0" smtClean="0"/>
          </a:p>
          <a:p>
            <a:r>
              <a:rPr lang="cs-CZ" sz="2400" dirty="0" smtClean="0"/>
              <a:t>Název učiva:       	Úrodné krajiny ČR</a:t>
            </a:r>
          </a:p>
          <a:p>
            <a:r>
              <a:rPr lang="cs-CZ" sz="2400" dirty="0" smtClean="0"/>
              <a:t>Ročník:			7.ročník</a:t>
            </a:r>
          </a:p>
          <a:p>
            <a:r>
              <a:rPr lang="cs-CZ" sz="2400" dirty="0" smtClean="0"/>
              <a:t>Druh materiálu: 	učební text</a:t>
            </a:r>
          </a:p>
          <a:p>
            <a:r>
              <a:rPr lang="cs-CZ" sz="2400" dirty="0" smtClean="0"/>
              <a:t>Obsah učiva:		nížiny, vrchoviny, rybníky, lesy, pěstování 			plodin, využitelnost jednotlivých lokalit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653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 advTm="5000"/>
    </mc:Choice>
    <mc:Fallback xmlns=""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653136"/>
            <a:ext cx="7772400" cy="1368152"/>
          </a:xfrm>
          <a:solidFill>
            <a:schemeClr val="bg2">
              <a:lumMod val="90000"/>
            </a:schemeClr>
          </a:solidFill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Uživí nás naše země ?</a:t>
            </a:r>
            <a:endParaRPr lang="cs-CZ" sz="66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052736"/>
            <a:ext cx="8136904" cy="1440160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bg2">
                    <a:lumMod val="25000"/>
                  </a:schemeClr>
                </a:solidFill>
              </a:rPr>
              <a:t>Úrodné oblasti v ČR</a:t>
            </a:r>
          </a:p>
          <a:p>
            <a:r>
              <a:rPr lang="cs-CZ" sz="72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pic>
        <p:nvPicPr>
          <p:cNvPr id="9219" name="Picture 3" descr="C:\Users\notebookA\AppData\Local\Microsoft\Windows\Temporary Internet Files\Content.IE5\B83FZBAY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580" y="2852936"/>
            <a:ext cx="19558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102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8000" b="1" dirty="0" smtClean="0"/>
              <a:t>Co tvoří přírodu ?</a:t>
            </a:r>
            <a:endParaRPr lang="cs-CZ" sz="8000" b="1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323528" y="1628800"/>
            <a:ext cx="4032448" cy="1512168"/>
          </a:xfrm>
          <a:prstGeom prst="flowChartPunchedTap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půdy</a:t>
            </a:r>
            <a:endParaRPr lang="cs-CZ" sz="7200" b="1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154556" y="3015992"/>
            <a:ext cx="4536504" cy="1944216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rostlinstvo</a:t>
            </a:r>
            <a:endParaRPr lang="cs-CZ" sz="7200" b="1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4499992" y="3789040"/>
            <a:ext cx="4248472" cy="1584176"/>
          </a:xfrm>
          <a:prstGeom prst="flowChartPunchedTap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živočišstvo</a:t>
            </a:r>
            <a:endParaRPr lang="cs-CZ" sz="7200" b="1" dirty="0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4873392" y="1805176"/>
            <a:ext cx="4032448" cy="1584176"/>
          </a:xfrm>
          <a:prstGeom prst="flowChartPunchedTap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/>
              <a:t>podnebí</a:t>
            </a:r>
            <a:endParaRPr lang="cs-CZ" sz="8000" b="1" dirty="0"/>
          </a:p>
        </p:txBody>
      </p:sp>
      <p:sp>
        <p:nvSpPr>
          <p:cNvPr id="10" name="Vývojový diagram: děrná páska 9"/>
          <p:cNvSpPr/>
          <p:nvPr/>
        </p:nvSpPr>
        <p:spPr>
          <a:xfrm>
            <a:off x="5220072" y="5071824"/>
            <a:ext cx="3657168" cy="1584176"/>
          </a:xfrm>
          <a:prstGeom prst="flowChartPunchedTap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/>
              <a:t>vodstvo</a:t>
            </a:r>
            <a:endParaRPr lang="cs-CZ" sz="8000" b="1" dirty="0"/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179512" y="5123224"/>
            <a:ext cx="4693880" cy="1584176"/>
          </a:xfrm>
          <a:prstGeom prst="flowChartPunchedTap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Povrch krajiny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52862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Co ovlivňuje úrodnost krajiny ?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4890" y="1814446"/>
            <a:ext cx="4241126" cy="268944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Nadmořská </a:t>
            </a:r>
          </a:p>
          <a:p>
            <a:pPr algn="ctr"/>
            <a:r>
              <a:rPr lang="cs-CZ" sz="6000" b="1" dirty="0" smtClean="0"/>
              <a:t>výška </a:t>
            </a:r>
          </a:p>
          <a:p>
            <a:pPr algn="ctr"/>
            <a:r>
              <a:rPr lang="cs-CZ" sz="4800" b="1" dirty="0" smtClean="0"/>
              <a:t>krajiny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 rot="21265326">
            <a:off x="1823061" y="4514001"/>
            <a:ext cx="4615858" cy="144655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podnebí</a:t>
            </a:r>
            <a:endParaRPr lang="cs-CZ" sz="8800" b="1" dirty="0"/>
          </a:p>
        </p:txBody>
      </p:sp>
      <p:sp>
        <p:nvSpPr>
          <p:cNvPr id="7" name="TextovéPole 6"/>
          <p:cNvSpPr txBox="1"/>
          <p:nvPr/>
        </p:nvSpPr>
        <p:spPr>
          <a:xfrm rot="620096">
            <a:off x="4714970" y="2387457"/>
            <a:ext cx="3816423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Kvalita</a:t>
            </a:r>
          </a:p>
          <a:p>
            <a:pPr algn="ctr"/>
            <a:r>
              <a:rPr lang="cs-CZ" sz="6000" b="1" dirty="0" smtClean="0"/>
              <a:t> půdy</a:t>
            </a:r>
            <a:endParaRPr lang="cs-CZ" sz="6000" b="1" dirty="0"/>
          </a:p>
        </p:txBody>
      </p:sp>
      <p:pic>
        <p:nvPicPr>
          <p:cNvPr id="5122" name="Picture 2" descr="C:\Users\notebookA\AppData\Local\Microsoft\Windows\Temporary Internet Files\Content.IE5\6ZQSJ219\MC900350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293" y="4653057"/>
            <a:ext cx="1801640" cy="1312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otebookA\AppData\Local\Microsoft\Windows\Temporary Internet Files\Content.IE5\LF67EQ7N\MC9000196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93485">
            <a:off x="400542" y="5012635"/>
            <a:ext cx="1368162" cy="137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794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7200" b="1" dirty="0" smtClean="0"/>
              <a:t>Úrodné oblasti v ČR</a:t>
            </a:r>
            <a:endParaRPr lang="cs-CZ" sz="7200" b="1" dirty="0"/>
          </a:p>
        </p:txBody>
      </p:sp>
      <p:sp>
        <p:nvSpPr>
          <p:cNvPr id="3" name="TextovéPole 2"/>
          <p:cNvSpPr txBox="1"/>
          <p:nvPr/>
        </p:nvSpPr>
        <p:spPr>
          <a:xfrm rot="21105326">
            <a:off x="187231" y="1793690"/>
            <a:ext cx="6217650" cy="1015663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92D050"/>
                </a:solidFill>
              </a:rPr>
              <a:t>Polabská nížina</a:t>
            </a:r>
            <a:endParaRPr lang="cs-CZ" sz="6000" b="1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20712494">
            <a:off x="1010746" y="2658347"/>
            <a:ext cx="7137357" cy="92333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92D050"/>
                </a:solidFill>
              </a:rPr>
              <a:t>Dyjsko-svratecký </a:t>
            </a:r>
            <a:r>
              <a:rPr lang="cs-CZ" sz="5400" b="1" dirty="0">
                <a:solidFill>
                  <a:srgbClr val="92D050"/>
                </a:solidFill>
              </a:rPr>
              <a:t>ú</a:t>
            </a:r>
            <a:r>
              <a:rPr lang="cs-CZ" sz="5400" b="1" dirty="0" smtClean="0">
                <a:solidFill>
                  <a:srgbClr val="92D050"/>
                </a:solidFill>
              </a:rPr>
              <a:t>val</a:t>
            </a:r>
            <a:endParaRPr lang="cs-CZ" sz="54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1442600">
            <a:off x="2265107" y="4036388"/>
            <a:ext cx="6558015" cy="92333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92D050"/>
                </a:solidFill>
              </a:rPr>
              <a:t>Dolnomoravský úval</a:t>
            </a:r>
            <a:endParaRPr lang="cs-CZ" sz="54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92145">
            <a:off x="1124904" y="5523966"/>
            <a:ext cx="6984776" cy="92333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92D050"/>
                </a:solidFill>
              </a:rPr>
              <a:t>Hornomoravský úval</a:t>
            </a:r>
            <a:endParaRPr lang="cs-CZ" sz="5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14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6000" b="1" dirty="0" smtClean="0"/>
              <a:t>Co se pěstuje v nížinách ?</a:t>
            </a:r>
            <a:endParaRPr lang="cs-CZ" sz="6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564590"/>
              </p:ext>
            </p:extLst>
          </p:nvPr>
        </p:nvGraphicFramePr>
        <p:xfrm>
          <a:off x="1907704" y="1638712"/>
          <a:ext cx="5616624" cy="45720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616624"/>
              </a:tblGrid>
              <a:tr h="64807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400" b="1" dirty="0" smtClean="0"/>
                        <a:t>OBILÍ  -</a:t>
                      </a:r>
                      <a:r>
                        <a:rPr lang="cs-CZ" sz="4400" b="1" baseline="0" dirty="0" smtClean="0"/>
                        <a:t>  </a:t>
                      </a:r>
                      <a:r>
                        <a:rPr lang="cs-CZ" sz="4400" b="1" i="1" dirty="0" smtClean="0"/>
                        <a:t>pšenice</a:t>
                      </a:r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KUKUŘICE</a:t>
                      </a:r>
                      <a:endParaRPr lang="cs-CZ" sz="4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ZELENINA</a:t>
                      </a:r>
                      <a:endParaRPr lang="cs-CZ" sz="4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OVOCE</a:t>
                      </a:r>
                      <a:endParaRPr lang="cs-CZ" sz="4400" b="1" dirty="0"/>
                    </a:p>
                  </a:txBody>
                  <a:tcPr>
                    <a:solidFill>
                      <a:srgbClr val="FF7C8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VINNÁ RÉVA</a:t>
                      </a:r>
                      <a:endParaRPr lang="cs-CZ" sz="4400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CUKROVÁ ŘEPA</a:t>
                      </a:r>
                      <a:endParaRPr lang="cs-CZ" sz="44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6146" name="Picture 2" descr="C:\Users\notebookA\AppData\Local\Microsoft\Windows\Temporary Internet Files\Content.IE5\0JVK29QA\MC9002153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2232248" cy="164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otebookA\AppData\Local\Microsoft\Windows\Temporary Internet Files\Content.IE5\AXE8HT03\MC9002337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0316" y="3037655"/>
            <a:ext cx="1213164" cy="1534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otebookA\AppData\Local\Microsoft\Windows\Temporary Internet Files\Content.IE5\LF67EQ7N\MC9003106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28057"/>
            <a:ext cx="1216152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notebookA\AppData\Local\Microsoft\Windows\Temporary Internet Files\Content.IE5\B83FZBAY\MC9002083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27229">
            <a:off x="348331" y="4358643"/>
            <a:ext cx="1272744" cy="181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notebookA\AppData\Local\Microsoft\Windows\Temporary Internet Files\Content.IE5\PY1IAIA0\MC9003313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45224"/>
            <a:ext cx="1336640" cy="128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08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786210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6000" b="1" dirty="0" smtClean="0"/>
              <a:t>CO SE PĚSTUJE V OBLASTI </a:t>
            </a:r>
            <a:br>
              <a:rPr lang="cs-CZ" sz="6000" b="1" dirty="0" smtClean="0"/>
            </a:br>
            <a:r>
              <a:rPr lang="cs-CZ" sz="7200" b="1" dirty="0" smtClean="0"/>
              <a:t>VRCHOVIN</a:t>
            </a:r>
            <a:r>
              <a:rPr lang="cs-CZ" sz="6000" b="1" dirty="0" smtClean="0"/>
              <a:t> ?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4528" y="2492896"/>
            <a:ext cx="6423560" cy="144655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chemeClr val="bg2">
                    <a:lumMod val="50000"/>
                  </a:schemeClr>
                </a:solidFill>
              </a:rPr>
              <a:t>BRAMBORY</a:t>
            </a:r>
            <a:endParaRPr lang="cs-CZ" sz="8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5320" y="4139833"/>
            <a:ext cx="5321168" cy="10156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CHOV DOBYTKA</a:t>
            </a:r>
            <a:endParaRPr lang="cs-CZ" sz="6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0276454">
            <a:off x="755576" y="5381453"/>
            <a:ext cx="2016224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OVCE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5722449"/>
            <a:ext cx="2031072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KRÁVY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 rot="152271">
            <a:off x="5337724" y="5679913"/>
            <a:ext cx="2124432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pastviny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3994290"/>
            <a:ext cx="2238795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chemeClr val="accent3">
                    <a:lumMod val="75000"/>
                  </a:schemeClr>
                </a:solidFill>
              </a:rPr>
              <a:t>LEN</a:t>
            </a:r>
            <a:endParaRPr lang="cs-CZ" sz="9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7170" name="Picture 2" descr="C:\Users\notebookA\AppData\Local\Microsoft\Windows\Temporary Internet Files\Content.IE5\3PBXJTZD\MC900424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20" y="5305248"/>
            <a:ext cx="869940" cy="83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410" y="6137947"/>
            <a:ext cx="834683" cy="59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70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5400" b="1" dirty="0" smtClean="0"/>
              <a:t>Najdi na mapě ČR vrchoviny 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276872"/>
            <a:ext cx="8856984" cy="2585323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5400" b="1" dirty="0" smtClean="0"/>
              <a:t>Českomoravská vrchovina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5400" b="1" dirty="0" smtClean="0"/>
              <a:t>Brdská vrchovina</a:t>
            </a:r>
            <a:endParaRPr lang="cs-CZ" sz="4000" b="1" dirty="0" smtClean="0"/>
          </a:p>
          <a:p>
            <a:pPr marL="685800" indent="-685800">
              <a:buFont typeface="Arial" pitchFamily="34" charset="0"/>
              <a:buChar char="•"/>
            </a:pPr>
            <a:r>
              <a:rPr lang="cs-CZ" sz="5400" b="1" dirty="0" smtClean="0"/>
              <a:t>Žďárské vrchy</a:t>
            </a:r>
            <a:endParaRPr lang="cs-CZ" sz="5400" b="1" dirty="0"/>
          </a:p>
        </p:txBody>
      </p:sp>
      <p:pic>
        <p:nvPicPr>
          <p:cNvPr id="8198" name="Picture 6" descr="C:\Users\notebookA\AppData\Local\Microsoft\Windows\Temporary Internet Files\Content.IE5\6ZQSJ219\MC9004355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18319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323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accent3">
                    <a:lumMod val="75000"/>
                  </a:schemeClr>
                </a:solidFill>
              </a:rPr>
              <a:t>Oblast rybníků </a:t>
            </a:r>
            <a:endParaRPr lang="cs-CZ" sz="9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9909" y="1628800"/>
            <a:ext cx="5904656" cy="212365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TŘEBOŇSKO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v Jižních Čechách</a:t>
            </a:r>
            <a:endParaRPr lang="cs-CZ" sz="6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429835">
            <a:off x="6733021" y="2249359"/>
            <a:ext cx="2016224" cy="175432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Chov kaprů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070249"/>
            <a:ext cx="6912768" cy="11079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b="1" dirty="0" smtClean="0"/>
              <a:t>Rožmberský rybník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9909" y="5589240"/>
            <a:ext cx="7468475" cy="11079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b="1" dirty="0" smtClean="0"/>
              <a:t>Třeboňský  rybník</a:t>
            </a:r>
            <a:endParaRPr lang="cs-CZ" sz="6600" b="1" dirty="0"/>
          </a:p>
        </p:txBody>
      </p:sp>
      <p:pic>
        <p:nvPicPr>
          <p:cNvPr id="4098" name="Picture 2" descr="C:\Users\notebookA\AppData\Local\Microsoft\Windows\Temporary Internet Files\Content.IE5\LF67EQ7N\MC900370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676" y="4578526"/>
            <a:ext cx="908914" cy="90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68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  <a:blipFill>
            <a:blip r:embed="rId2"/>
            <a:tile tx="0" ty="0" sx="100000" sy="100000" flip="none" algn="tl"/>
          </a:blipFill>
        </p:spPr>
        <p:txBody>
          <a:bodyPr>
            <a:noAutofit/>
          </a:bodyPr>
          <a:lstStyle/>
          <a:p>
            <a:r>
              <a:rPr lang="cs-CZ" sz="6600" b="1" dirty="0" smtClean="0"/>
              <a:t>Oblasti s lesními porosty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15152"/>
            <a:ext cx="6480720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Těžba dřeva</a:t>
            </a:r>
            <a:endParaRPr lang="cs-CZ" sz="8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440" y="3212976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Houby</a:t>
            </a:r>
            <a:r>
              <a:rPr lang="cs-CZ" sz="6600" b="1" dirty="0" smtClean="0">
                <a:solidFill>
                  <a:srgbClr val="7030A0"/>
                </a:solidFill>
              </a:rPr>
              <a:t> </a:t>
            </a:r>
          </a:p>
          <a:p>
            <a:pPr algn="ctr"/>
            <a:r>
              <a:rPr lang="cs-CZ" sz="6000" b="1" dirty="0" smtClean="0">
                <a:solidFill>
                  <a:srgbClr val="7030A0"/>
                </a:solidFill>
              </a:rPr>
              <a:t>lesní plodiny</a:t>
            </a:r>
            <a:r>
              <a:rPr lang="cs-CZ" sz="5400" b="1" dirty="0" smtClean="0">
                <a:solidFill>
                  <a:srgbClr val="7030A0"/>
                </a:solidFill>
              </a:rPr>
              <a:t> 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maliny, borůvky, ostružiny, šípky…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notebookA\AppData\Local\Microsoft\Windows\Temporary Internet Files\Content.IE5\SHHEY6BA\MC9002989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12976"/>
            <a:ext cx="1815084" cy="166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otebookA\AppData\Local\Microsoft\Windows\Temporary Internet Files\Content.IE5\AXE8HT03\MC900331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55011"/>
            <a:ext cx="1813711" cy="15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06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5400" b="1" dirty="0" smtClean="0"/>
              <a:t>Které plodiny se používají při vaření tohoto jídla ?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564904"/>
            <a:ext cx="5544616" cy="230832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Bramborová polévka</a:t>
            </a:r>
            <a:endParaRPr lang="cs-CZ" sz="7200" b="1" dirty="0"/>
          </a:p>
        </p:txBody>
      </p:sp>
      <p:pic>
        <p:nvPicPr>
          <p:cNvPr id="3074" name="Picture 2" descr="C:\Users\notebookA\AppData\Local\Microsoft\Windows\Temporary Internet Files\Content.IE5\2KLV417R\MC9001993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339" y="4725144"/>
            <a:ext cx="1585865" cy="169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38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 rot="2057637">
            <a:off x="3292818" y="2792982"/>
            <a:ext cx="3157256" cy="19442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CIBULE</a:t>
            </a:r>
            <a:endParaRPr lang="cs-CZ" sz="4800" b="1" dirty="0"/>
          </a:p>
        </p:txBody>
      </p:sp>
      <p:sp>
        <p:nvSpPr>
          <p:cNvPr id="3" name="Ovál 2"/>
          <p:cNvSpPr/>
          <p:nvPr/>
        </p:nvSpPr>
        <p:spPr>
          <a:xfrm rot="20397083">
            <a:off x="28798" y="1625311"/>
            <a:ext cx="3992951" cy="2219596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MRKEV</a:t>
            </a:r>
            <a:endParaRPr lang="cs-CZ" sz="6600" dirty="0"/>
          </a:p>
        </p:txBody>
      </p:sp>
      <p:sp>
        <p:nvSpPr>
          <p:cNvPr id="5" name="Ovál 4"/>
          <p:cNvSpPr/>
          <p:nvPr/>
        </p:nvSpPr>
        <p:spPr>
          <a:xfrm>
            <a:off x="1763688" y="128299"/>
            <a:ext cx="4629529" cy="1944216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BRAMBORY</a:t>
            </a:r>
            <a:endParaRPr lang="cs-CZ" sz="4800" b="1" dirty="0"/>
          </a:p>
        </p:txBody>
      </p:sp>
      <p:sp>
        <p:nvSpPr>
          <p:cNvPr id="6" name="Ovál 5"/>
          <p:cNvSpPr/>
          <p:nvPr/>
        </p:nvSpPr>
        <p:spPr>
          <a:xfrm rot="2722076">
            <a:off x="755505" y="3608578"/>
            <a:ext cx="3384376" cy="222390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ČESNEK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rot="20504798">
            <a:off x="3303533" y="4485557"/>
            <a:ext cx="4322948" cy="194421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MAJORÁNKA</a:t>
            </a:r>
            <a:endParaRPr lang="cs-CZ" sz="4000" b="1" dirty="0"/>
          </a:p>
        </p:txBody>
      </p:sp>
      <p:sp>
        <p:nvSpPr>
          <p:cNvPr id="8" name="Ovál 7"/>
          <p:cNvSpPr/>
          <p:nvPr/>
        </p:nvSpPr>
        <p:spPr>
          <a:xfrm>
            <a:off x="6876256" y="4284752"/>
            <a:ext cx="2082829" cy="20965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SŮL</a:t>
            </a:r>
            <a:endParaRPr lang="cs-CZ" sz="6000" dirty="0"/>
          </a:p>
        </p:txBody>
      </p:sp>
      <p:sp>
        <p:nvSpPr>
          <p:cNvPr id="9" name="Ovál 8"/>
          <p:cNvSpPr/>
          <p:nvPr/>
        </p:nvSpPr>
        <p:spPr>
          <a:xfrm>
            <a:off x="5465008" y="2241692"/>
            <a:ext cx="3455756" cy="194421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CELER</a:t>
            </a:r>
            <a:endParaRPr lang="cs-CZ" sz="6000" b="1" dirty="0"/>
          </a:p>
        </p:txBody>
      </p:sp>
      <p:sp>
        <p:nvSpPr>
          <p:cNvPr id="10" name="Ovál 9"/>
          <p:cNvSpPr/>
          <p:nvPr/>
        </p:nvSpPr>
        <p:spPr>
          <a:xfrm>
            <a:off x="5868144" y="415284"/>
            <a:ext cx="3275856" cy="194421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PERŽEL</a:t>
            </a:r>
            <a:endParaRPr lang="cs-CZ" sz="5400" b="1" dirty="0"/>
          </a:p>
        </p:txBody>
      </p:sp>
      <p:sp>
        <p:nvSpPr>
          <p:cNvPr id="11" name="Ovál 10"/>
          <p:cNvSpPr/>
          <p:nvPr/>
        </p:nvSpPr>
        <p:spPr>
          <a:xfrm>
            <a:off x="225073" y="607085"/>
            <a:ext cx="1800200" cy="102253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PEPŘ</a:t>
            </a:r>
            <a:endParaRPr lang="cs-CZ" sz="4000" b="1" dirty="0"/>
          </a:p>
        </p:txBody>
      </p:sp>
      <p:sp>
        <p:nvSpPr>
          <p:cNvPr id="12" name="Ovál 11"/>
          <p:cNvSpPr/>
          <p:nvPr/>
        </p:nvSpPr>
        <p:spPr>
          <a:xfrm>
            <a:off x="125760" y="5622413"/>
            <a:ext cx="3275856" cy="1083538"/>
          </a:xfrm>
          <a:prstGeom prst="ellips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NOVÉ KOŘENÍ</a:t>
            </a:r>
            <a:endParaRPr lang="cs-CZ" sz="2800" dirty="0"/>
          </a:p>
        </p:txBody>
      </p:sp>
      <p:sp>
        <p:nvSpPr>
          <p:cNvPr id="13" name="Ovál 12"/>
          <p:cNvSpPr/>
          <p:nvPr/>
        </p:nvSpPr>
        <p:spPr>
          <a:xfrm rot="1377860">
            <a:off x="4139952" y="1762712"/>
            <a:ext cx="2135088" cy="103949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KMÍN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08085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468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6000" b="1" dirty="0" smtClean="0"/>
              <a:t>DOPLŇ !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5920"/>
            <a:ext cx="828092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600" b="1" dirty="0" smtClean="0"/>
              <a:t>Nejúrodnější jsou ............................. 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Nejznámější nížina se nazývá….........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Rybníkářská oblast je……………………...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Nejznámější  rybník se jmenuje…...... 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V lesních porostech nacházíme…...... 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Vytěžené dřevo se používá na ..........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Na vrchovinách se pěstuje……………...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Pastviny se nacházejí v oblasti………..</a:t>
            </a:r>
          </a:p>
          <a:p>
            <a:pPr marL="514350" indent="-514350">
              <a:buAutoNum type="arabicPeriod"/>
            </a:pPr>
            <a:r>
              <a:rPr lang="cs-CZ" sz="3600" b="1" dirty="0" smtClean="0"/>
              <a:t>Na loukách v podhůří se pasou ………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88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4680" cy="70609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4800" b="1" dirty="0" smtClean="0"/>
              <a:t>SPRÁVNĚ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7496" y="1124744"/>
            <a:ext cx="8526992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/>
              <a:t>Nejúrodnější jsou </a:t>
            </a:r>
            <a:r>
              <a:rPr lang="cs-CZ" sz="2800" b="1" i="1" dirty="0" smtClean="0">
                <a:solidFill>
                  <a:srgbClr val="00B050"/>
                </a:solidFill>
              </a:rPr>
              <a:t>nížiny.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Nejznámější nížina se nazývá </a:t>
            </a:r>
            <a:r>
              <a:rPr lang="cs-CZ" sz="2800" b="1" i="1" dirty="0" smtClean="0">
                <a:solidFill>
                  <a:srgbClr val="00B050"/>
                </a:solidFill>
              </a:rPr>
              <a:t>Polabská.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Rybníkářská oblast je </a:t>
            </a:r>
            <a:r>
              <a:rPr lang="cs-CZ" sz="2800" b="1" i="1" dirty="0" smtClean="0">
                <a:solidFill>
                  <a:srgbClr val="00B050"/>
                </a:solidFill>
              </a:rPr>
              <a:t>Třeboňsko.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Nejznámější  rybník se jmenuje </a:t>
            </a:r>
            <a:r>
              <a:rPr lang="cs-CZ" sz="2800" b="1" i="1" dirty="0" smtClean="0">
                <a:solidFill>
                  <a:srgbClr val="00B050"/>
                </a:solidFill>
              </a:rPr>
              <a:t>Rožmberský a Třeboňský</a:t>
            </a:r>
            <a:r>
              <a:rPr lang="cs-CZ" sz="2800" b="1" dirty="0" smtClean="0"/>
              <a:t>. </a:t>
            </a:r>
          </a:p>
          <a:p>
            <a:pPr marL="514350" indent="-514350">
              <a:buAutoNum type="arabicPeriod" startAt="5"/>
            </a:pPr>
            <a:r>
              <a:rPr lang="cs-CZ" sz="2800" b="1" dirty="0" smtClean="0"/>
              <a:t>V lesních porostech nacházíme </a:t>
            </a:r>
            <a:r>
              <a:rPr lang="cs-CZ" sz="2800" b="1" i="1" dirty="0" smtClean="0">
                <a:solidFill>
                  <a:srgbClr val="00B050"/>
                </a:solidFill>
              </a:rPr>
              <a:t>lesní plody.</a:t>
            </a:r>
          </a:p>
          <a:p>
            <a:pPr marL="514350" indent="-514350">
              <a:buAutoNum type="arabicPeriod" startAt="5"/>
            </a:pPr>
            <a:r>
              <a:rPr lang="cs-CZ" sz="2800" b="1" dirty="0" smtClean="0"/>
              <a:t>Vytěžené dřevo z lesů se používá </a:t>
            </a:r>
            <a:r>
              <a:rPr lang="cs-CZ" sz="2800" b="1" i="1" dirty="0" smtClean="0">
                <a:solidFill>
                  <a:srgbClr val="00B050"/>
                </a:solidFill>
              </a:rPr>
              <a:t>na výrobu nábytku, ve stavebnictví.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Na vrchovinách se pěstuje </a:t>
            </a:r>
            <a:r>
              <a:rPr lang="cs-CZ" sz="2800" b="1" i="1" dirty="0" smtClean="0">
                <a:solidFill>
                  <a:srgbClr val="00B050"/>
                </a:solidFill>
              </a:rPr>
              <a:t>len a brambory, pícniny</a:t>
            </a:r>
            <a:r>
              <a:rPr lang="cs-CZ" sz="2800" b="1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Pastviny se nacházejí v oblasti </a:t>
            </a:r>
            <a:r>
              <a:rPr lang="cs-CZ" sz="2800" b="1" i="1" dirty="0" smtClean="0">
                <a:solidFill>
                  <a:srgbClr val="00B050"/>
                </a:solidFill>
              </a:rPr>
              <a:t>vrchovin v podhůří</a:t>
            </a:r>
            <a:r>
              <a:rPr lang="cs-CZ" sz="2800" b="1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2800" b="1" dirty="0" smtClean="0"/>
              <a:t>Na loukách v podhůří se pasou </a:t>
            </a:r>
            <a:r>
              <a:rPr lang="cs-CZ" sz="2800" b="1" i="1" dirty="0" smtClean="0">
                <a:solidFill>
                  <a:srgbClr val="00B050"/>
                </a:solidFill>
              </a:rPr>
              <a:t>krávy a ovce.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948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8478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51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315</Words>
  <Application>Microsoft Office PowerPoint</Application>
  <PresentationFormat>Předvádění na obrazovce (4:3)</PresentationFormat>
  <Paragraphs>102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Uživí nás naše země ?</vt:lpstr>
      <vt:lpstr>Co tvoří přírodu ?</vt:lpstr>
      <vt:lpstr>Co ovlivňuje úrodnost krajiny ?</vt:lpstr>
      <vt:lpstr>Úrodné oblasti v ČR</vt:lpstr>
      <vt:lpstr>Co se pěstuje v nížinách ?</vt:lpstr>
      <vt:lpstr>CO SE PĚSTUJE V OBLASTI  VRCHOVIN ?</vt:lpstr>
      <vt:lpstr>Najdi na mapě ČR vrchoviny </vt:lpstr>
      <vt:lpstr>Oblast rybníků </vt:lpstr>
      <vt:lpstr>Oblasti s lesními porosty</vt:lpstr>
      <vt:lpstr>Které plodiny se používají při vaření tohoto jídla ?</vt:lpstr>
      <vt:lpstr>Prezentace aplikace PowerPoint</vt:lpstr>
      <vt:lpstr>DOPLŇ !</vt:lpstr>
      <vt:lpstr>SPRÁVNĚ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Uživí nás naše země ?</dc:title>
  <dc:creator>notebookA</dc:creator>
  <cp:lastModifiedBy>reditelka</cp:lastModifiedBy>
  <cp:revision>46</cp:revision>
  <dcterms:created xsi:type="dcterms:W3CDTF">2012-10-22T18:33:37Z</dcterms:created>
  <dcterms:modified xsi:type="dcterms:W3CDTF">2012-11-23T13:19:44Z</dcterms:modified>
</cp:coreProperties>
</file>