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377" r:id="rId3"/>
    <p:sldId id="389" r:id="rId4"/>
    <p:sldId id="376" r:id="rId5"/>
    <p:sldId id="390" r:id="rId6"/>
    <p:sldId id="37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8F34"/>
    <a:srgbClr val="FE7D12"/>
    <a:srgbClr val="FFFF99"/>
    <a:srgbClr val="D2A000"/>
    <a:srgbClr val="C09200"/>
    <a:srgbClr val="D6A300"/>
    <a:srgbClr val="DDDA60"/>
    <a:srgbClr val="00AAEE"/>
    <a:srgbClr val="2FC4FF"/>
    <a:srgbClr val="81DBFF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2237" autoAdjust="0"/>
  </p:normalViewPr>
  <p:slideViewPr>
    <p:cSldViewPr>
      <p:cViewPr varScale="1">
        <p:scale>
          <a:sx n="105" d="100"/>
          <a:sy n="105" d="100"/>
        </p:scale>
        <p:origin x="-12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D6A300"/>
              </a:gs>
              <a:gs pos="50000">
                <a:srgbClr val="DDDA6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solidFill>
                  <a:srgbClr val="D2A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Sídla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D2A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45232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Sídla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Dnes je v České republice 6 381 obcí</a:t>
            </a:r>
          </a:p>
          <a:p>
            <a:r>
              <a:rPr lang="cs-CZ" dirty="0" smtClean="0"/>
              <a:t>6 měst nad 100 000 obyvatel</a:t>
            </a:r>
          </a:p>
          <a:p>
            <a:r>
              <a:rPr lang="cs-CZ" dirty="0" smtClean="0"/>
              <a:t>Trendem je suburbanizace – stěhování se </a:t>
            </a:r>
            <a:br>
              <a:rPr lang="cs-CZ" dirty="0" smtClean="0"/>
            </a:br>
            <a:r>
              <a:rPr lang="cs-CZ" dirty="0" smtClean="0"/>
              <a:t>z větších měst do jejich bezprostředního okolí</a:t>
            </a:r>
          </a:p>
          <a:p>
            <a:r>
              <a:rPr lang="cs-CZ" dirty="0" smtClean="0"/>
              <a:t>Největším městem je Praha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smtClean="0"/>
              <a:t>obyv. i rozlohou)</a:t>
            </a:r>
          </a:p>
          <a:p>
            <a:r>
              <a:rPr lang="cs-CZ" dirty="0" smtClean="0"/>
              <a:t>Velkou rozlohu mají také obce při vojenském </a:t>
            </a:r>
            <a:br>
              <a:rPr lang="cs-CZ" dirty="0" smtClean="0"/>
            </a:br>
            <a:r>
              <a:rPr lang="cs-CZ" dirty="0" smtClean="0"/>
              <a:t>prostoru – př. Hradiště (Doupovské hory)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D6A300"/>
              </a:gs>
              <a:gs pos="50000">
                <a:srgbClr val="DDDA6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0107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1457781" y="998603"/>
            <a:ext cx="6479704" cy="485977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Druhy sídel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Zemědělská</a:t>
            </a:r>
            <a:r>
              <a:rPr lang="cs-CZ" sz="2400" dirty="0" smtClean="0"/>
              <a:t> – malé obce zaměřené na zemědělskou činnost </a:t>
            </a:r>
            <a:r>
              <a:rPr lang="cs-CZ" sz="2400" dirty="0" smtClean="0"/>
              <a:t>(Bulovka, </a:t>
            </a:r>
            <a:r>
              <a:rPr lang="cs-CZ" sz="2400" dirty="0" err="1" smtClean="0"/>
              <a:t>Arnoltice</a:t>
            </a:r>
            <a:r>
              <a:rPr lang="cs-CZ" sz="2400" dirty="0" smtClean="0"/>
              <a:t>, </a:t>
            </a:r>
            <a:r>
              <a:rPr lang="cs-CZ" sz="2400" dirty="0" err="1" smtClean="0"/>
              <a:t>Pertoltice</a:t>
            </a:r>
            <a:r>
              <a:rPr lang="cs-CZ" sz="2400" dirty="0" smtClean="0"/>
              <a:t>…)</a:t>
            </a:r>
            <a:endParaRPr lang="cs-CZ" sz="2400" dirty="0" smtClean="0"/>
          </a:p>
          <a:p>
            <a:r>
              <a:rPr lang="cs-CZ" sz="2400" b="1" dirty="0" smtClean="0"/>
              <a:t>Průmyslová</a:t>
            </a:r>
            <a:r>
              <a:rPr lang="cs-CZ" sz="2400" dirty="0" smtClean="0"/>
              <a:t> – obce s velkým zastoupením průmyslových podniků </a:t>
            </a:r>
            <a:r>
              <a:rPr lang="cs-CZ" sz="2400" dirty="0" smtClean="0"/>
              <a:t>(Most, Litvínov</a:t>
            </a:r>
            <a:r>
              <a:rPr lang="cs-CZ" sz="2400" dirty="0" smtClean="0"/>
              <a:t>, </a:t>
            </a:r>
            <a:r>
              <a:rPr lang="cs-CZ" sz="2400" dirty="0" smtClean="0"/>
              <a:t>Sokolov, Ústí </a:t>
            </a:r>
            <a:r>
              <a:rPr lang="cs-CZ" sz="2400" dirty="0" err="1" smtClean="0"/>
              <a:t>n.L.</a:t>
            </a:r>
            <a:r>
              <a:rPr lang="cs-CZ" sz="2400" dirty="0" smtClean="0"/>
              <a:t>)</a:t>
            </a:r>
            <a:endParaRPr lang="cs-CZ" sz="2400" dirty="0" smtClean="0"/>
          </a:p>
          <a:p>
            <a:r>
              <a:rPr lang="cs-CZ" sz="2400" b="1" dirty="0" smtClean="0"/>
              <a:t>Lázeňská</a:t>
            </a:r>
            <a:r>
              <a:rPr lang="cs-CZ" sz="2400" dirty="0" smtClean="0"/>
              <a:t> – obce nabízející lázeňské služby a ozdravnou činnost (Lázně </a:t>
            </a:r>
            <a:r>
              <a:rPr lang="cs-CZ" sz="2400" dirty="0" smtClean="0"/>
              <a:t>Libverda, Poděbrady…)</a:t>
            </a:r>
            <a:endParaRPr lang="cs-CZ" sz="2400" dirty="0" smtClean="0"/>
          </a:p>
          <a:p>
            <a:r>
              <a:rPr lang="cs-CZ" sz="2400" b="1" dirty="0" smtClean="0"/>
              <a:t>Rekreační</a:t>
            </a:r>
            <a:r>
              <a:rPr lang="cs-CZ" sz="2400" dirty="0" smtClean="0"/>
              <a:t> – obce s vhodnými podmínkami pro rekreaci klientů </a:t>
            </a:r>
            <a:r>
              <a:rPr lang="cs-CZ" sz="2400" dirty="0" smtClean="0"/>
              <a:t>(Josefův důl, </a:t>
            </a:r>
            <a:r>
              <a:rPr lang="cs-CZ" sz="2400" dirty="0" err="1" smtClean="0"/>
              <a:t>Bedřichov</a:t>
            </a:r>
            <a:r>
              <a:rPr lang="cs-CZ" sz="2400" dirty="0" smtClean="0"/>
              <a:t>, Harrachov)</a:t>
            </a:r>
          </a:p>
          <a:p>
            <a:r>
              <a:rPr lang="cs-CZ" sz="2400" b="1" dirty="0" smtClean="0"/>
              <a:t>Obytná</a:t>
            </a:r>
            <a:r>
              <a:rPr lang="cs-CZ" sz="2400" dirty="0" smtClean="0"/>
              <a:t> – především příměstské obce, satelitní městečka</a:t>
            </a:r>
          </a:p>
          <a:p>
            <a:r>
              <a:rPr lang="cs-CZ" sz="2400" dirty="0" smtClean="0"/>
              <a:t>Větší města lze zařadit do více kategorií </a:t>
            </a:r>
            <a:br>
              <a:rPr lang="cs-CZ" sz="2400" dirty="0" smtClean="0"/>
            </a:br>
            <a:r>
              <a:rPr lang="cs-CZ" sz="2400" dirty="0" smtClean="0"/>
              <a:t>	- Liberec – průmyslová, </a:t>
            </a:r>
            <a:r>
              <a:rPr lang="cs-CZ" sz="2400" dirty="0" smtClean="0"/>
              <a:t>obytná, </a:t>
            </a:r>
            <a:r>
              <a:rPr lang="cs-CZ" sz="2400" dirty="0" smtClean="0"/>
              <a:t>rekreační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D6A300"/>
              </a:gs>
              <a:gs pos="50000">
                <a:srgbClr val="DDDA6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Město Frýdlant po povodni 2010</a:t>
            </a:r>
            <a:endParaRPr lang="cs-CZ" dirty="0"/>
          </a:p>
        </p:txBody>
      </p:sp>
      <p:pic>
        <p:nvPicPr>
          <p:cNvPr id="4" name="Zástupný symbol pro obsah 3" descr="IMG19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124744"/>
            <a:ext cx="7488832" cy="5616624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</a:t>
            </a:r>
            <a:r>
              <a:rPr lang="cs-CZ" sz="1600" dirty="0" smtClean="0"/>
              <a:t>1, 2: </a:t>
            </a:r>
            <a:r>
              <a:rPr lang="cs-CZ" sz="1600" dirty="0" smtClean="0"/>
              <a:t>Fotoarchiv autora</a:t>
            </a:r>
          </a:p>
          <a:p>
            <a:r>
              <a:rPr lang="cs-CZ" sz="1600" smtClean="0"/>
              <a:t>Autorem </a:t>
            </a:r>
            <a:r>
              <a:rPr lang="cs-CZ" sz="1600" dirty="0" smtClean="0"/>
              <a:t>materiálu a všech jeho částí, není-li uvedeno jinak, je Mgr. Jan Kašpar.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rgbClr val="D6A300"/>
              </a:gs>
              <a:gs pos="50000">
                <a:srgbClr val="DDDA6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2675</TotalTime>
  <Words>159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Česká republika</vt:lpstr>
      <vt:lpstr>Sídla</vt:lpstr>
      <vt:lpstr>Snímek 3</vt:lpstr>
      <vt:lpstr>Druhy sídel</vt:lpstr>
      <vt:lpstr>Město Frýdlant po povodni 2010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596</cp:revision>
  <dcterms:created xsi:type="dcterms:W3CDTF">2010-05-06T15:35:09Z</dcterms:created>
  <dcterms:modified xsi:type="dcterms:W3CDTF">2011-03-14T12:04:06Z</dcterms:modified>
</cp:coreProperties>
</file>