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66" r:id="rId3"/>
    <p:sldId id="256" r:id="rId4"/>
    <p:sldId id="260" r:id="rId5"/>
    <p:sldId id="270" r:id="rId6"/>
    <p:sldId id="271" r:id="rId7"/>
    <p:sldId id="269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VY_32_INOVACE_14_ZEMĚPIS	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ŠKOLNÍ BRANDÝS N/L –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 BLAŽÍČKOVÁ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ČR – PLZEŇSKÝ KRAJ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95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7252206-BB88-414E-9907-DB636FB087CD}" type="presOf" srcId="{D1D4F407-5343-4D3F-B5B9-D407B03CAEB4}" destId="{D005CE8C-CC26-4C3E-AC11-E15060ECD759}" srcOrd="0" destOrd="0" presId="urn:microsoft.com/office/officeart/2005/8/layout/target3"/>
    <dgm:cxn modelId="{B1DD520E-6663-4305-99BA-0F3936301CA1}" type="presOf" srcId="{D8197B8C-B260-4A16-BDF4-0947B075E274}" destId="{25B08C86-7E15-44DC-BE7F-FFB55DD49D12}" srcOrd="0" destOrd="0" presId="urn:microsoft.com/office/officeart/2005/8/layout/target3"/>
    <dgm:cxn modelId="{7910FC0C-F5ED-4BC1-9DAC-18DA40761273}" type="presOf" srcId="{D1B46980-6531-4606-95E6-44980827E919}" destId="{6140AFEC-043D-4C43-A2F9-D0F5331DF3A3}" srcOrd="0" destOrd="0" presId="urn:microsoft.com/office/officeart/2005/8/layout/target3"/>
    <dgm:cxn modelId="{4E2D87F6-3E31-40FF-83D2-FF177FA5B706}" type="presOf" srcId="{D1B46980-6531-4606-95E6-44980827E919}" destId="{2BE915AB-18AA-4053-B92C-3BFC9ED204BB}" srcOrd="1" destOrd="0" presId="urn:microsoft.com/office/officeart/2005/8/layout/target3"/>
    <dgm:cxn modelId="{12F0CEEA-3240-405A-B304-27836C9D2B99}" type="presOf" srcId="{D8197B8C-B260-4A16-BDF4-0947B075E274}" destId="{5A5FFA88-C948-4069-8E93-59FA12366E83}" srcOrd="1" destOrd="0" presId="urn:microsoft.com/office/officeart/2005/8/layout/target3"/>
    <dgm:cxn modelId="{E0A59F55-01E8-44CF-8475-2BF817CD3B00}" type="presOf" srcId="{4C35D32F-0EAB-4CD7-82EE-45574DC2A586}" destId="{8BEBB6EC-1DAA-4CAC-8A25-BC0FCBD5DBD5}" srcOrd="0" destOrd="0" presId="urn:microsoft.com/office/officeart/2005/8/layout/target3"/>
    <dgm:cxn modelId="{B82000C4-6971-4128-A17C-BEB6F3FE8107}" type="presOf" srcId="{B651F6E3-6281-48DB-9319-2AEAFDAE7572}" destId="{619D679B-A015-4ECF-8348-D1034C574F40}" srcOrd="0" destOrd="0" presId="urn:microsoft.com/office/officeart/2005/8/layout/target3"/>
    <dgm:cxn modelId="{FFE0C4DC-1DC3-40B5-B4F8-F0697F2043CF}" type="presOf" srcId="{B651F6E3-6281-48DB-9319-2AEAFDAE7572}" destId="{6BB5E863-4638-4E1D-BFDE-399D028AC4ED}" srcOrd="1" destOrd="0" presId="urn:microsoft.com/office/officeart/2005/8/layout/target3"/>
    <dgm:cxn modelId="{553B1A72-6193-4C1D-9655-A4C84152038D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C07EF1A-1AE8-4A93-A1B3-944C0A88C5D3}" type="presOf" srcId="{4C35D32F-0EAB-4CD7-82EE-45574DC2A586}" destId="{890E4F0B-2866-4A3F-A3C7-2A14B1797930}" srcOrd="1" destOrd="0" presId="urn:microsoft.com/office/officeart/2005/8/layout/target3"/>
    <dgm:cxn modelId="{7F30806B-5444-4B34-858F-CAE0204F8F94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66077AD-464D-4FE8-A24D-3A2700000BB1}" type="presParOf" srcId="{333A1088-737F-45CB-B68E-254E46348037}" destId="{F5ABB229-8D3B-4694-996A-96F23CF14429}" srcOrd="0" destOrd="0" presId="urn:microsoft.com/office/officeart/2005/8/layout/target3"/>
    <dgm:cxn modelId="{47DB69B6-F205-42F2-9852-46A9CCF560E0}" type="presParOf" srcId="{333A1088-737F-45CB-B68E-254E46348037}" destId="{F41139FD-01EE-4571-8B17-4FB00FC51163}" srcOrd="1" destOrd="0" presId="urn:microsoft.com/office/officeart/2005/8/layout/target3"/>
    <dgm:cxn modelId="{A9B99620-7746-4673-A31A-8E4B3D897986}" type="presParOf" srcId="{333A1088-737F-45CB-B68E-254E46348037}" destId="{D005CE8C-CC26-4C3E-AC11-E15060ECD759}" srcOrd="2" destOrd="0" presId="urn:microsoft.com/office/officeart/2005/8/layout/target3"/>
    <dgm:cxn modelId="{876C8B7A-71E0-41BF-8C80-239AE6D69244}" type="presParOf" srcId="{333A1088-737F-45CB-B68E-254E46348037}" destId="{2C702D82-9B77-49B7-9568-BB8EB47C3372}" srcOrd="3" destOrd="0" presId="urn:microsoft.com/office/officeart/2005/8/layout/target3"/>
    <dgm:cxn modelId="{63046BC2-217E-4973-B0CA-BCDFA5864AA0}" type="presParOf" srcId="{333A1088-737F-45CB-B68E-254E46348037}" destId="{A52A0455-90FF-4808-ABD0-F02540D31D5A}" srcOrd="4" destOrd="0" presId="urn:microsoft.com/office/officeart/2005/8/layout/target3"/>
    <dgm:cxn modelId="{B2A2DC65-2533-4155-BBDA-DB1654F9A18F}" type="presParOf" srcId="{333A1088-737F-45CB-B68E-254E46348037}" destId="{6140AFEC-043D-4C43-A2F9-D0F5331DF3A3}" srcOrd="5" destOrd="0" presId="urn:microsoft.com/office/officeart/2005/8/layout/target3"/>
    <dgm:cxn modelId="{4261E3D7-61E7-42B2-8EFD-789D49144F49}" type="presParOf" srcId="{333A1088-737F-45CB-B68E-254E46348037}" destId="{9358AC05-5D7D-4327-9F80-1AD486AEA664}" srcOrd="6" destOrd="0" presId="urn:microsoft.com/office/officeart/2005/8/layout/target3"/>
    <dgm:cxn modelId="{D7ED0280-9FF7-4B0C-8489-7CD198A76EF7}" type="presParOf" srcId="{333A1088-737F-45CB-B68E-254E46348037}" destId="{313FC574-E1CD-4FB4-B054-0B805CE0447D}" srcOrd="7" destOrd="0" presId="urn:microsoft.com/office/officeart/2005/8/layout/target3"/>
    <dgm:cxn modelId="{D4551250-0D23-49CC-9C34-D543D02F2F1C}" type="presParOf" srcId="{333A1088-737F-45CB-B68E-254E46348037}" destId="{619D679B-A015-4ECF-8348-D1034C574F40}" srcOrd="8" destOrd="0" presId="urn:microsoft.com/office/officeart/2005/8/layout/target3"/>
    <dgm:cxn modelId="{1F6FCBDA-311D-4F8A-BE76-C1F5A9866379}" type="presParOf" srcId="{333A1088-737F-45CB-B68E-254E46348037}" destId="{322283A8-4A27-4CDA-BAE3-F381106A9174}" srcOrd="9" destOrd="0" presId="urn:microsoft.com/office/officeart/2005/8/layout/target3"/>
    <dgm:cxn modelId="{6F01291E-DFE4-4B7D-AF43-A23417F4FF80}" type="presParOf" srcId="{333A1088-737F-45CB-B68E-254E46348037}" destId="{FFC9F71D-1B4F-4AD9-A4A6-86ADEFC8AF5C}" srcOrd="10" destOrd="0" presId="urn:microsoft.com/office/officeart/2005/8/layout/target3"/>
    <dgm:cxn modelId="{8062DC4E-9BCF-4BA8-9015-3C335487EA4D}" type="presParOf" srcId="{333A1088-737F-45CB-B68E-254E46348037}" destId="{25B08C86-7E15-44DC-BE7F-FFB55DD49D12}" srcOrd="11" destOrd="0" presId="urn:microsoft.com/office/officeart/2005/8/layout/target3"/>
    <dgm:cxn modelId="{E957F3B0-0105-4874-8087-148050FBA891}" type="presParOf" srcId="{333A1088-737F-45CB-B68E-254E46348037}" destId="{76644BE8-9D7C-4C09-B250-3D10AF48CBB7}" srcOrd="12" destOrd="0" presId="urn:microsoft.com/office/officeart/2005/8/layout/target3"/>
    <dgm:cxn modelId="{3176FBF5-86A7-4473-A5DE-903E4CC540A3}" type="presParOf" srcId="{333A1088-737F-45CB-B68E-254E46348037}" destId="{EE85B701-7295-41C0-BA7A-34D3756A2AE6}" srcOrd="13" destOrd="0" presId="urn:microsoft.com/office/officeart/2005/8/layout/target3"/>
    <dgm:cxn modelId="{014176A1-318D-48F9-907E-1FAB379373B3}" type="presParOf" srcId="{333A1088-737F-45CB-B68E-254E46348037}" destId="{8BEBB6EC-1DAA-4CAC-8A25-BC0FCBD5DBD5}" srcOrd="14" destOrd="0" presId="urn:microsoft.com/office/officeart/2005/8/layout/target3"/>
    <dgm:cxn modelId="{AE9ED707-38ED-48B5-B6ED-E3E8DC8A975D}" type="presParOf" srcId="{333A1088-737F-45CB-B68E-254E46348037}" destId="{AED2198E-93D5-4001-81B4-73124B309672}" srcOrd="15" destOrd="0" presId="urn:microsoft.com/office/officeart/2005/8/layout/target3"/>
    <dgm:cxn modelId="{6BF51668-0F97-4FD0-A446-AA0E07DAA546}" type="presParOf" srcId="{333A1088-737F-45CB-B68E-254E46348037}" destId="{2BE915AB-18AA-4053-B92C-3BFC9ED204BB}" srcOrd="16" destOrd="0" presId="urn:microsoft.com/office/officeart/2005/8/layout/target3"/>
    <dgm:cxn modelId="{A11D6B3E-C179-4ED0-A624-2C36E0CF5CD3}" type="presParOf" srcId="{333A1088-737F-45CB-B68E-254E46348037}" destId="{6BB5E863-4638-4E1D-BFDE-399D028AC4ED}" srcOrd="17" destOrd="0" presId="urn:microsoft.com/office/officeart/2005/8/layout/target3"/>
    <dgm:cxn modelId="{74E0C754-2F1A-49E5-A83A-F56EAA44B3DD}" type="presParOf" srcId="{333A1088-737F-45CB-B68E-254E46348037}" destId="{5A5FFA88-C948-4069-8E93-59FA12366E83}" srcOrd="18" destOrd="0" presId="urn:microsoft.com/office/officeart/2005/8/layout/target3"/>
    <dgm:cxn modelId="{64C1FD3A-426B-4043-9378-19028B406F5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ŠKOLNÍ BRANDÝS N/L – STARÁ BOLESLAV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 BLAŽÍČKOVÁ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11795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VY_32_INOVACE_14_ZEMĚPIS	</a:t>
          </a:r>
        </a:p>
      </dsp:txBody>
      <dsp:txXfrm>
        <a:off x="1211795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ČR – PLZEŇSKÝ KRAJ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87574-5A3B-457E-BC93-FD6E899B1425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ABB403-1B06-4B30-9C97-E687BFC0F6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731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458C32-A55E-4726-8118-63E2A04619B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10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573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9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143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8619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751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281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9249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42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157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57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D322F-13A5-4824-9D9C-6D2F9D3202A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F0A85-3529-4F3E-AE9D-9CA6AFB9C4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83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219476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1"/>
          <p:cNvSpPr txBox="1">
            <a:spLocks noChangeArrowheads="1"/>
          </p:cNvSpPr>
          <p:nvPr/>
        </p:nvSpPr>
        <p:spPr bwMode="auto">
          <a:xfrm>
            <a:off x="323850" y="6165850"/>
            <a:ext cx="8712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Styl výše uvedené tabulky pro doplnění informací k materiálu si můžete zvolit sami. Důležité je dodržet náležitosti v ní uvedené.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08400" y="2565400"/>
            <a:ext cx="258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CZ.1.07/1.4.00/21.0979</a:t>
            </a:r>
          </a:p>
        </p:txBody>
      </p:sp>
    </p:spTree>
    <p:extLst>
      <p:ext uri="{BB962C8B-B14F-4D97-AF65-F5344CB8AC3E}">
        <p14:creationId xmlns:p14="http://schemas.microsoft.com/office/powerpoint/2010/main" val="355448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4"/>
            <a:ext cx="806489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Vzdělávací oblast:	Člověk a </a:t>
            </a:r>
            <a:r>
              <a:rPr lang="cs-CZ" sz="2400" dirty="0"/>
              <a:t>příroda</a:t>
            </a:r>
            <a:endParaRPr lang="cs-CZ" sz="2400" dirty="0" smtClean="0"/>
          </a:p>
          <a:p>
            <a:r>
              <a:rPr lang="cs-CZ" sz="2400" dirty="0" smtClean="0"/>
              <a:t>Název učiva:       	ČR- Plzeňský kraj</a:t>
            </a:r>
          </a:p>
          <a:p>
            <a:r>
              <a:rPr lang="cs-CZ" sz="2400" dirty="0" smtClean="0"/>
              <a:t>Ročník:			7.ročník</a:t>
            </a:r>
          </a:p>
          <a:p>
            <a:r>
              <a:rPr lang="cs-CZ" sz="2400" dirty="0" smtClean="0"/>
              <a:t>Druh materiálu: 	učební text, </a:t>
            </a:r>
          </a:p>
          <a:p>
            <a:r>
              <a:rPr lang="cs-CZ" sz="2400" dirty="0" smtClean="0"/>
              <a:t>			poznámky do sešitu </a:t>
            </a:r>
          </a:p>
          <a:p>
            <a:r>
              <a:rPr lang="cs-CZ" sz="2400" dirty="0" smtClean="0"/>
              <a:t>			a doplňování - práce s učebnicí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křížovka</a:t>
            </a:r>
          </a:p>
          <a:p>
            <a:r>
              <a:rPr lang="cs-CZ" sz="2400" dirty="0" smtClean="0"/>
              <a:t>Obsah učiva:		Plzeňský </a:t>
            </a:r>
            <a:r>
              <a:rPr lang="cs-CZ" sz="2400" dirty="0"/>
              <a:t>kraj</a:t>
            </a:r>
          </a:p>
          <a:p>
            <a:endParaRPr lang="cs-CZ" dirty="0" smtClean="0"/>
          </a:p>
          <a:p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804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116632"/>
            <a:ext cx="4680520" cy="72008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400" b="1" dirty="0" smtClean="0"/>
              <a:t>Plzeňský kraj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9024" y="836712"/>
            <a:ext cx="8784976" cy="5688632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Krajské město:	Plzeň		163 000 obyvatel</a:t>
            </a:r>
          </a:p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Povrch:		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Český les -    </a:t>
            </a:r>
            <a:r>
              <a:rPr lang="cs-CZ" sz="2400" b="1" dirty="0" err="1" smtClean="0">
                <a:solidFill>
                  <a:schemeClr val="accent6">
                    <a:lumMod val="75000"/>
                  </a:schemeClr>
                </a:solidFill>
              </a:rPr>
              <a:t>Čerchov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  1042 m  n.m.</a:t>
            </a:r>
          </a:p>
          <a:p>
            <a:pPr algn="l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	Šumava 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- 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   Javor        1456 m n.m.</a:t>
            </a:r>
          </a:p>
          <a:p>
            <a:pPr algn="l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</a:t>
            </a:r>
            <a:r>
              <a:rPr lang="cs-CZ" sz="2400" b="1" dirty="0" smtClean="0">
                <a:solidFill>
                  <a:srgbClr val="0070C0"/>
                </a:solidFill>
              </a:rPr>
              <a:t>Černé a Čertovo jezero – ledovcová jezera</a:t>
            </a:r>
          </a:p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Řeky</a:t>
            </a:r>
            <a:r>
              <a:rPr lang="cs-CZ" sz="2400" b="1" dirty="0">
                <a:solidFill>
                  <a:schemeClr val="tx1"/>
                </a:solidFill>
              </a:rPr>
              <a:t>:  </a:t>
            </a:r>
            <a:r>
              <a:rPr lang="cs-CZ" sz="2400" b="1" dirty="0" smtClean="0">
                <a:solidFill>
                  <a:schemeClr val="tx1"/>
                </a:solidFill>
              </a:rPr>
              <a:t>		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Mže</a:t>
            </a:r>
            <a:r>
              <a:rPr lang="cs-CZ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Radbuza ,Úhlava , Úslava,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Berounka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Města:</a:t>
            </a:r>
            <a:r>
              <a:rPr lang="cs-CZ" sz="2400" b="1" dirty="0">
                <a:solidFill>
                  <a:schemeClr val="tx1"/>
                </a:solidFill>
              </a:rPr>
              <a:t> </a:t>
            </a:r>
            <a:r>
              <a:rPr lang="cs-CZ" sz="2400" b="1" dirty="0" smtClean="0">
                <a:solidFill>
                  <a:schemeClr val="tx1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Plzeň   	-   </a:t>
            </a:r>
            <a:r>
              <a:rPr lang="cs-CZ" sz="2400" b="1" dirty="0">
                <a:solidFill>
                  <a:schemeClr val="tx1"/>
                </a:solidFill>
              </a:rPr>
              <a:t>pivovar</a:t>
            </a:r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Prazdroj </a:t>
            </a:r>
          </a:p>
          <a:p>
            <a:pPr algn="l"/>
            <a:r>
              <a:rPr lang="cs-CZ" sz="2400" b="1" dirty="0">
                <a:solidFill>
                  <a:srgbClr val="00B050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		-   strojírny Škoda </a:t>
            </a:r>
            <a:r>
              <a:rPr lang="cs-CZ" sz="2000" b="1" dirty="0" smtClean="0">
                <a:solidFill>
                  <a:srgbClr val="00B050"/>
                </a:solidFill>
              </a:rPr>
              <a:t>– </a:t>
            </a:r>
            <a:r>
              <a:rPr lang="cs-CZ" sz="2000" b="1" dirty="0" smtClean="0">
                <a:solidFill>
                  <a:schemeClr val="tx1"/>
                </a:solidFill>
              </a:rPr>
              <a:t>stroje</a:t>
            </a:r>
            <a:r>
              <a:rPr lang="cs-CZ" sz="2000" b="1" dirty="0" smtClean="0">
                <a:solidFill>
                  <a:srgbClr val="00B050"/>
                </a:solidFill>
              </a:rPr>
              <a:t> do energetiky a dopravy</a:t>
            </a:r>
          </a:p>
          <a:p>
            <a:pPr algn="l"/>
            <a:r>
              <a:rPr lang="cs-CZ" sz="2400" b="1" dirty="0">
                <a:solidFill>
                  <a:srgbClr val="00B050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		-   těžba </a:t>
            </a:r>
            <a:r>
              <a:rPr lang="cs-CZ" sz="2400" b="1" dirty="0" smtClean="0">
                <a:solidFill>
                  <a:schemeClr val="tx1"/>
                </a:solidFill>
              </a:rPr>
              <a:t>kaolinu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(</a:t>
            </a:r>
            <a:r>
              <a:rPr lang="cs-CZ" sz="1800" b="1" dirty="0" smtClean="0">
                <a:solidFill>
                  <a:srgbClr val="00B050"/>
                </a:solidFill>
              </a:rPr>
              <a:t>obklady a dlažby, keramika)</a:t>
            </a:r>
            <a:endParaRPr lang="cs-CZ" sz="1800" b="1" dirty="0">
              <a:solidFill>
                <a:srgbClr val="00B050"/>
              </a:solidFill>
            </a:endParaRPr>
          </a:p>
          <a:p>
            <a:pPr algn="l"/>
            <a:r>
              <a:rPr lang="cs-CZ" sz="2400" b="1" dirty="0" smtClean="0">
                <a:solidFill>
                  <a:srgbClr val="00B050"/>
                </a:solidFill>
              </a:rPr>
              <a:t>		Domažlice  </a:t>
            </a:r>
            <a:r>
              <a:rPr lang="cs-CZ" sz="2400" b="1" dirty="0">
                <a:solidFill>
                  <a:srgbClr val="00B050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-  </a:t>
            </a:r>
            <a:r>
              <a:rPr lang="cs-CZ" sz="1600" b="1" dirty="0">
                <a:solidFill>
                  <a:srgbClr val="00B050"/>
                </a:solidFill>
              </a:rPr>
              <a:t>městská památková </a:t>
            </a:r>
            <a:r>
              <a:rPr lang="cs-CZ" sz="1600" b="1" dirty="0" smtClean="0">
                <a:solidFill>
                  <a:srgbClr val="00B050"/>
                </a:solidFill>
              </a:rPr>
              <a:t>rezervace  </a:t>
            </a:r>
          </a:p>
          <a:p>
            <a:pPr algn="l"/>
            <a:r>
              <a:rPr lang="cs-CZ" sz="1400" b="1" dirty="0">
                <a:solidFill>
                  <a:srgbClr val="00B050"/>
                </a:solidFill>
              </a:rPr>
              <a:t>	</a:t>
            </a:r>
            <a:r>
              <a:rPr lang="cs-CZ" sz="1400" b="1" dirty="0" smtClean="0">
                <a:solidFill>
                  <a:srgbClr val="00B050"/>
                </a:solidFill>
              </a:rPr>
              <a:t>			</a:t>
            </a:r>
            <a:r>
              <a:rPr lang="cs-CZ" sz="1800" b="1" dirty="0" smtClean="0">
                <a:solidFill>
                  <a:srgbClr val="00B050"/>
                </a:solidFill>
              </a:rPr>
              <a:t>(</a:t>
            </a:r>
            <a:r>
              <a:rPr lang="cs-CZ" sz="1800" b="1" dirty="0" smtClean="0">
                <a:solidFill>
                  <a:schemeClr val="tx1"/>
                </a:solidFill>
              </a:rPr>
              <a:t>Chodsko</a:t>
            </a:r>
            <a:r>
              <a:rPr lang="cs-CZ" sz="1800" b="1" dirty="0" smtClean="0">
                <a:solidFill>
                  <a:srgbClr val="00B050"/>
                </a:solidFill>
              </a:rPr>
              <a:t> – Psohlavci – strážci hranic)</a:t>
            </a:r>
            <a:endParaRPr lang="cs-CZ" sz="1800" b="1" dirty="0">
              <a:solidFill>
                <a:srgbClr val="00B050"/>
              </a:solidFill>
            </a:endParaRPr>
          </a:p>
          <a:p>
            <a:pPr algn="l"/>
            <a:r>
              <a:rPr lang="cs-CZ" sz="2400" b="1" dirty="0" smtClean="0">
                <a:solidFill>
                  <a:srgbClr val="00B050"/>
                </a:solidFill>
              </a:rPr>
              <a:t>		Tachov, Stříbro – </a:t>
            </a:r>
            <a:r>
              <a:rPr lang="cs-CZ" sz="1800" b="1" dirty="0" smtClean="0">
                <a:solidFill>
                  <a:srgbClr val="00B050"/>
                </a:solidFill>
              </a:rPr>
              <a:t>na řece Mži </a:t>
            </a:r>
            <a:endParaRPr lang="cs-CZ" sz="2400" b="1" dirty="0">
              <a:solidFill>
                <a:srgbClr val="00B050"/>
              </a:solidFill>
            </a:endParaRPr>
          </a:p>
          <a:p>
            <a:pPr algn="l"/>
            <a:r>
              <a:rPr lang="cs-CZ" sz="2400" b="1" dirty="0" smtClean="0">
                <a:solidFill>
                  <a:srgbClr val="00B050"/>
                </a:solidFill>
              </a:rPr>
              <a:t>		Klatovy  </a:t>
            </a:r>
            <a:endParaRPr lang="cs-CZ" sz="2400" b="1" dirty="0">
              <a:solidFill>
                <a:srgbClr val="00B050"/>
              </a:solidFill>
            </a:endParaRPr>
          </a:p>
          <a:p>
            <a:pPr algn="l"/>
            <a:r>
              <a:rPr lang="cs-CZ" sz="2400" b="1" dirty="0" smtClean="0">
                <a:solidFill>
                  <a:srgbClr val="00B050"/>
                </a:solidFill>
              </a:rPr>
              <a:t>		Sušice </a:t>
            </a:r>
            <a:r>
              <a:rPr lang="cs-CZ" sz="2400" b="1" dirty="0">
                <a:solidFill>
                  <a:srgbClr val="00B050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-	</a:t>
            </a:r>
            <a:r>
              <a:rPr lang="cs-CZ" sz="2000" b="1" dirty="0" smtClean="0">
                <a:solidFill>
                  <a:srgbClr val="00B050"/>
                </a:solidFill>
              </a:rPr>
              <a:t>výroba </a:t>
            </a:r>
            <a:r>
              <a:rPr lang="cs-CZ" sz="2000" b="1" dirty="0">
                <a:solidFill>
                  <a:schemeClr val="tx1"/>
                </a:solidFill>
              </a:rPr>
              <a:t>zápalek</a:t>
            </a:r>
            <a:r>
              <a:rPr lang="cs-CZ" sz="2000" b="1" dirty="0">
                <a:solidFill>
                  <a:srgbClr val="00B050"/>
                </a:solidFill>
              </a:rPr>
              <a:t>   SOLO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0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3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Opakování….</a:t>
            </a:r>
            <a:endParaRPr lang="cs-CZ" sz="66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616795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chybějící pojmy: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276872"/>
            <a:ext cx="7992888" cy="39703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Černé a Čertovo ………………………………………………..O</a:t>
            </a:r>
          </a:p>
          <a:p>
            <a:r>
              <a:rPr lang="cs-CZ" sz="2800" b="1" dirty="0" smtClean="0"/>
              <a:t>Javor je nejvyšší hora …………………………………………Y</a:t>
            </a:r>
          </a:p>
          <a:p>
            <a:r>
              <a:rPr lang="cs-CZ" sz="2800" b="1" dirty="0" smtClean="0"/>
              <a:t>Chodsko je oblast okolo města …………………………..E</a:t>
            </a:r>
          </a:p>
          <a:p>
            <a:r>
              <a:rPr lang="cs-CZ" sz="2800" b="1" dirty="0" smtClean="0"/>
              <a:t>U Plzně se těží ……………………………………………………N</a:t>
            </a:r>
          </a:p>
          <a:p>
            <a:r>
              <a:rPr lang="cs-CZ" sz="2800" b="1" dirty="0" smtClean="0"/>
              <a:t>Krajský úřad Plzeňského kraje je v ………………………I</a:t>
            </a:r>
          </a:p>
          <a:p>
            <a:r>
              <a:rPr lang="cs-CZ" sz="2800" b="1" dirty="0" smtClean="0"/>
              <a:t>Plzeňské pivo se jmenuje ……………………………………J</a:t>
            </a:r>
          </a:p>
          <a:p>
            <a:r>
              <a:rPr lang="cs-CZ" sz="2800" b="1" dirty="0" smtClean="0"/>
              <a:t>Do Plzně tečou řeky:</a:t>
            </a:r>
          </a:p>
          <a:p>
            <a:r>
              <a:rPr lang="cs-CZ" sz="2800" b="1" dirty="0" smtClean="0"/>
              <a:t> Ú……………...,Ú……………..., R………….……, M……………</a:t>
            </a:r>
          </a:p>
          <a:p>
            <a:r>
              <a:rPr lang="cs-CZ" sz="2800" b="1" dirty="0" smtClean="0"/>
              <a:t>Berounka nemá …………………N.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81145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908720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TAJENKA: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5256584" cy="25853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DIVOKÁ </a:t>
            </a:r>
          </a:p>
          <a:p>
            <a:pPr algn="ctr"/>
            <a:r>
              <a:rPr lang="cs-CZ" sz="5400" b="1" dirty="0" smtClean="0"/>
              <a:t>ŘÍČKA </a:t>
            </a:r>
          </a:p>
          <a:p>
            <a:pPr algn="ctr"/>
            <a:r>
              <a:rPr lang="cs-CZ" sz="5400" b="1" dirty="0" smtClean="0"/>
              <a:t>NA ŠUMAVĚ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1015620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2232248" cy="70609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Vyluštěte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826035"/>
              </p:ext>
            </p:extLst>
          </p:nvPr>
        </p:nvGraphicFramePr>
        <p:xfrm>
          <a:off x="3707904" y="1268760"/>
          <a:ext cx="4104455" cy="437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"/>
                <a:gridCol w="820891"/>
                <a:gridCol w="820891"/>
                <a:gridCol w="820891"/>
                <a:gridCol w="820891"/>
              </a:tblGrid>
              <a:tr h="792088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619672" y="1484784"/>
            <a:ext cx="187220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CHYTAT RYBY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276871"/>
            <a:ext cx="231779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NĚKDY DÁVNO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7585" y="3067681"/>
            <a:ext cx="267353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LETĚT VOLNĚ DOLŮ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43608" y="4077072"/>
            <a:ext cx="244827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MUŽSKÉ JMÉNO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19672" y="5085184"/>
            <a:ext cx="1841446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   STRACH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76446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2448272" cy="5760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SPRÁVNĚ: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399971"/>
              </p:ext>
            </p:extLst>
          </p:nvPr>
        </p:nvGraphicFramePr>
        <p:xfrm>
          <a:off x="3707904" y="1268760"/>
          <a:ext cx="4104455" cy="437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"/>
                <a:gridCol w="820891"/>
                <a:gridCol w="820891"/>
                <a:gridCol w="820891"/>
                <a:gridCol w="820891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sz="4000" b="1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9605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619672" y="1484784"/>
            <a:ext cx="187220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CHYTAT RYBY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276871"/>
            <a:ext cx="231779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NĚKDY DÁVNO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7585" y="3067681"/>
            <a:ext cx="267353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LETĚT VOLNĚ DOLŮ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43608" y="4077072"/>
            <a:ext cx="244827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MUŽSKÉ JMÉNO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19672" y="5085184"/>
            <a:ext cx="1841446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   STRACH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35418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484784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Použité zdroje: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842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191</Words>
  <Application>Microsoft Office PowerPoint</Application>
  <PresentationFormat>Předvádění na obrazovce (4:3)</PresentationFormat>
  <Paragraphs>96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Plzeňský kraj</vt:lpstr>
      <vt:lpstr>Opakování….</vt:lpstr>
      <vt:lpstr>Prezentace aplikace PowerPoint</vt:lpstr>
      <vt:lpstr> Vyluštěte </vt:lpstr>
      <vt:lpstr> SPRÁVNĚ: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Plzeňský kraj</dc:title>
  <dc:creator>reditelka</dc:creator>
  <cp:lastModifiedBy>reditelka</cp:lastModifiedBy>
  <cp:revision>38</cp:revision>
  <dcterms:created xsi:type="dcterms:W3CDTF">2012-11-26T12:36:50Z</dcterms:created>
  <dcterms:modified xsi:type="dcterms:W3CDTF">2012-11-28T13:21:00Z</dcterms:modified>
</cp:coreProperties>
</file>