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0" r:id="rId2"/>
    <p:sldId id="261" r:id="rId3"/>
    <p:sldId id="256" r:id="rId4"/>
    <p:sldId id="257" r:id="rId5"/>
    <p:sldId id="258" r:id="rId6"/>
    <p:sldId id="265" r:id="rId7"/>
    <p:sldId id="264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870" autoAdjust="0"/>
    <p:restoredTop sz="94660"/>
  </p:normalViewPr>
  <p:slideViewPr>
    <p:cSldViewPr>
      <p:cViewPr varScale="1">
        <p:scale>
          <a:sx n="103" d="100"/>
          <a:sy n="103" d="100"/>
        </p:scale>
        <p:origin x="-46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VY_32_INOVACE_15_ZEMĚPIS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</a:t>
          </a:r>
          <a:r>
            <a:rPr lang="cs-CZ" sz="2000" smtClean="0"/>
            <a:t>ŠKOLNÍ BRANDÝS N/L – STARÁ BOLESLAV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VĚRA BLAŽÍČKOVÁ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ČR – STŘEDOČESKÝ KRAJ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22FD3C9-FFF5-421E-A291-BB4771C89EDC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DEDE335-4644-4455-B532-C31233244306}" type="presOf" srcId="{D8197B8C-B260-4A16-BDF4-0947B075E274}" destId="{25B08C86-7E15-44DC-BE7F-FFB55DD49D12}" srcOrd="0" destOrd="0" presId="urn:microsoft.com/office/officeart/2005/8/layout/target3"/>
    <dgm:cxn modelId="{8A3FFEDB-E7B8-4BEB-A698-0281EE8539E5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9489D3E-61F7-4833-8FED-873958D96A17}" type="presOf" srcId="{4C35D32F-0EAB-4CD7-82EE-45574DC2A586}" destId="{8BEBB6EC-1DAA-4CAC-8A25-BC0FCBD5DBD5}" srcOrd="0" destOrd="0" presId="urn:microsoft.com/office/officeart/2005/8/layout/target3"/>
    <dgm:cxn modelId="{6C57A386-667F-4DB0-84BD-334295134575}" type="presOf" srcId="{D1D4F407-5343-4D3F-B5B9-D407B03CAEB4}" destId="{D005CE8C-CC26-4C3E-AC11-E15060ECD759}" srcOrd="0" destOrd="0" presId="urn:microsoft.com/office/officeart/2005/8/layout/target3"/>
    <dgm:cxn modelId="{BF59CBE5-64D7-4019-A3DD-A0BAB5EA5C2A}" type="presOf" srcId="{D8197B8C-B260-4A16-BDF4-0947B075E274}" destId="{5A5FFA88-C948-4069-8E93-59FA12366E83}" srcOrd="1" destOrd="0" presId="urn:microsoft.com/office/officeart/2005/8/layout/target3"/>
    <dgm:cxn modelId="{1FF9D892-22A1-4478-8AAA-E961A00994AB}" type="presOf" srcId="{D1B46980-6531-4606-95E6-44980827E919}" destId="{6140AFEC-043D-4C43-A2F9-D0F5331DF3A3}" srcOrd="0" destOrd="0" presId="urn:microsoft.com/office/officeart/2005/8/layout/target3"/>
    <dgm:cxn modelId="{2A094EBE-6540-47BF-8248-F561A9439B80}" type="presOf" srcId="{757F3AB3-0718-4624-B441-E567A8F0AB56}" destId="{333A1088-737F-45CB-B68E-254E46348037}" srcOrd="0" destOrd="0" presId="urn:microsoft.com/office/officeart/2005/8/layout/target3"/>
    <dgm:cxn modelId="{7F2EA04A-0F3B-4F29-ACF8-5B72FC8D8DDA}" type="presOf" srcId="{B651F6E3-6281-48DB-9319-2AEAFDAE7572}" destId="{619D679B-A015-4ECF-8348-D1034C574F40}" srcOrd="0" destOrd="0" presId="urn:microsoft.com/office/officeart/2005/8/layout/target3"/>
    <dgm:cxn modelId="{6C0AAA2B-AF00-4FF0-BAE5-8F27D3518B4C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D99E3BF-7861-4C8B-AF63-C1296D87C5A8}" type="presOf" srcId="{B651F6E3-6281-48DB-9319-2AEAFDAE7572}" destId="{6BB5E863-4638-4E1D-BFDE-399D028AC4ED}" srcOrd="1" destOrd="0" presId="urn:microsoft.com/office/officeart/2005/8/layout/target3"/>
    <dgm:cxn modelId="{806508B1-FE18-4C71-97AA-7D90B8D4A20F}" type="presParOf" srcId="{333A1088-737F-45CB-B68E-254E46348037}" destId="{F5ABB229-8D3B-4694-996A-96F23CF14429}" srcOrd="0" destOrd="0" presId="urn:microsoft.com/office/officeart/2005/8/layout/target3"/>
    <dgm:cxn modelId="{FC733E7B-1A4B-4BFF-8B12-5A91A45D0FE6}" type="presParOf" srcId="{333A1088-737F-45CB-B68E-254E46348037}" destId="{F41139FD-01EE-4571-8B17-4FB00FC51163}" srcOrd="1" destOrd="0" presId="urn:microsoft.com/office/officeart/2005/8/layout/target3"/>
    <dgm:cxn modelId="{A4AB69C9-4E9B-4F9C-ABAC-1F8726AC9FC0}" type="presParOf" srcId="{333A1088-737F-45CB-B68E-254E46348037}" destId="{D005CE8C-CC26-4C3E-AC11-E15060ECD759}" srcOrd="2" destOrd="0" presId="urn:microsoft.com/office/officeart/2005/8/layout/target3"/>
    <dgm:cxn modelId="{E39A7DEF-8C3A-4A57-B60A-A371D9F6A2BA}" type="presParOf" srcId="{333A1088-737F-45CB-B68E-254E46348037}" destId="{2C702D82-9B77-49B7-9568-BB8EB47C3372}" srcOrd="3" destOrd="0" presId="urn:microsoft.com/office/officeart/2005/8/layout/target3"/>
    <dgm:cxn modelId="{2EDCA338-771A-4FCE-99F0-E74036E8CABC}" type="presParOf" srcId="{333A1088-737F-45CB-B68E-254E46348037}" destId="{A52A0455-90FF-4808-ABD0-F02540D31D5A}" srcOrd="4" destOrd="0" presId="urn:microsoft.com/office/officeart/2005/8/layout/target3"/>
    <dgm:cxn modelId="{3F6DD371-5D45-4805-A6D5-90B0AD13D531}" type="presParOf" srcId="{333A1088-737F-45CB-B68E-254E46348037}" destId="{6140AFEC-043D-4C43-A2F9-D0F5331DF3A3}" srcOrd="5" destOrd="0" presId="urn:microsoft.com/office/officeart/2005/8/layout/target3"/>
    <dgm:cxn modelId="{B6B544F9-E490-4F7F-A0B4-DFC314CFCF7C}" type="presParOf" srcId="{333A1088-737F-45CB-B68E-254E46348037}" destId="{9358AC05-5D7D-4327-9F80-1AD486AEA664}" srcOrd="6" destOrd="0" presId="urn:microsoft.com/office/officeart/2005/8/layout/target3"/>
    <dgm:cxn modelId="{CCAD36CA-7493-482E-A555-BE3C9E5BD20C}" type="presParOf" srcId="{333A1088-737F-45CB-B68E-254E46348037}" destId="{313FC574-E1CD-4FB4-B054-0B805CE0447D}" srcOrd="7" destOrd="0" presId="urn:microsoft.com/office/officeart/2005/8/layout/target3"/>
    <dgm:cxn modelId="{82A41368-1F53-4C2C-B279-6A1974814132}" type="presParOf" srcId="{333A1088-737F-45CB-B68E-254E46348037}" destId="{619D679B-A015-4ECF-8348-D1034C574F40}" srcOrd="8" destOrd="0" presId="urn:microsoft.com/office/officeart/2005/8/layout/target3"/>
    <dgm:cxn modelId="{1F27E0E1-FA5D-44BF-93D1-B07ACA73C9B4}" type="presParOf" srcId="{333A1088-737F-45CB-B68E-254E46348037}" destId="{322283A8-4A27-4CDA-BAE3-F381106A9174}" srcOrd="9" destOrd="0" presId="urn:microsoft.com/office/officeart/2005/8/layout/target3"/>
    <dgm:cxn modelId="{E4E92404-18E5-47E4-ABCB-5AA5985FD45F}" type="presParOf" srcId="{333A1088-737F-45CB-B68E-254E46348037}" destId="{FFC9F71D-1B4F-4AD9-A4A6-86ADEFC8AF5C}" srcOrd="10" destOrd="0" presId="urn:microsoft.com/office/officeart/2005/8/layout/target3"/>
    <dgm:cxn modelId="{A7ED21A9-2DC7-44D7-BC81-56B79DF6AFC8}" type="presParOf" srcId="{333A1088-737F-45CB-B68E-254E46348037}" destId="{25B08C86-7E15-44DC-BE7F-FFB55DD49D12}" srcOrd="11" destOrd="0" presId="urn:microsoft.com/office/officeart/2005/8/layout/target3"/>
    <dgm:cxn modelId="{669DC696-8D69-4FA2-9F9D-9591408B702E}" type="presParOf" srcId="{333A1088-737F-45CB-B68E-254E46348037}" destId="{76644BE8-9D7C-4C09-B250-3D10AF48CBB7}" srcOrd="12" destOrd="0" presId="urn:microsoft.com/office/officeart/2005/8/layout/target3"/>
    <dgm:cxn modelId="{BD40971A-BCD8-4748-887D-5EEA833DCB81}" type="presParOf" srcId="{333A1088-737F-45CB-B68E-254E46348037}" destId="{EE85B701-7295-41C0-BA7A-34D3756A2AE6}" srcOrd="13" destOrd="0" presId="urn:microsoft.com/office/officeart/2005/8/layout/target3"/>
    <dgm:cxn modelId="{8AF0B876-49B5-4218-9867-34006D561C61}" type="presParOf" srcId="{333A1088-737F-45CB-B68E-254E46348037}" destId="{8BEBB6EC-1DAA-4CAC-8A25-BC0FCBD5DBD5}" srcOrd="14" destOrd="0" presId="urn:microsoft.com/office/officeart/2005/8/layout/target3"/>
    <dgm:cxn modelId="{B49D1910-D4E4-476A-A9F7-099A3E75D9C3}" type="presParOf" srcId="{333A1088-737F-45CB-B68E-254E46348037}" destId="{AED2198E-93D5-4001-81B4-73124B309672}" srcOrd="15" destOrd="0" presId="urn:microsoft.com/office/officeart/2005/8/layout/target3"/>
    <dgm:cxn modelId="{1BF264AE-1AC7-43F0-9692-E9CC8223683E}" type="presParOf" srcId="{333A1088-737F-45CB-B68E-254E46348037}" destId="{2BE915AB-18AA-4053-B92C-3BFC9ED204BB}" srcOrd="16" destOrd="0" presId="urn:microsoft.com/office/officeart/2005/8/layout/target3"/>
    <dgm:cxn modelId="{D3A001AB-CC67-4F4E-B0FB-AF4B400CEAE8}" type="presParOf" srcId="{333A1088-737F-45CB-B68E-254E46348037}" destId="{6BB5E863-4638-4E1D-BFDE-399D028AC4ED}" srcOrd="17" destOrd="0" presId="urn:microsoft.com/office/officeart/2005/8/layout/target3"/>
    <dgm:cxn modelId="{288BE7CC-5EE1-44CD-8A13-48A63B24111F}" type="presParOf" srcId="{333A1088-737F-45CB-B68E-254E46348037}" destId="{5A5FFA88-C948-4069-8E93-59FA12366E83}" srcOrd="18" destOrd="0" presId="urn:microsoft.com/office/officeart/2005/8/layout/target3"/>
    <dgm:cxn modelId="{554B454A-72A2-40C6-B5E8-264CF024246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</a:t>
          </a:r>
          <a:r>
            <a:rPr lang="cs-CZ" sz="2000" kern="1200" smtClean="0"/>
            <a:t>ŠKOLNÍ BRANDÝS N/L – STARÁ BOLESLAV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VĚRA BLAŽÍČKOVÁ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VY_32_INOVACE_15_ZEMĚPIS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ČR – STŘEDOČESKÝ KRAJ</a:t>
          </a:r>
          <a:endParaRPr lang="cs-CZ" sz="2000" kern="1200" dirty="0"/>
        </a:p>
      </dsp:txBody>
      <dsp:txXfrm>
        <a:off x="1273857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BBFCCE-F7AF-4712-A532-44534CD91904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BB9E69-A055-40E8-BA46-DDEF0CCBB7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22500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3458C32-A55E-4726-8118-63E2A04619BD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B4C94-7A10-4519-A8CC-45F579BE3C8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3CA17-7EAE-406C-8E49-5A098AB88D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5697072"/>
      </p:ext>
    </p:extLst>
  </p:cSld>
  <p:clrMapOvr>
    <a:masterClrMapping/>
  </p:clrMapOvr>
  <p:transition spd="slow" advClick="0" advTm="7000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B4C94-7A10-4519-A8CC-45F579BE3C8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3CA17-7EAE-406C-8E49-5A098AB88D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2842266"/>
      </p:ext>
    </p:extLst>
  </p:cSld>
  <p:clrMapOvr>
    <a:masterClrMapping/>
  </p:clrMapOvr>
  <p:transition spd="slow" advClick="0" advTm="7000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B4C94-7A10-4519-A8CC-45F579BE3C8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3CA17-7EAE-406C-8E49-5A098AB88D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5868530"/>
      </p:ext>
    </p:extLst>
  </p:cSld>
  <p:clrMapOvr>
    <a:masterClrMapping/>
  </p:clrMapOvr>
  <p:transition spd="slow" advClick="0" advTm="7000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B4C94-7A10-4519-A8CC-45F579BE3C8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3CA17-7EAE-406C-8E49-5A098AB88D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5569429"/>
      </p:ext>
    </p:extLst>
  </p:cSld>
  <p:clrMapOvr>
    <a:masterClrMapping/>
  </p:clrMapOvr>
  <p:transition spd="slow" advClick="0" advTm="7000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B4C94-7A10-4519-A8CC-45F579BE3C8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3CA17-7EAE-406C-8E49-5A098AB88D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1644037"/>
      </p:ext>
    </p:extLst>
  </p:cSld>
  <p:clrMapOvr>
    <a:masterClrMapping/>
  </p:clrMapOvr>
  <p:transition spd="slow" advClick="0" advTm="7000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B4C94-7A10-4519-A8CC-45F579BE3C8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3CA17-7EAE-406C-8E49-5A098AB88D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4981618"/>
      </p:ext>
    </p:extLst>
  </p:cSld>
  <p:clrMapOvr>
    <a:masterClrMapping/>
  </p:clrMapOvr>
  <p:transition spd="slow" advClick="0" advTm="7000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B4C94-7A10-4519-A8CC-45F579BE3C8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3CA17-7EAE-406C-8E49-5A098AB88D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7224318"/>
      </p:ext>
    </p:extLst>
  </p:cSld>
  <p:clrMapOvr>
    <a:masterClrMapping/>
  </p:clrMapOvr>
  <p:transition spd="slow" advClick="0" advTm="7000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B4C94-7A10-4519-A8CC-45F579BE3C8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3CA17-7EAE-406C-8E49-5A098AB88D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4007967"/>
      </p:ext>
    </p:extLst>
  </p:cSld>
  <p:clrMapOvr>
    <a:masterClrMapping/>
  </p:clrMapOvr>
  <p:transition spd="slow" advClick="0" advTm="7000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B4C94-7A10-4519-A8CC-45F579BE3C8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3CA17-7EAE-406C-8E49-5A098AB88D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1035016"/>
      </p:ext>
    </p:extLst>
  </p:cSld>
  <p:clrMapOvr>
    <a:masterClrMapping/>
  </p:clrMapOvr>
  <p:transition spd="slow" advClick="0" advTm="7000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B4C94-7A10-4519-A8CC-45F579BE3C8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3CA17-7EAE-406C-8E49-5A098AB88D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3447484"/>
      </p:ext>
    </p:extLst>
  </p:cSld>
  <p:clrMapOvr>
    <a:masterClrMapping/>
  </p:clrMapOvr>
  <p:transition spd="slow" advClick="0" advTm="7000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B4C94-7A10-4519-A8CC-45F579BE3C8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3CA17-7EAE-406C-8E49-5A098AB88D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8318870"/>
      </p:ext>
    </p:extLst>
  </p:cSld>
  <p:clrMapOvr>
    <a:masterClrMapping/>
  </p:clrMapOvr>
  <p:transition spd="slow" advClick="0" advTm="7000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8B4C94-7A10-4519-A8CC-45F579BE3C8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D3CA17-7EAE-406C-8E49-5A098AB88D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076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 advClick="0" advTm="7000">
    <p:pull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3434289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1" name="Rectangle 5"/>
          <p:cNvSpPr>
            <a:spLocks noChangeArrowheads="1"/>
          </p:cNvSpPr>
          <p:nvPr/>
        </p:nvSpPr>
        <p:spPr bwMode="auto">
          <a:xfrm>
            <a:off x="3708400" y="2565400"/>
            <a:ext cx="2584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CZ.1.07/1.4.00/21.0979</a:t>
            </a:r>
          </a:p>
        </p:txBody>
      </p:sp>
    </p:spTree>
    <p:extLst>
      <p:ext uri="{BB962C8B-B14F-4D97-AF65-F5344CB8AC3E}">
        <p14:creationId xmlns:p14="http://schemas.microsoft.com/office/powerpoint/2010/main" val="3003231989"/>
      </p:ext>
    </p:extLst>
  </p:cSld>
  <p:clrMapOvr>
    <a:masterClrMapping/>
  </p:clrMapOvr>
  <p:transition spd="slow" advClick="0" advTm="7000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49455" y="764704"/>
            <a:ext cx="74888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ANOTACE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7905" y="1772816"/>
            <a:ext cx="7128792" cy="3600986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/>
              <a:t>Vzdělávací oblast:	</a:t>
            </a:r>
            <a:r>
              <a:rPr lang="cs-CZ" sz="2400" dirty="0" smtClean="0"/>
              <a:t>	Člověk a příroda</a:t>
            </a:r>
          </a:p>
          <a:p>
            <a:r>
              <a:rPr lang="cs-CZ" sz="2400" dirty="0" smtClean="0"/>
              <a:t>Název učiva:       		ČR – Středočeský kraj</a:t>
            </a:r>
          </a:p>
          <a:p>
            <a:r>
              <a:rPr lang="cs-CZ" sz="2400" dirty="0" smtClean="0"/>
              <a:t>Ročník:				7.Ročník</a:t>
            </a:r>
          </a:p>
          <a:p>
            <a:r>
              <a:rPr lang="cs-CZ" sz="2400" dirty="0" smtClean="0"/>
              <a:t>Druh materiálu: 		učivo, 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		poznámky do sešitu</a:t>
            </a:r>
          </a:p>
          <a:p>
            <a:r>
              <a:rPr lang="cs-CZ" sz="2400" dirty="0" smtClean="0"/>
              <a:t>				doplňování</a:t>
            </a:r>
          </a:p>
          <a:p>
            <a:r>
              <a:rPr lang="cs-CZ" sz="2400" dirty="0" smtClean="0"/>
              <a:t>Obsah učiva:			základní informace o 					Středočeském kraji</a:t>
            </a:r>
            <a:r>
              <a:rPr lang="cs-CZ" sz="2400" dirty="0"/>
              <a:t>	</a:t>
            </a:r>
          </a:p>
          <a:p>
            <a:endParaRPr lang="cs-CZ" dirty="0"/>
          </a:p>
          <a:p>
            <a:r>
              <a:rPr lang="cs-CZ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3901307952"/>
      </p:ext>
    </p:extLst>
  </p:cSld>
  <p:clrMapOvr>
    <a:masterClrMapping/>
  </p:clrMapOvr>
  <p:transition spd="slow" advClick="0" advTm="7000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999FF"/>
          </a:solidFill>
        </p:spPr>
        <p:txBody>
          <a:bodyPr>
            <a:normAutofit/>
          </a:bodyPr>
          <a:lstStyle/>
          <a:p>
            <a:r>
              <a:rPr lang="cs-CZ" sz="5400" b="1" dirty="0" smtClean="0"/>
              <a:t>Středočeský kraj</a:t>
            </a:r>
            <a:endParaRPr lang="cs-CZ" sz="5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628800"/>
            <a:ext cx="7776864" cy="477053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Krajské město:	Praha</a:t>
            </a:r>
          </a:p>
          <a:p>
            <a:r>
              <a:rPr lang="cs-CZ" b="1" dirty="0" smtClean="0"/>
              <a:t>Povrch:		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převážně rovina</a:t>
            </a:r>
          </a:p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	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	Polabská nížina</a:t>
            </a:r>
          </a:p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	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	JV od Prahy – Brdy ( Brdská vrchovina)</a:t>
            </a:r>
          </a:p>
          <a:p>
            <a:r>
              <a:rPr lang="cs-CZ" b="1" dirty="0" smtClean="0"/>
              <a:t>Řeky:		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Labe , Jizera</a:t>
            </a:r>
          </a:p>
          <a:p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	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	Vltava, Berounka, Sázava</a:t>
            </a:r>
          </a:p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Vodní nádrž:	Slapy na Vltavě</a:t>
            </a:r>
          </a:p>
          <a:p>
            <a:r>
              <a:rPr lang="cs-CZ" b="1" dirty="0" smtClean="0"/>
              <a:t>Zemědělství:	</a:t>
            </a:r>
            <a:r>
              <a:rPr lang="cs-CZ" b="1" dirty="0" smtClean="0">
                <a:solidFill>
                  <a:srgbClr val="00B050"/>
                </a:solidFill>
              </a:rPr>
              <a:t>zelenina, obilí, cukrovka</a:t>
            </a:r>
          </a:p>
          <a:p>
            <a:r>
              <a:rPr lang="cs-CZ" b="1" dirty="0" smtClean="0"/>
              <a:t>Města:		Mladá Boleslav	-	automobilka Škoda</a:t>
            </a:r>
          </a:p>
          <a:p>
            <a:r>
              <a:rPr lang="cs-CZ" b="1" dirty="0"/>
              <a:t>	</a:t>
            </a:r>
            <a:r>
              <a:rPr lang="cs-CZ" b="1" dirty="0" smtClean="0"/>
              <a:t>	Kolín		-	automobilka TPCA</a:t>
            </a:r>
          </a:p>
          <a:p>
            <a:r>
              <a:rPr lang="cs-CZ" b="1" dirty="0" smtClean="0"/>
              <a:t>					</a:t>
            </a:r>
            <a:r>
              <a:rPr lang="cs-CZ" b="1" dirty="0" err="1" smtClean="0"/>
              <a:t>Toyota,Peugeot,Citroen</a:t>
            </a:r>
            <a:endParaRPr lang="cs-CZ" b="1" dirty="0" smtClean="0"/>
          </a:p>
          <a:p>
            <a:r>
              <a:rPr lang="cs-CZ" b="1" dirty="0"/>
              <a:t>	</a:t>
            </a:r>
            <a:r>
              <a:rPr lang="cs-CZ" b="1" dirty="0" smtClean="0"/>
              <a:t>	Poděbrady 	-	lázně (srdce)</a:t>
            </a:r>
          </a:p>
          <a:p>
            <a:r>
              <a:rPr lang="cs-CZ" b="1" dirty="0"/>
              <a:t>	</a:t>
            </a:r>
            <a:r>
              <a:rPr lang="cs-CZ" b="1" dirty="0" smtClean="0"/>
              <a:t>	Kladno, Beroun, Příbram</a:t>
            </a:r>
          </a:p>
          <a:p>
            <a:r>
              <a:rPr lang="cs-CZ" b="1" dirty="0"/>
              <a:t>	</a:t>
            </a:r>
            <a:r>
              <a:rPr lang="cs-CZ" b="1" dirty="0" smtClean="0"/>
              <a:t>	Kralupy nad Vltavou, Neratovice – chemický průmysl</a:t>
            </a:r>
          </a:p>
          <a:p>
            <a:r>
              <a:rPr lang="cs-CZ" b="1" dirty="0" smtClean="0"/>
              <a:t>Památky:		</a:t>
            </a:r>
            <a:r>
              <a:rPr lang="cs-CZ" b="1" dirty="0" smtClean="0">
                <a:solidFill>
                  <a:srgbClr val="7030A0"/>
                </a:solidFill>
              </a:rPr>
              <a:t>Karlštejn, Křivoklát, Konopiště, </a:t>
            </a:r>
          </a:p>
          <a:p>
            <a:r>
              <a:rPr lang="cs-CZ" b="1" dirty="0">
                <a:solidFill>
                  <a:srgbClr val="7030A0"/>
                </a:solidFill>
              </a:rPr>
              <a:t>	</a:t>
            </a:r>
            <a:r>
              <a:rPr lang="cs-CZ" b="1" dirty="0" smtClean="0">
                <a:solidFill>
                  <a:srgbClr val="7030A0"/>
                </a:solidFill>
              </a:rPr>
              <a:t>	chrám Sv. Barbory – </a:t>
            </a:r>
            <a:r>
              <a:rPr lang="cs-CZ" sz="1600" b="1" dirty="0" smtClean="0">
                <a:solidFill>
                  <a:srgbClr val="7030A0"/>
                </a:solidFill>
              </a:rPr>
              <a:t>Kutná Hora</a:t>
            </a:r>
            <a:r>
              <a:rPr lang="cs-CZ" sz="1600" dirty="0" smtClean="0"/>
              <a:t>		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030154"/>
      </p:ext>
    </p:extLst>
  </p:cSld>
  <p:clrMapOvr>
    <a:masterClrMapping/>
  </p:clrMapOvr>
  <p:transition spd="slow" advClick="0" advTm="7000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4800" b="1" dirty="0" smtClean="0"/>
              <a:t>Opakuj si !</a:t>
            </a:r>
            <a:endParaRPr lang="cs-CZ" sz="4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628800"/>
            <a:ext cx="835292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Krajský úřad sídlí …………………………………. .</a:t>
            </a:r>
          </a:p>
          <a:p>
            <a:r>
              <a:rPr lang="cs-CZ" sz="2400" b="1" dirty="0" smtClean="0"/>
              <a:t>Úrodné nížiny se nacházejí mezi řekami …………a ………………….. .</a:t>
            </a:r>
          </a:p>
          <a:p>
            <a:r>
              <a:rPr lang="cs-CZ" sz="2400" b="1" dirty="0" smtClean="0"/>
              <a:t>Přítokem Labe v Mělníku je …………………………….. .</a:t>
            </a:r>
          </a:p>
          <a:p>
            <a:r>
              <a:rPr lang="cs-CZ" sz="2400" b="1" dirty="0" smtClean="0"/>
              <a:t>S……………………. a B………………….jsou přítoky Vltavy.</a:t>
            </a:r>
          </a:p>
          <a:p>
            <a:r>
              <a:rPr lang="cs-CZ" sz="2400" b="1" dirty="0" smtClean="0"/>
              <a:t>I mezi nejznámější památky ČR patří K……………………,K…………….,</a:t>
            </a:r>
          </a:p>
          <a:p>
            <a:r>
              <a:rPr lang="cs-CZ" sz="2400" b="1" dirty="0" smtClean="0"/>
              <a:t>K………………………………, K…………………………………… .</a:t>
            </a:r>
          </a:p>
          <a:p>
            <a:r>
              <a:rPr lang="cs-CZ" sz="2400" b="1" dirty="0" smtClean="0"/>
              <a:t>Automobilový průmysl je soustředěn do měst K……………………………..a  M…………………………………………………… .</a:t>
            </a:r>
          </a:p>
          <a:p>
            <a:r>
              <a:rPr lang="cs-CZ" sz="2400" b="1" dirty="0" smtClean="0"/>
              <a:t>V Mělníku nad soutokem Labe a Vltavy je také krásný ……………………………………. .</a:t>
            </a:r>
          </a:p>
          <a:p>
            <a:r>
              <a:rPr lang="cs-CZ" sz="2400" b="1" dirty="0" smtClean="0"/>
              <a:t>Známou chemičkou je S…………………A Neratovice.</a:t>
            </a:r>
          </a:p>
          <a:p>
            <a:r>
              <a:rPr lang="cs-CZ" sz="2400" b="1" dirty="0" smtClean="0"/>
              <a:t>Do Poděbrad si lidé jezdí léčit nemocné ……………… 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051211926"/>
      </p:ext>
    </p:extLst>
  </p:cSld>
  <p:clrMapOvr>
    <a:masterClrMapping/>
  </p:clrMapOvr>
  <p:transition spd="slow" advClick="0" advTm="7000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999FF"/>
          </a:solidFill>
        </p:spPr>
        <p:txBody>
          <a:bodyPr/>
          <a:lstStyle/>
          <a:p>
            <a:r>
              <a:rPr lang="cs-CZ" dirty="0" smtClean="0"/>
              <a:t>Správně: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68969" y="1484784"/>
            <a:ext cx="8208912" cy="4154984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b="1" dirty="0" smtClean="0"/>
              <a:t>Krajský úřad sídlí  </a:t>
            </a:r>
            <a:r>
              <a:rPr lang="cs-CZ" sz="2400" b="1" dirty="0" smtClean="0">
                <a:solidFill>
                  <a:srgbClr val="00B0F0"/>
                </a:solidFill>
              </a:rPr>
              <a:t>v Praze </a:t>
            </a:r>
            <a:r>
              <a:rPr lang="cs-CZ" sz="2400" b="1" dirty="0" smtClean="0"/>
              <a:t>.</a:t>
            </a:r>
          </a:p>
          <a:p>
            <a:r>
              <a:rPr lang="cs-CZ" sz="2400" b="1" dirty="0" smtClean="0"/>
              <a:t>Úrodné nížiny se nacházejí mezi řekami </a:t>
            </a:r>
            <a:r>
              <a:rPr lang="cs-CZ" sz="2400" b="1" dirty="0" smtClean="0">
                <a:solidFill>
                  <a:srgbClr val="00B0F0"/>
                </a:solidFill>
              </a:rPr>
              <a:t>Labe a Vltava .</a:t>
            </a:r>
          </a:p>
          <a:p>
            <a:r>
              <a:rPr lang="cs-CZ" sz="2400" b="1" dirty="0" smtClean="0"/>
              <a:t>Přítokem Labe v Mělníku je </a:t>
            </a:r>
            <a:r>
              <a:rPr lang="cs-CZ" sz="2400" b="1" dirty="0" smtClean="0">
                <a:solidFill>
                  <a:srgbClr val="00B0F0"/>
                </a:solidFill>
              </a:rPr>
              <a:t>Vltava </a:t>
            </a:r>
            <a:r>
              <a:rPr lang="cs-CZ" sz="2400" b="1" dirty="0" smtClean="0"/>
              <a:t>.</a:t>
            </a:r>
          </a:p>
          <a:p>
            <a:r>
              <a:rPr lang="cs-CZ" sz="2400" b="1" dirty="0" smtClean="0">
                <a:solidFill>
                  <a:srgbClr val="00B0F0"/>
                </a:solidFill>
              </a:rPr>
              <a:t>Sázava a Berounka </a:t>
            </a:r>
            <a:r>
              <a:rPr lang="cs-CZ" sz="2400" b="1" dirty="0" smtClean="0"/>
              <a:t>jsou přítoky Vltavy.</a:t>
            </a:r>
          </a:p>
          <a:p>
            <a:r>
              <a:rPr lang="cs-CZ" sz="2400" b="1" dirty="0" smtClean="0"/>
              <a:t>I mezi nejznámější památky ČR patří </a:t>
            </a:r>
            <a:r>
              <a:rPr lang="cs-CZ" sz="2400" b="1" err="1" smtClean="0">
                <a:solidFill>
                  <a:srgbClr val="00B0F0"/>
                </a:solidFill>
              </a:rPr>
              <a:t>Karlštejn</a:t>
            </a:r>
            <a:r>
              <a:rPr lang="cs-CZ" sz="2400" b="1" smtClean="0">
                <a:solidFill>
                  <a:srgbClr val="00B0F0"/>
                </a:solidFill>
              </a:rPr>
              <a:t>, Konopiště</a:t>
            </a:r>
            <a:r>
              <a:rPr lang="cs-CZ" sz="2400" b="1" dirty="0" smtClean="0">
                <a:solidFill>
                  <a:srgbClr val="7030A0"/>
                </a:solidFill>
              </a:rPr>
              <a:t>,</a:t>
            </a:r>
          </a:p>
          <a:p>
            <a:r>
              <a:rPr lang="cs-CZ" sz="2400" b="1" dirty="0" smtClean="0">
                <a:solidFill>
                  <a:srgbClr val="00B0F0"/>
                </a:solidFill>
              </a:rPr>
              <a:t>Křivoklát, Kutná Hora </a:t>
            </a:r>
            <a:r>
              <a:rPr lang="cs-CZ" sz="2400" b="1" dirty="0" smtClean="0">
                <a:solidFill>
                  <a:srgbClr val="7030A0"/>
                </a:solidFill>
              </a:rPr>
              <a:t>.</a:t>
            </a:r>
          </a:p>
          <a:p>
            <a:r>
              <a:rPr lang="cs-CZ" sz="2400" b="1" dirty="0" smtClean="0"/>
              <a:t>Automobilový průmysl je soustředěn do měst </a:t>
            </a:r>
            <a:r>
              <a:rPr lang="cs-CZ" sz="2400" b="1" dirty="0" smtClean="0">
                <a:solidFill>
                  <a:srgbClr val="00B0F0"/>
                </a:solidFill>
              </a:rPr>
              <a:t>Kolín  a  Mladá Boleslav.</a:t>
            </a:r>
          </a:p>
          <a:p>
            <a:r>
              <a:rPr lang="cs-CZ" sz="2400" b="1" dirty="0" smtClean="0"/>
              <a:t>V Mělníku nad soutokem Labe a Vltavy je také krásný </a:t>
            </a:r>
            <a:r>
              <a:rPr lang="cs-CZ" sz="2400" b="1" dirty="0" smtClean="0">
                <a:solidFill>
                  <a:srgbClr val="00B0F0"/>
                </a:solidFill>
              </a:rPr>
              <a:t>zámek</a:t>
            </a:r>
            <a:r>
              <a:rPr lang="cs-CZ" sz="2400" b="1" dirty="0" smtClean="0"/>
              <a:t>. </a:t>
            </a:r>
          </a:p>
          <a:p>
            <a:r>
              <a:rPr lang="cs-CZ" sz="2400" b="1" dirty="0" smtClean="0"/>
              <a:t>Známou chemičkou je </a:t>
            </a:r>
            <a:r>
              <a:rPr lang="cs-CZ" sz="2400" b="1" dirty="0" smtClean="0">
                <a:solidFill>
                  <a:srgbClr val="00B0F0"/>
                </a:solidFill>
              </a:rPr>
              <a:t>Spolana</a:t>
            </a:r>
            <a:r>
              <a:rPr lang="cs-CZ" sz="2400" b="1" dirty="0" smtClean="0"/>
              <a:t>  Neratovice.</a:t>
            </a:r>
          </a:p>
          <a:p>
            <a:r>
              <a:rPr lang="cs-CZ" sz="2400" b="1" dirty="0" smtClean="0"/>
              <a:t>Do Poděbrad si lidé jezdí léčit nemocné </a:t>
            </a:r>
            <a:r>
              <a:rPr lang="cs-CZ" sz="2400" b="1" dirty="0" smtClean="0">
                <a:solidFill>
                  <a:srgbClr val="00B0F0"/>
                </a:solidFill>
              </a:rPr>
              <a:t>srdce</a:t>
            </a:r>
            <a:r>
              <a:rPr lang="cs-CZ" sz="2400" b="1" dirty="0" smtClean="0"/>
              <a:t> 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328704625"/>
      </p:ext>
    </p:extLst>
  </p:cSld>
  <p:clrMapOvr>
    <a:masterClrMapping/>
  </p:clrMapOvr>
  <p:transition spd="slow" advClick="0" advTm="7000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6600" dirty="0" smtClean="0"/>
              <a:t>Tajenka </a:t>
            </a:r>
            <a:endParaRPr lang="cs-CZ" sz="6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2718212"/>
            <a:ext cx="7992888" cy="707886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Kdo stojí v čele  krajského  úřadu ?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3961535504"/>
      </p:ext>
    </p:extLst>
  </p:cSld>
  <p:clrMapOvr>
    <a:masterClrMapping/>
  </p:clrMapOvr>
  <p:transition spd="slow" advClick="0" advTm="7000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2304256" cy="1152128"/>
          </a:xfrm>
          <a:solidFill>
            <a:srgbClr val="FFC000"/>
          </a:solidFill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VYLUŠTI !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70489157"/>
              </p:ext>
            </p:extLst>
          </p:nvPr>
        </p:nvGraphicFramePr>
        <p:xfrm>
          <a:off x="755576" y="2924944"/>
          <a:ext cx="7056785" cy="35467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28009"/>
                <a:gridCol w="928009"/>
                <a:gridCol w="928009"/>
                <a:gridCol w="928009"/>
                <a:gridCol w="928009"/>
                <a:gridCol w="1382681"/>
                <a:gridCol w="1034059"/>
              </a:tblGrid>
              <a:tr h="59112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92D050"/>
                          </a:solidFill>
                        </a:rPr>
                        <a:t>P</a:t>
                      </a:r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92D050"/>
                          </a:solidFill>
                        </a:rPr>
                        <a:t>V</a:t>
                      </a:r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92D050"/>
                          </a:solidFill>
                        </a:rPr>
                        <a:t>S</a:t>
                      </a:r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591121"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92D050"/>
                          </a:solidFill>
                        </a:rPr>
                        <a:t>O</a:t>
                      </a:r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92D050"/>
                          </a:solidFill>
                        </a:rPr>
                        <a:t>L</a:t>
                      </a:r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591121"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91121"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92D050"/>
                          </a:solidFill>
                        </a:rPr>
                        <a:t>S</a:t>
                      </a:r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92D050"/>
                          </a:solidFill>
                        </a:rPr>
                        <a:t>A</a:t>
                      </a:r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591121"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92D050"/>
                          </a:solidFill>
                        </a:rPr>
                        <a:t>C</a:t>
                      </a:r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92D050"/>
                          </a:solidFill>
                        </a:rPr>
                        <a:t>N</a:t>
                      </a:r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59112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92D050"/>
                          </a:solidFill>
                        </a:rPr>
                        <a:t>D</a:t>
                      </a:r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92D050"/>
                          </a:solidFill>
                        </a:rPr>
                        <a:t>Í</a:t>
                      </a:r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92D050"/>
                          </a:solidFill>
                        </a:rPr>
                        <a:t>E</a:t>
                      </a:r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92D050"/>
                          </a:solidFill>
                        </a:rPr>
                        <a:t>T</a:t>
                      </a:r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 rot="19828827">
            <a:off x="916530" y="1822742"/>
            <a:ext cx="3188046" cy="36933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POSLANÝ  LÍSTEK S OBRÁZKEM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 rot="19943355">
            <a:off x="1933818" y="2037866"/>
            <a:ext cx="2448272" cy="36933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SUCHÉ KLACKY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 rot="19978983">
            <a:off x="2859682" y="2001113"/>
            <a:ext cx="2566174" cy="36933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MUŽI V UNIFORMÁCH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 rot="20020419">
            <a:off x="3863013" y="2280209"/>
            <a:ext cx="1365335" cy="36933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KROUŽENÍ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 rot="20160653">
            <a:off x="4783081" y="2203110"/>
            <a:ext cx="1852840" cy="36933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OPAK RYCHLE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 rot="20063754">
            <a:off x="6000039" y="2157700"/>
            <a:ext cx="1872208" cy="36933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OPAK TEPLA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 rot="20005992">
            <a:off x="7176051" y="2260320"/>
            <a:ext cx="1368152" cy="36933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DÁT DOLŮ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969073625"/>
      </p:ext>
    </p:extLst>
  </p:cSld>
  <p:clrMapOvr>
    <a:masterClrMapping/>
  </p:clrMapOvr>
  <p:transition spd="slow" advClick="0" advTm="7000">
    <p:pul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2304256" cy="1152128"/>
          </a:xfrm>
          <a:solidFill>
            <a:srgbClr val="FFC000"/>
          </a:solidFill>
        </p:spPr>
        <p:txBody>
          <a:bodyPr>
            <a:normAutofit/>
          </a:bodyPr>
          <a:lstStyle/>
          <a:p>
            <a:pPr algn="l"/>
            <a:r>
              <a:rPr lang="cs-CZ" dirty="0" smtClean="0"/>
              <a:t>SPRÁVNĚ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8960209"/>
              </p:ext>
            </p:extLst>
          </p:nvPr>
        </p:nvGraphicFramePr>
        <p:xfrm>
          <a:off x="755576" y="2924944"/>
          <a:ext cx="7056785" cy="35467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28009"/>
                <a:gridCol w="928009"/>
                <a:gridCol w="928009"/>
                <a:gridCol w="928009"/>
                <a:gridCol w="928009"/>
                <a:gridCol w="1382681"/>
                <a:gridCol w="1034059"/>
              </a:tblGrid>
              <a:tr h="59112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92D050"/>
                          </a:solidFill>
                        </a:rPr>
                        <a:t>P</a:t>
                      </a:r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92D050"/>
                          </a:solidFill>
                        </a:rPr>
                        <a:t>K</a:t>
                      </a:r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92D050"/>
                          </a:solidFill>
                        </a:rPr>
                        <a:t>V</a:t>
                      </a:r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92D050"/>
                          </a:solidFill>
                        </a:rPr>
                        <a:t>R</a:t>
                      </a:r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92D050"/>
                          </a:solidFill>
                        </a:rPr>
                        <a:t>P</a:t>
                      </a:r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92D050"/>
                          </a:solidFill>
                        </a:rPr>
                        <a:t>CH</a:t>
                      </a:r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92D050"/>
                          </a:solidFill>
                        </a:rPr>
                        <a:t>S</a:t>
                      </a:r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59112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92D050"/>
                          </a:solidFill>
                        </a:rPr>
                        <a:t>O</a:t>
                      </a:r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92D050"/>
                          </a:solidFill>
                        </a:rPr>
                        <a:t>L</a:t>
                      </a:r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92D050"/>
                          </a:solidFill>
                        </a:rPr>
                        <a:t>O</a:t>
                      </a:r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92D050"/>
                          </a:solidFill>
                        </a:rPr>
                        <a:t>O</a:t>
                      </a:r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92D050"/>
                          </a:solidFill>
                        </a:rPr>
                        <a:t>O</a:t>
                      </a:r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92D050"/>
                          </a:solidFill>
                        </a:rPr>
                        <a:t>L</a:t>
                      </a:r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92D050"/>
                          </a:solidFill>
                        </a:rPr>
                        <a:t>U</a:t>
                      </a:r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59112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H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E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J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T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M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A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N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9112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92D050"/>
                          </a:solidFill>
                        </a:rPr>
                        <a:t>L</a:t>
                      </a:r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92D050"/>
                          </a:solidFill>
                        </a:rPr>
                        <a:t>S</a:t>
                      </a:r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92D050"/>
                          </a:solidFill>
                        </a:rPr>
                        <a:t>Á</a:t>
                      </a:r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92D050"/>
                          </a:solidFill>
                        </a:rPr>
                        <a:t>A</a:t>
                      </a:r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92D050"/>
                          </a:solidFill>
                        </a:rPr>
                        <a:t>A</a:t>
                      </a:r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92D050"/>
                          </a:solidFill>
                        </a:rPr>
                        <a:t>D</a:t>
                      </a:r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92D050"/>
                          </a:solidFill>
                        </a:rPr>
                        <a:t>D</a:t>
                      </a:r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59112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92D050"/>
                          </a:solidFill>
                        </a:rPr>
                        <a:t>E</a:t>
                      </a:r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92D050"/>
                          </a:solidFill>
                        </a:rPr>
                        <a:t>T</a:t>
                      </a:r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92D050"/>
                          </a:solidFill>
                        </a:rPr>
                        <a:t>C</a:t>
                      </a:r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92D050"/>
                          </a:solidFill>
                        </a:rPr>
                        <a:t>C</a:t>
                      </a:r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92D050"/>
                          </a:solidFill>
                        </a:rPr>
                        <a:t>L</a:t>
                      </a:r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92D050"/>
                          </a:solidFill>
                        </a:rPr>
                        <a:t>N</a:t>
                      </a:r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92D050"/>
                          </a:solidFill>
                        </a:rPr>
                        <a:t>A</a:t>
                      </a:r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59112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92D050"/>
                          </a:solidFill>
                        </a:rPr>
                        <a:t>D</a:t>
                      </a:r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92D050"/>
                          </a:solidFill>
                        </a:rPr>
                        <a:t>Í</a:t>
                      </a:r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92D050"/>
                          </a:solidFill>
                        </a:rPr>
                        <a:t>I</a:t>
                      </a:r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92D050"/>
                          </a:solidFill>
                        </a:rPr>
                        <a:t>E</a:t>
                      </a:r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92D050"/>
                          </a:solidFill>
                        </a:rPr>
                        <a:t>U</a:t>
                      </a:r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92D050"/>
                          </a:solidFill>
                        </a:rPr>
                        <a:t>O</a:t>
                      </a:r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92D050"/>
                          </a:solidFill>
                        </a:rPr>
                        <a:t>T</a:t>
                      </a:r>
                      <a:endParaRPr lang="cs-CZ" sz="32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 rot="19828827">
            <a:off x="916530" y="1822742"/>
            <a:ext cx="3188046" cy="36933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POSLANÝ  LÍSTEK S OBRÁZKEM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 rot="19943355">
            <a:off x="1933818" y="2037867"/>
            <a:ext cx="2448272" cy="36933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SUCHÉ KLACKY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 rot="19978983">
            <a:off x="2859682" y="2001113"/>
            <a:ext cx="2566174" cy="36933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MUŽI V UNIFORMÁCH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 rot="20020419">
            <a:off x="3863013" y="2280209"/>
            <a:ext cx="1365335" cy="36933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KROUŽENÍ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 rot="20160653">
            <a:off x="4783081" y="2203110"/>
            <a:ext cx="1852840" cy="36933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OPAK RYCHLE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 rot="20063754">
            <a:off x="6000039" y="2157700"/>
            <a:ext cx="1872208" cy="36933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OPAK TEPLA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 rot="20005992">
            <a:off x="7176051" y="2260320"/>
            <a:ext cx="1368152" cy="36933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DÁT DOLŮ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720950650"/>
      </p:ext>
    </p:extLst>
  </p:cSld>
  <p:clrMapOvr>
    <a:masterClrMapping/>
  </p:clrMapOvr>
  <p:transition spd="slow" advClick="0" advTm="7000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312</Words>
  <Application>Microsoft Office PowerPoint</Application>
  <PresentationFormat>Předvádění na obrazovce (4:3)</PresentationFormat>
  <Paragraphs>129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Středočeský kraj</vt:lpstr>
      <vt:lpstr>Opakuj si !</vt:lpstr>
      <vt:lpstr>Správně:</vt:lpstr>
      <vt:lpstr>Tajenka </vt:lpstr>
      <vt:lpstr>VYLUŠTI !</vt:lpstr>
      <vt:lpstr>SPRÁVNĚ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Středočeský kraj</dc:title>
  <dc:creator>reditelka</dc:creator>
  <cp:lastModifiedBy>reditelka</cp:lastModifiedBy>
  <cp:revision>21</cp:revision>
  <dcterms:created xsi:type="dcterms:W3CDTF">2012-11-27T16:48:50Z</dcterms:created>
  <dcterms:modified xsi:type="dcterms:W3CDTF">2012-11-28T08:27:32Z</dcterms:modified>
</cp:coreProperties>
</file>