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56" r:id="rId4"/>
    <p:sldId id="257" r:id="rId5"/>
    <p:sldId id="259" r:id="rId6"/>
    <p:sldId id="258" r:id="rId7"/>
    <p:sldId id="260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VY_32_INOVACE_17_ZEMĚPIS	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ČR – KARLOVARSKÝ   KRAJ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5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8C32A95-3A49-4C69-A63C-AFFD3D3D61CC}" type="presOf" srcId="{D1B46980-6531-4606-95E6-44980827E919}" destId="{2BE915AB-18AA-4053-B92C-3BFC9ED204BB}" srcOrd="1" destOrd="0" presId="urn:microsoft.com/office/officeart/2005/8/layout/target3"/>
    <dgm:cxn modelId="{FA5E88B1-F170-4C67-B6B6-3D1B8F233286}" type="presOf" srcId="{4C35D32F-0EAB-4CD7-82EE-45574DC2A586}" destId="{890E4F0B-2866-4A3F-A3C7-2A14B1797930}" srcOrd="1" destOrd="0" presId="urn:microsoft.com/office/officeart/2005/8/layout/target3"/>
    <dgm:cxn modelId="{A4F90EBE-3717-449F-BCD5-A76B7885C00D}" type="presOf" srcId="{D1B46980-6531-4606-95E6-44980827E919}" destId="{6140AFEC-043D-4C43-A2F9-D0F5331DF3A3}" srcOrd="0" destOrd="0" presId="urn:microsoft.com/office/officeart/2005/8/layout/target3"/>
    <dgm:cxn modelId="{F722F5B0-6378-469E-81EC-FA64972C066D}" type="presOf" srcId="{D8197B8C-B260-4A16-BDF4-0947B075E274}" destId="{25B08C86-7E15-44DC-BE7F-FFB55DD49D12}" srcOrd="0" destOrd="0" presId="urn:microsoft.com/office/officeart/2005/8/layout/target3"/>
    <dgm:cxn modelId="{210DEF66-026C-410E-80C1-4330C2ACBC0F}" type="presOf" srcId="{B651F6E3-6281-48DB-9319-2AEAFDAE7572}" destId="{619D679B-A015-4ECF-8348-D1034C574F40}" srcOrd="0" destOrd="0" presId="urn:microsoft.com/office/officeart/2005/8/layout/target3"/>
    <dgm:cxn modelId="{6FDE89AD-B98D-4012-ADA9-4854F064A47C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BBA197B-A548-4388-A7E5-DFD417E75B59}" type="presOf" srcId="{D1D4F407-5343-4D3F-B5B9-D407B03CAEB4}" destId="{AED2198E-93D5-4001-81B4-73124B309672}" srcOrd="1" destOrd="0" presId="urn:microsoft.com/office/officeart/2005/8/layout/target3"/>
    <dgm:cxn modelId="{49F87E11-B221-4B80-B904-A9BCD5AA934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02BD18E-DBE4-4503-BF0C-A1111C6F697A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A07986-4AB0-4A7C-9A14-859D5AF47A04}" type="presOf" srcId="{B651F6E3-6281-48DB-9319-2AEAFDAE7572}" destId="{6BB5E863-4638-4E1D-BFDE-399D028AC4ED}" srcOrd="1" destOrd="0" presId="urn:microsoft.com/office/officeart/2005/8/layout/target3"/>
    <dgm:cxn modelId="{639ED668-6673-4B79-8CBF-D8AF49FE399D}" type="presOf" srcId="{D1D4F407-5343-4D3F-B5B9-D407B03CAEB4}" destId="{D005CE8C-CC26-4C3E-AC11-E15060ECD759}" srcOrd="0" destOrd="0" presId="urn:microsoft.com/office/officeart/2005/8/layout/target3"/>
    <dgm:cxn modelId="{DD5A59DB-9C18-42B8-B623-B3C48C5312B2}" type="presParOf" srcId="{333A1088-737F-45CB-B68E-254E46348037}" destId="{F5ABB229-8D3B-4694-996A-96F23CF14429}" srcOrd="0" destOrd="0" presId="urn:microsoft.com/office/officeart/2005/8/layout/target3"/>
    <dgm:cxn modelId="{12D4C02B-89EE-44C3-BDE5-9CA357DC5982}" type="presParOf" srcId="{333A1088-737F-45CB-B68E-254E46348037}" destId="{F41139FD-01EE-4571-8B17-4FB00FC51163}" srcOrd="1" destOrd="0" presId="urn:microsoft.com/office/officeart/2005/8/layout/target3"/>
    <dgm:cxn modelId="{C44E50F1-A04E-4796-A383-24C324931FB5}" type="presParOf" srcId="{333A1088-737F-45CB-B68E-254E46348037}" destId="{D005CE8C-CC26-4C3E-AC11-E15060ECD759}" srcOrd="2" destOrd="0" presId="urn:microsoft.com/office/officeart/2005/8/layout/target3"/>
    <dgm:cxn modelId="{091DB2D7-CD95-4F66-9ABB-D555F642EC88}" type="presParOf" srcId="{333A1088-737F-45CB-B68E-254E46348037}" destId="{2C702D82-9B77-49B7-9568-BB8EB47C3372}" srcOrd="3" destOrd="0" presId="urn:microsoft.com/office/officeart/2005/8/layout/target3"/>
    <dgm:cxn modelId="{4302C198-BFF0-4B4B-AC2D-C9AF84F8C19D}" type="presParOf" srcId="{333A1088-737F-45CB-B68E-254E46348037}" destId="{A52A0455-90FF-4808-ABD0-F02540D31D5A}" srcOrd="4" destOrd="0" presId="urn:microsoft.com/office/officeart/2005/8/layout/target3"/>
    <dgm:cxn modelId="{210E22A8-BA16-4885-9066-33B5AA6123E2}" type="presParOf" srcId="{333A1088-737F-45CB-B68E-254E46348037}" destId="{6140AFEC-043D-4C43-A2F9-D0F5331DF3A3}" srcOrd="5" destOrd="0" presId="urn:microsoft.com/office/officeart/2005/8/layout/target3"/>
    <dgm:cxn modelId="{B3A515FF-54BD-47D9-A6C0-E41D3E34E947}" type="presParOf" srcId="{333A1088-737F-45CB-B68E-254E46348037}" destId="{9358AC05-5D7D-4327-9F80-1AD486AEA664}" srcOrd="6" destOrd="0" presId="urn:microsoft.com/office/officeart/2005/8/layout/target3"/>
    <dgm:cxn modelId="{96BF9C92-17E1-4BAC-8B31-6EBA2EB8660C}" type="presParOf" srcId="{333A1088-737F-45CB-B68E-254E46348037}" destId="{313FC574-E1CD-4FB4-B054-0B805CE0447D}" srcOrd="7" destOrd="0" presId="urn:microsoft.com/office/officeart/2005/8/layout/target3"/>
    <dgm:cxn modelId="{57F88B41-ED08-4778-A78D-25947E623EC9}" type="presParOf" srcId="{333A1088-737F-45CB-B68E-254E46348037}" destId="{619D679B-A015-4ECF-8348-D1034C574F40}" srcOrd="8" destOrd="0" presId="urn:microsoft.com/office/officeart/2005/8/layout/target3"/>
    <dgm:cxn modelId="{DB5B15F6-FD22-4AA3-852F-3EA71E17E9DC}" type="presParOf" srcId="{333A1088-737F-45CB-B68E-254E46348037}" destId="{322283A8-4A27-4CDA-BAE3-F381106A9174}" srcOrd="9" destOrd="0" presId="urn:microsoft.com/office/officeart/2005/8/layout/target3"/>
    <dgm:cxn modelId="{2EC2DE59-F300-4F92-858D-3F179300C354}" type="presParOf" srcId="{333A1088-737F-45CB-B68E-254E46348037}" destId="{FFC9F71D-1B4F-4AD9-A4A6-86ADEFC8AF5C}" srcOrd="10" destOrd="0" presId="urn:microsoft.com/office/officeart/2005/8/layout/target3"/>
    <dgm:cxn modelId="{EDE157EC-C748-435B-8760-B38398B1BAF0}" type="presParOf" srcId="{333A1088-737F-45CB-B68E-254E46348037}" destId="{25B08C86-7E15-44DC-BE7F-FFB55DD49D12}" srcOrd="11" destOrd="0" presId="urn:microsoft.com/office/officeart/2005/8/layout/target3"/>
    <dgm:cxn modelId="{1DA9458E-0850-4934-9905-EA57C1D795F7}" type="presParOf" srcId="{333A1088-737F-45CB-B68E-254E46348037}" destId="{76644BE8-9D7C-4C09-B250-3D10AF48CBB7}" srcOrd="12" destOrd="0" presId="urn:microsoft.com/office/officeart/2005/8/layout/target3"/>
    <dgm:cxn modelId="{00F247BF-B16E-408C-B8F7-34D309E85745}" type="presParOf" srcId="{333A1088-737F-45CB-B68E-254E46348037}" destId="{EE85B701-7295-41C0-BA7A-34D3756A2AE6}" srcOrd="13" destOrd="0" presId="urn:microsoft.com/office/officeart/2005/8/layout/target3"/>
    <dgm:cxn modelId="{3B07B03D-F502-4A83-A3B1-D5B526B38531}" type="presParOf" srcId="{333A1088-737F-45CB-B68E-254E46348037}" destId="{8BEBB6EC-1DAA-4CAC-8A25-BC0FCBD5DBD5}" srcOrd="14" destOrd="0" presId="urn:microsoft.com/office/officeart/2005/8/layout/target3"/>
    <dgm:cxn modelId="{C050BF6E-2744-4343-BAF3-23F47E38C1E9}" type="presParOf" srcId="{333A1088-737F-45CB-B68E-254E46348037}" destId="{AED2198E-93D5-4001-81B4-73124B309672}" srcOrd="15" destOrd="0" presId="urn:microsoft.com/office/officeart/2005/8/layout/target3"/>
    <dgm:cxn modelId="{F8303C32-450F-4CF4-89E3-EE52EDCC636F}" type="presParOf" srcId="{333A1088-737F-45CB-B68E-254E46348037}" destId="{2BE915AB-18AA-4053-B92C-3BFC9ED204BB}" srcOrd="16" destOrd="0" presId="urn:microsoft.com/office/officeart/2005/8/layout/target3"/>
    <dgm:cxn modelId="{77B9B6C9-9438-4454-A2A6-9254C99B1985}" type="presParOf" srcId="{333A1088-737F-45CB-B68E-254E46348037}" destId="{6BB5E863-4638-4E1D-BFDE-399D028AC4ED}" srcOrd="17" destOrd="0" presId="urn:microsoft.com/office/officeart/2005/8/layout/target3"/>
    <dgm:cxn modelId="{8DE9636C-741C-422C-A530-2E2811789BF4}" type="presParOf" srcId="{333A1088-737F-45CB-B68E-254E46348037}" destId="{5A5FFA88-C948-4069-8E93-59FA12366E83}" srcOrd="18" destOrd="0" presId="urn:microsoft.com/office/officeart/2005/8/layout/target3"/>
    <dgm:cxn modelId="{2DC5DF32-CFF9-47F6-A16C-A465258BD8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11795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VY_32_INOVACE_17_ZEMĚPIS	</a:t>
          </a:r>
        </a:p>
      </dsp:txBody>
      <dsp:txXfrm>
        <a:off x="1211795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ČR – KARLOVARSKÝ   KRAJ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EF0BD9-87C4-483F-A8FC-DE4B0395586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49915B-07DD-4DBC-9836-7B52B67830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9811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DA76-4ED2-4279-891B-87B7D9FEA94A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2A456-A75D-476E-A7C3-203E921370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2060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DA76-4ED2-4279-891B-87B7D9FEA94A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2A456-A75D-476E-A7C3-203E921370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321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DA76-4ED2-4279-891B-87B7D9FEA94A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2A456-A75D-476E-A7C3-203E921370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3458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DA76-4ED2-4279-891B-87B7D9FEA94A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2A456-A75D-476E-A7C3-203E921370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4857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DA76-4ED2-4279-891B-87B7D9FEA94A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2A456-A75D-476E-A7C3-203E921370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8989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DA76-4ED2-4279-891B-87B7D9FEA94A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2A456-A75D-476E-A7C3-203E921370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464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DA76-4ED2-4279-891B-87B7D9FEA94A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2A456-A75D-476E-A7C3-203E921370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054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DA76-4ED2-4279-891B-87B7D9FEA94A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2A456-A75D-476E-A7C3-203E921370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5635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DA76-4ED2-4279-891B-87B7D9FEA94A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2A456-A75D-476E-A7C3-203E921370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900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DA76-4ED2-4279-891B-87B7D9FEA94A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2A456-A75D-476E-A7C3-203E921370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692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8DA76-4ED2-4279-891B-87B7D9FEA94A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2A456-A75D-476E-A7C3-203E921370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5554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B8DA76-4ED2-4279-891B-87B7D9FEA94A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62A456-A75D-476E-A7C3-203E921370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9624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535388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xmlns="" val="1268816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8064896" cy="360098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Vzdělávací oblast:	Člověk a </a:t>
            </a:r>
            <a:r>
              <a:rPr lang="cs-CZ" sz="2400" dirty="0"/>
              <a:t>příroda</a:t>
            </a:r>
            <a:endParaRPr lang="cs-CZ" sz="2400" dirty="0" smtClean="0"/>
          </a:p>
          <a:p>
            <a:r>
              <a:rPr lang="cs-CZ" sz="2400" dirty="0" smtClean="0"/>
              <a:t>Název učiva:       	ČR- Karlovarský  kraj</a:t>
            </a:r>
          </a:p>
          <a:p>
            <a:r>
              <a:rPr lang="cs-CZ" sz="2400" dirty="0" smtClean="0"/>
              <a:t>Ročník:			7</a:t>
            </a:r>
            <a:r>
              <a:rPr lang="cs-CZ" sz="2400" dirty="0" smtClean="0"/>
              <a:t>. ročník</a:t>
            </a:r>
            <a:endParaRPr lang="cs-CZ" sz="2400" dirty="0" smtClean="0"/>
          </a:p>
          <a:p>
            <a:r>
              <a:rPr lang="cs-CZ" sz="2400" dirty="0" smtClean="0"/>
              <a:t>Druh materiálu: 	učební text, </a:t>
            </a:r>
          </a:p>
          <a:p>
            <a:r>
              <a:rPr lang="cs-CZ" sz="2400" dirty="0" smtClean="0"/>
              <a:t>			poznámky do sešitu </a:t>
            </a:r>
          </a:p>
          <a:p>
            <a:r>
              <a:rPr lang="cs-CZ" sz="2400" dirty="0" smtClean="0"/>
              <a:t>			a doplňování - práce s učebnicí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křížovka</a:t>
            </a:r>
          </a:p>
          <a:p>
            <a:r>
              <a:rPr lang="cs-CZ" sz="2400" dirty="0" smtClean="0"/>
              <a:t>Obsah učiva:		Karlovarský </a:t>
            </a:r>
            <a:r>
              <a:rPr lang="cs-CZ" sz="2400" dirty="0"/>
              <a:t>kraj</a:t>
            </a:r>
          </a:p>
          <a:p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8790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 advTm="5000"/>
    </mc:Choice>
    <mc:Fallback>
      <p:transition spd="slow" advTm="5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FFCCFF"/>
          </a:solidFill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Karlovarský kraj</a:t>
            </a: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484784"/>
            <a:ext cx="7416824" cy="4801314"/>
          </a:xfrm>
          <a:prstGeom prst="rect">
            <a:avLst/>
          </a:prstGeom>
          <a:solidFill>
            <a:srgbClr val="EAEAEA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Krajské město:	Karlovy Vary      	   	52 000 obyvatel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Povrch:		Krušné hory	- 	Klínovec 1244 m n.m.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		Karlovarská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vrchovina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		Doupovské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hory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		Smrčiny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	Slavkovský les = chráněná krajinná oblast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Řeky</a:t>
            </a:r>
            <a:r>
              <a:rPr lang="cs-CZ" b="1" dirty="0">
                <a:solidFill>
                  <a:srgbClr val="0070C0"/>
                </a:solidFill>
              </a:rPr>
              <a:t>:		Ohře 	</a:t>
            </a:r>
            <a:r>
              <a:rPr lang="cs-CZ" b="1" dirty="0" smtClean="0">
                <a:solidFill>
                  <a:srgbClr val="0070C0"/>
                </a:solidFill>
              </a:rPr>
              <a:t>-  pramení </a:t>
            </a:r>
            <a:r>
              <a:rPr lang="cs-CZ" b="1" dirty="0">
                <a:solidFill>
                  <a:srgbClr val="0070C0"/>
                </a:solidFill>
              </a:rPr>
              <a:t>v Německu</a:t>
            </a:r>
          </a:p>
          <a:p>
            <a:r>
              <a:rPr lang="cs-CZ" b="1" dirty="0">
                <a:solidFill>
                  <a:srgbClr val="0070C0"/>
                </a:solidFill>
              </a:rPr>
              <a:t>		</a:t>
            </a:r>
            <a:r>
              <a:rPr lang="cs-CZ" b="1" dirty="0" smtClean="0">
                <a:solidFill>
                  <a:srgbClr val="0070C0"/>
                </a:solidFill>
              </a:rPr>
              <a:t>Teplá</a:t>
            </a:r>
            <a:r>
              <a:rPr lang="cs-CZ" b="1" dirty="0">
                <a:solidFill>
                  <a:srgbClr val="0070C0"/>
                </a:solidFill>
              </a:rPr>
              <a:t>	</a:t>
            </a:r>
            <a:r>
              <a:rPr lang="cs-CZ" b="1" dirty="0" smtClean="0">
                <a:solidFill>
                  <a:srgbClr val="0070C0"/>
                </a:solidFill>
              </a:rPr>
              <a:t>-  pramení v Karlovarské </a:t>
            </a:r>
            <a:r>
              <a:rPr lang="cs-CZ" b="1" dirty="0">
                <a:solidFill>
                  <a:srgbClr val="0070C0"/>
                </a:solidFill>
              </a:rPr>
              <a:t>vrchovině</a:t>
            </a:r>
          </a:p>
          <a:p>
            <a:r>
              <a:rPr lang="cs-CZ" b="1" dirty="0" smtClean="0"/>
              <a:t>Města:		Karlovy Vary - světoznámé </a:t>
            </a:r>
            <a:r>
              <a:rPr lang="cs-CZ" b="1" dirty="0" smtClean="0"/>
              <a:t>lázně, založil </a:t>
            </a:r>
            <a:r>
              <a:rPr lang="cs-CZ" b="1" dirty="0" smtClean="0"/>
              <a:t>je Karel </a:t>
            </a:r>
            <a:r>
              <a:rPr lang="cs-CZ" b="1" dirty="0"/>
              <a:t>IV</a:t>
            </a:r>
            <a:r>
              <a:rPr lang="cs-CZ" b="1" dirty="0" smtClean="0"/>
              <a:t>.</a:t>
            </a:r>
          </a:p>
          <a:p>
            <a:r>
              <a:rPr lang="cs-CZ" b="1" dirty="0"/>
              <a:t>	</a:t>
            </a:r>
            <a:r>
              <a:rPr lang="cs-CZ" b="1" dirty="0" smtClean="0"/>
              <a:t>	Mariánské Lázně, Františkovy lázně, Jáchymov – 			lázně s minerálními  prameny</a:t>
            </a:r>
          </a:p>
          <a:p>
            <a:r>
              <a:rPr lang="cs-CZ" b="1" dirty="0"/>
              <a:t>	</a:t>
            </a:r>
            <a:r>
              <a:rPr lang="cs-CZ" b="1" dirty="0" smtClean="0"/>
              <a:t>	</a:t>
            </a:r>
            <a:endParaRPr lang="cs-CZ" b="1" dirty="0"/>
          </a:p>
          <a:p>
            <a:r>
              <a:rPr lang="cs-CZ" b="1" dirty="0" smtClean="0"/>
              <a:t>		Cheb</a:t>
            </a:r>
            <a:r>
              <a:rPr lang="cs-CZ" b="1" dirty="0"/>
              <a:t>	</a:t>
            </a:r>
            <a:r>
              <a:rPr lang="cs-CZ" b="1" dirty="0" smtClean="0"/>
              <a:t>      -  historické město</a:t>
            </a:r>
          </a:p>
          <a:p>
            <a:r>
              <a:rPr lang="cs-CZ" b="1" dirty="0"/>
              <a:t>	</a:t>
            </a:r>
            <a:r>
              <a:rPr lang="cs-CZ" b="1" dirty="0" smtClean="0"/>
              <a:t>		        (náměstí </a:t>
            </a:r>
            <a:r>
              <a:rPr lang="cs-CZ" b="1" dirty="0"/>
              <a:t>Špalíček </a:t>
            </a:r>
            <a:r>
              <a:rPr lang="cs-CZ" b="1" dirty="0" smtClean="0"/>
              <a:t>- </a:t>
            </a:r>
            <a:r>
              <a:rPr lang="cs-CZ" b="1" dirty="0"/>
              <a:t>11 domů)</a:t>
            </a:r>
          </a:p>
          <a:p>
            <a:r>
              <a:rPr lang="cs-CZ" b="1" dirty="0" smtClean="0"/>
              <a:t>		Mariánské Lázně  	-  lázně </a:t>
            </a:r>
            <a:r>
              <a:rPr lang="cs-CZ" sz="1100" b="1" dirty="0" smtClean="0"/>
              <a:t>( léčba ledvin, pohybové  ústrojí a  alergie)</a:t>
            </a:r>
            <a:endParaRPr lang="cs-CZ" b="1" dirty="0" smtClean="0"/>
          </a:p>
          <a:p>
            <a:r>
              <a:rPr lang="cs-CZ" b="1" dirty="0"/>
              <a:t>	</a:t>
            </a:r>
            <a:r>
              <a:rPr lang="cs-CZ" b="1" dirty="0" smtClean="0"/>
              <a:t>	Aš		-  nejzápadnější město ČR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Památky:		Loket</a:t>
            </a:r>
            <a:r>
              <a:rPr lang="cs-CZ" b="1" dirty="0">
                <a:solidFill>
                  <a:srgbClr val="00B050"/>
                </a:solidFill>
              </a:rPr>
              <a:t>	</a:t>
            </a:r>
            <a:r>
              <a:rPr lang="cs-CZ" b="1" dirty="0" smtClean="0">
                <a:solidFill>
                  <a:srgbClr val="00B050"/>
                </a:solidFill>
              </a:rPr>
              <a:t>   -    hrad </a:t>
            </a:r>
            <a:r>
              <a:rPr lang="cs-CZ" b="1" dirty="0">
                <a:solidFill>
                  <a:srgbClr val="00B050"/>
                </a:solidFill>
              </a:rPr>
              <a:t>ze 14. století, pohraniční pevnost</a:t>
            </a:r>
          </a:p>
        </p:txBody>
      </p:sp>
    </p:spTree>
    <p:extLst>
      <p:ext uri="{BB962C8B-B14F-4D97-AF65-F5344CB8AC3E}">
        <p14:creationId xmlns:p14="http://schemas.microsoft.com/office/powerpoint/2010/main" xmlns="" val="3129727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Opakuj si!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7992888" cy="4401205"/>
          </a:xfrm>
          <a:prstGeom prst="rect">
            <a:avLst/>
          </a:prstGeom>
          <a:solidFill>
            <a:srgbClr val="EAEAEA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Klínovec je nejvyšší hora ………………………………………… 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Měří (948m, 1126 m, 1244 m, 1369 m</a:t>
            </a:r>
            <a:r>
              <a:rPr lang="cs-CZ" sz="2800" dirty="0" smtClean="0"/>
              <a:t>)</a:t>
            </a:r>
            <a:endParaRPr lang="cs-CZ" sz="2800" dirty="0" smtClean="0"/>
          </a:p>
          <a:p>
            <a:r>
              <a:rPr lang="cs-CZ" sz="2800" dirty="0" smtClean="0"/>
              <a:t>Slavkovský les je  </a:t>
            </a:r>
            <a:r>
              <a:rPr lang="cs-CZ" sz="2000" dirty="0" smtClean="0"/>
              <a:t>(pahorkatina </a:t>
            </a:r>
            <a:r>
              <a:rPr lang="cs-CZ" sz="2000" dirty="0" smtClean="0"/>
              <a:t>– vysočina – nížina – vrchovina ).</a:t>
            </a:r>
          </a:p>
          <a:p>
            <a:r>
              <a:rPr lang="cs-CZ" sz="2800" dirty="0" smtClean="0"/>
              <a:t>V Karlových Varech se pořádá m…………………….f…………………f……………….. .</a:t>
            </a:r>
          </a:p>
          <a:p>
            <a:r>
              <a:rPr lang="cs-CZ" sz="2800" dirty="0" smtClean="0"/>
              <a:t>Hnědé uhlí se těží u …………………………………………….. .</a:t>
            </a:r>
          </a:p>
          <a:p>
            <a:r>
              <a:rPr lang="cs-CZ" sz="2800" dirty="0" smtClean="0"/>
              <a:t>Jsou to  (povrchové  -  hlubinné) doly.</a:t>
            </a:r>
          </a:p>
          <a:p>
            <a:r>
              <a:rPr lang="cs-CZ" sz="2800" dirty="0" smtClean="0"/>
              <a:t>V Karlových Varech se stékají řeky …………………………. .</a:t>
            </a:r>
          </a:p>
          <a:p>
            <a:r>
              <a:rPr lang="cs-CZ" sz="2800" dirty="0" smtClean="0"/>
              <a:t>Na Karlovarsku se vyrábějí výrobky ze s……………</a:t>
            </a:r>
          </a:p>
          <a:p>
            <a:r>
              <a:rPr lang="cs-CZ" sz="2800" dirty="0" smtClean="0"/>
              <a:t>a  p………………………. 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52782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Správně: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7992888" cy="4401205"/>
          </a:xfrm>
          <a:prstGeom prst="rect">
            <a:avLst/>
          </a:prstGeom>
          <a:solidFill>
            <a:srgbClr val="EAEAEA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Klínovec je nejvyšší hora </a:t>
            </a:r>
            <a:r>
              <a:rPr lang="cs-CZ" sz="2800" b="1" dirty="0" smtClean="0">
                <a:solidFill>
                  <a:srgbClr val="00B050"/>
                </a:solidFill>
              </a:rPr>
              <a:t>KRUŠNÝCH  HOR 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Měří </a:t>
            </a:r>
            <a:r>
              <a:rPr lang="cs-CZ" sz="2800" dirty="0" smtClean="0"/>
              <a:t>(948m</a:t>
            </a:r>
            <a:r>
              <a:rPr lang="cs-CZ" sz="2800" dirty="0" smtClean="0"/>
              <a:t>, 1126 m, </a:t>
            </a:r>
            <a:r>
              <a:rPr lang="cs-CZ" sz="2800" b="1" dirty="0" smtClean="0">
                <a:solidFill>
                  <a:srgbClr val="00B050"/>
                </a:solidFill>
              </a:rPr>
              <a:t>1244 m</a:t>
            </a:r>
            <a:r>
              <a:rPr lang="cs-CZ" sz="2800" dirty="0" smtClean="0"/>
              <a:t>, 1369 m)</a:t>
            </a:r>
          </a:p>
          <a:p>
            <a:r>
              <a:rPr lang="cs-CZ" sz="2800" dirty="0" smtClean="0"/>
              <a:t>Slavkovský les je  </a:t>
            </a:r>
            <a:r>
              <a:rPr lang="cs-CZ" sz="2000" dirty="0" smtClean="0"/>
              <a:t>(pahorkatina </a:t>
            </a:r>
            <a:r>
              <a:rPr lang="cs-CZ" sz="2000" dirty="0" smtClean="0"/>
              <a:t>– vysočina – nížina – </a:t>
            </a:r>
            <a:r>
              <a:rPr lang="cs-CZ" sz="2800" b="1" dirty="0" smtClean="0">
                <a:solidFill>
                  <a:srgbClr val="00B050"/>
                </a:solidFill>
              </a:rPr>
              <a:t>vrchovina</a:t>
            </a:r>
            <a:r>
              <a:rPr lang="cs-CZ" sz="2000" dirty="0" smtClean="0"/>
              <a:t> ).</a:t>
            </a:r>
          </a:p>
          <a:p>
            <a:r>
              <a:rPr lang="cs-CZ" sz="2800" dirty="0" smtClean="0"/>
              <a:t>V Karlových Varech se pořádá 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MEZINÁRODNÍ  FILMOVÝ  FESTIVAL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Hnědé uhlí se těží u </a:t>
            </a:r>
            <a:r>
              <a:rPr lang="cs-CZ" sz="2800" b="1" dirty="0" smtClean="0">
                <a:solidFill>
                  <a:srgbClr val="00B050"/>
                </a:solidFill>
              </a:rPr>
              <a:t>SOKOLOVA 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Jsou to  (</a:t>
            </a:r>
            <a:r>
              <a:rPr lang="cs-CZ" sz="2800" b="1" dirty="0" smtClean="0">
                <a:solidFill>
                  <a:srgbClr val="00B050"/>
                </a:solidFill>
              </a:rPr>
              <a:t>povrchové</a:t>
            </a:r>
            <a:r>
              <a:rPr lang="cs-CZ" sz="2800" dirty="0" smtClean="0"/>
              <a:t>  -  hlubinné) doly.</a:t>
            </a:r>
          </a:p>
          <a:p>
            <a:r>
              <a:rPr lang="cs-CZ" sz="2800" dirty="0" smtClean="0"/>
              <a:t>V Karlových Varech se stékají řeky </a:t>
            </a:r>
            <a:r>
              <a:rPr lang="cs-CZ" sz="2800" b="1" dirty="0" smtClean="0">
                <a:solidFill>
                  <a:srgbClr val="00B050"/>
                </a:solidFill>
              </a:rPr>
              <a:t>OHŘE A TEPLÁ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Na Karlovarsku se vyrábějí výrobky </a:t>
            </a:r>
          </a:p>
          <a:p>
            <a:r>
              <a:rPr lang="cs-CZ" sz="2800" dirty="0" smtClean="0"/>
              <a:t>ze </a:t>
            </a:r>
            <a:r>
              <a:rPr lang="cs-CZ" sz="2800" b="1" dirty="0" smtClean="0">
                <a:solidFill>
                  <a:srgbClr val="00B050"/>
                </a:solidFill>
              </a:rPr>
              <a:t>SKLA a  PORCELÁNU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3310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20688"/>
            <a:ext cx="201622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Tajenka: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2220649"/>
            <a:ext cx="5832648" cy="156966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</a:rPr>
              <a:t>HRAD </a:t>
            </a:r>
          </a:p>
          <a:p>
            <a:pPr algn="ctr"/>
            <a:r>
              <a:rPr lang="cs-CZ" sz="4800" b="1" dirty="0">
                <a:solidFill>
                  <a:srgbClr val="FFFF00"/>
                </a:solidFill>
              </a:rPr>
              <a:t>v</a:t>
            </a:r>
            <a:r>
              <a:rPr lang="cs-CZ" sz="4800" b="1" dirty="0" smtClean="0">
                <a:solidFill>
                  <a:srgbClr val="FFFF00"/>
                </a:solidFill>
              </a:rPr>
              <a:t> Karlovarském kraji</a:t>
            </a:r>
            <a:endParaRPr lang="cs-CZ" sz="4800" b="1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reditelka\AppData\Local\Microsoft\Windows\Temporary Internet Files\Content.IE5\TZZD64M6\MC900360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318371"/>
            <a:ext cx="1831543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316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2304256" cy="1152128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VYLUŠTI !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34442166"/>
              </p:ext>
            </p:extLst>
          </p:nvPr>
        </p:nvGraphicFramePr>
        <p:xfrm>
          <a:off x="1871331" y="2453034"/>
          <a:ext cx="5401470" cy="3505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294"/>
                <a:gridCol w="1080294"/>
                <a:gridCol w="1080294"/>
                <a:gridCol w="1080294"/>
                <a:gridCol w="1080294"/>
              </a:tblGrid>
              <a:tr h="57150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M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S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Á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Ý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Š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R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Š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 rot="19828827">
            <a:off x="3323079" y="1912675"/>
            <a:ext cx="674301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LID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 rot="19443508">
            <a:off x="2156820" y="1684212"/>
            <a:ext cx="1382615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STUHA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 rot="19331557">
            <a:off x="4201922" y="1600455"/>
            <a:ext cx="1772774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NÁKUPNÍ VAK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 rot="19670405">
            <a:off x="5333060" y="1499554"/>
            <a:ext cx="2192828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POZNÁVÁNÍ KRAJINY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 rot="20005992">
            <a:off x="6687443" y="1845788"/>
            <a:ext cx="1048960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PŘEMET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4653136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?</a:t>
            </a:r>
            <a:endParaRPr lang="cs-CZ" sz="2800" b="1" dirty="0"/>
          </a:p>
        </p:txBody>
      </p:sp>
      <p:pic>
        <p:nvPicPr>
          <p:cNvPr id="2050" name="Picture 2" descr="C:\Users\reditelka\AppData\Local\Microsoft\Windows\Temporary Internet Files\Content.IE5\TZZD64M6\MC9003118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188640"/>
            <a:ext cx="908914" cy="647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4395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7000"/>
    </mc:Choice>
    <mc:Fallback>
      <p:transition spd="slow" advClick="0" advTm="7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74806" y="4725144"/>
            <a:ext cx="513295" cy="432048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?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78305456"/>
              </p:ext>
            </p:extLst>
          </p:nvPr>
        </p:nvGraphicFramePr>
        <p:xfrm>
          <a:off x="1871331" y="2453034"/>
          <a:ext cx="5401470" cy="3505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294"/>
                <a:gridCol w="1080294"/>
                <a:gridCol w="1080294"/>
                <a:gridCol w="1080294"/>
                <a:gridCol w="1080294"/>
              </a:tblGrid>
              <a:tr h="57150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M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N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V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S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Á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Ý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Š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R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Š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4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E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D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FF00"/>
                          </a:solidFill>
                        </a:rPr>
                        <a:t>O</a:t>
                      </a:r>
                      <a:endParaRPr lang="cs-CZ" sz="40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 rot="19828827">
            <a:off x="3323079" y="1912675"/>
            <a:ext cx="674301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LID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 rot="19443508">
            <a:off x="2156820" y="1684212"/>
            <a:ext cx="1382615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STUHA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 rot="19331557">
            <a:off x="4201922" y="1600455"/>
            <a:ext cx="1772774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NÁKUPNÍ VAK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 rot="19670405">
            <a:off x="5333060" y="1499554"/>
            <a:ext cx="2192828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POZNÁVÁNÍ KRAJINY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 rot="20005992">
            <a:off x="6687443" y="1845788"/>
            <a:ext cx="1048960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PŘEMET</a:t>
            </a:r>
            <a:endParaRPr lang="cs-CZ" b="1" dirty="0"/>
          </a:p>
        </p:txBody>
      </p:sp>
      <p:sp>
        <p:nvSpPr>
          <p:cNvPr id="6" name="Šipka doprava 5"/>
          <p:cNvSpPr/>
          <p:nvPr/>
        </p:nvSpPr>
        <p:spPr>
          <a:xfrm rot="2784177">
            <a:off x="6142" y="1143808"/>
            <a:ext cx="2232354" cy="973817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správně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reditelka\AppData\Local\Microsoft\Windows\Temporary Internet Files\Content.IE5\4X2GBVWW\MC9004238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247658"/>
            <a:ext cx="644436" cy="69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5478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7000"/>
    </mc:Choice>
    <mc:Fallback>
      <p:transition spd="slow" advClick="0" advTm="7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484784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Použité zdroje: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2643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264</Words>
  <Application>Microsoft Office PowerPoint</Application>
  <PresentationFormat>Předvádění na obrazovce (4:3)</PresentationFormat>
  <Paragraphs>110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Karlovarský kraj</vt:lpstr>
      <vt:lpstr>Opakuj si!</vt:lpstr>
      <vt:lpstr>Správně:</vt:lpstr>
      <vt:lpstr>Snímek 6</vt:lpstr>
      <vt:lpstr>VYLUŠTI !</vt:lpstr>
      <vt:lpstr>?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Karlovarský kraj</dc:title>
  <dc:creator>reditelka</dc:creator>
  <cp:lastModifiedBy>Dum</cp:lastModifiedBy>
  <cp:revision>21</cp:revision>
  <dcterms:created xsi:type="dcterms:W3CDTF">2012-11-29T08:03:38Z</dcterms:created>
  <dcterms:modified xsi:type="dcterms:W3CDTF">2013-04-02T09:34:20Z</dcterms:modified>
</cp:coreProperties>
</file>