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56" r:id="rId4"/>
    <p:sldId id="257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VY_32_INOVACE_18_ZEMĚPIS</a:t>
          </a:r>
          <a:r>
            <a:rPr lang="cs-CZ" sz="2000" baseline="0" dirty="0" smtClean="0"/>
            <a:t>	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ŠKOLNÍ BRANDÝS N/L –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 BLAŽÍČKOVÁ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ČR – JIHOČESKÝ  KRAJ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95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D4E4D4D-5FA5-4BDA-A784-EEF4184C5632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02AFDD2-1A21-4488-8A4F-DBBFC86A7FFA}" type="presOf" srcId="{4C35D32F-0EAB-4CD7-82EE-45574DC2A586}" destId="{890E4F0B-2866-4A3F-A3C7-2A14B1797930}" srcOrd="1" destOrd="0" presId="urn:microsoft.com/office/officeart/2005/8/layout/target3"/>
    <dgm:cxn modelId="{10BDC8B0-2FD1-4148-8F75-DC10AE6D3D45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81257E-BCFF-4815-A954-476206A7666C}" type="presOf" srcId="{D1B46980-6531-4606-95E6-44980827E919}" destId="{6140AFEC-043D-4C43-A2F9-D0F5331DF3A3}" srcOrd="0" destOrd="0" presId="urn:microsoft.com/office/officeart/2005/8/layout/target3"/>
    <dgm:cxn modelId="{35D18303-5984-4395-99BC-ACE2D17B3D33}" type="presOf" srcId="{4C35D32F-0EAB-4CD7-82EE-45574DC2A586}" destId="{8BEBB6EC-1DAA-4CAC-8A25-BC0FCBD5DBD5}" srcOrd="0" destOrd="0" presId="urn:microsoft.com/office/officeart/2005/8/layout/target3"/>
    <dgm:cxn modelId="{816939BF-D04F-434A-BCDF-00464F4DD3F5}" type="presOf" srcId="{D1D4F407-5343-4D3F-B5B9-D407B03CAEB4}" destId="{AED2198E-93D5-4001-81B4-73124B309672}" srcOrd="1" destOrd="0" presId="urn:microsoft.com/office/officeart/2005/8/layout/target3"/>
    <dgm:cxn modelId="{814CE02F-366B-4D81-9E7E-99F1E6E495A9}" type="presOf" srcId="{D1B46980-6531-4606-95E6-44980827E919}" destId="{2BE915AB-18AA-4053-B92C-3BFC9ED204BB}" srcOrd="1" destOrd="0" presId="urn:microsoft.com/office/officeart/2005/8/layout/target3"/>
    <dgm:cxn modelId="{F89E4D22-6A03-4E0E-94A5-B62A142174BE}" type="presOf" srcId="{D8197B8C-B260-4A16-BDF4-0947B075E274}" destId="{25B08C86-7E15-44DC-BE7F-FFB55DD49D12}" srcOrd="0" destOrd="0" presId="urn:microsoft.com/office/officeart/2005/8/layout/target3"/>
    <dgm:cxn modelId="{08C012B7-F409-428F-9283-2DDCCABD8553}" type="presOf" srcId="{757F3AB3-0718-4624-B441-E567A8F0AB56}" destId="{333A1088-737F-45CB-B68E-254E46348037}" srcOrd="0" destOrd="0" presId="urn:microsoft.com/office/officeart/2005/8/layout/target3"/>
    <dgm:cxn modelId="{A3A018BD-6D8A-4477-B2C8-012F7B2E2763}" type="presOf" srcId="{D1D4F407-5343-4D3F-B5B9-D407B03CAEB4}" destId="{D005CE8C-CC26-4C3E-AC11-E15060ECD759}" srcOrd="0" destOrd="0" presId="urn:microsoft.com/office/officeart/2005/8/layout/target3"/>
    <dgm:cxn modelId="{DF7D503E-8AB7-4D08-B332-4163076AD7F2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8D1D24-F0E9-4C86-9549-BA6208FE0D65}" type="presParOf" srcId="{333A1088-737F-45CB-B68E-254E46348037}" destId="{F5ABB229-8D3B-4694-996A-96F23CF14429}" srcOrd="0" destOrd="0" presId="urn:microsoft.com/office/officeart/2005/8/layout/target3"/>
    <dgm:cxn modelId="{1C7B2F27-B4FF-442B-82A0-DE2F34073476}" type="presParOf" srcId="{333A1088-737F-45CB-B68E-254E46348037}" destId="{F41139FD-01EE-4571-8B17-4FB00FC51163}" srcOrd="1" destOrd="0" presId="urn:microsoft.com/office/officeart/2005/8/layout/target3"/>
    <dgm:cxn modelId="{9A47FC1B-D7E0-431C-A54D-7AD3E7E1E760}" type="presParOf" srcId="{333A1088-737F-45CB-B68E-254E46348037}" destId="{D005CE8C-CC26-4C3E-AC11-E15060ECD759}" srcOrd="2" destOrd="0" presId="urn:microsoft.com/office/officeart/2005/8/layout/target3"/>
    <dgm:cxn modelId="{06C86BAA-BE15-4287-ACD5-66F33D3051B1}" type="presParOf" srcId="{333A1088-737F-45CB-B68E-254E46348037}" destId="{2C702D82-9B77-49B7-9568-BB8EB47C3372}" srcOrd="3" destOrd="0" presId="urn:microsoft.com/office/officeart/2005/8/layout/target3"/>
    <dgm:cxn modelId="{10C82D68-DD73-4A80-AD7E-020D3559D226}" type="presParOf" srcId="{333A1088-737F-45CB-B68E-254E46348037}" destId="{A52A0455-90FF-4808-ABD0-F02540D31D5A}" srcOrd="4" destOrd="0" presId="urn:microsoft.com/office/officeart/2005/8/layout/target3"/>
    <dgm:cxn modelId="{1F58C218-2831-4C51-8BAE-56EE32A2FCE4}" type="presParOf" srcId="{333A1088-737F-45CB-B68E-254E46348037}" destId="{6140AFEC-043D-4C43-A2F9-D0F5331DF3A3}" srcOrd="5" destOrd="0" presId="urn:microsoft.com/office/officeart/2005/8/layout/target3"/>
    <dgm:cxn modelId="{A7155F0F-A4F5-45C8-B63A-DE4B4F67D417}" type="presParOf" srcId="{333A1088-737F-45CB-B68E-254E46348037}" destId="{9358AC05-5D7D-4327-9F80-1AD486AEA664}" srcOrd="6" destOrd="0" presId="urn:microsoft.com/office/officeart/2005/8/layout/target3"/>
    <dgm:cxn modelId="{F43C0994-7690-4E99-B701-E885992553FC}" type="presParOf" srcId="{333A1088-737F-45CB-B68E-254E46348037}" destId="{313FC574-E1CD-4FB4-B054-0B805CE0447D}" srcOrd="7" destOrd="0" presId="urn:microsoft.com/office/officeart/2005/8/layout/target3"/>
    <dgm:cxn modelId="{F092AA5B-15F2-49FC-ADB7-BEE87AB45494}" type="presParOf" srcId="{333A1088-737F-45CB-B68E-254E46348037}" destId="{619D679B-A015-4ECF-8348-D1034C574F40}" srcOrd="8" destOrd="0" presId="urn:microsoft.com/office/officeart/2005/8/layout/target3"/>
    <dgm:cxn modelId="{5B248D9E-FE9B-43EB-A4CD-495CCAE4E2B1}" type="presParOf" srcId="{333A1088-737F-45CB-B68E-254E46348037}" destId="{322283A8-4A27-4CDA-BAE3-F381106A9174}" srcOrd="9" destOrd="0" presId="urn:microsoft.com/office/officeart/2005/8/layout/target3"/>
    <dgm:cxn modelId="{3BF688EB-AA14-4CA0-B062-EC90A5DAC15D}" type="presParOf" srcId="{333A1088-737F-45CB-B68E-254E46348037}" destId="{FFC9F71D-1B4F-4AD9-A4A6-86ADEFC8AF5C}" srcOrd="10" destOrd="0" presId="urn:microsoft.com/office/officeart/2005/8/layout/target3"/>
    <dgm:cxn modelId="{87C03990-5128-423E-9830-5D9FC6FFF8D1}" type="presParOf" srcId="{333A1088-737F-45CB-B68E-254E46348037}" destId="{25B08C86-7E15-44DC-BE7F-FFB55DD49D12}" srcOrd="11" destOrd="0" presId="urn:microsoft.com/office/officeart/2005/8/layout/target3"/>
    <dgm:cxn modelId="{3EEC4997-9B83-48DC-8466-48B100461692}" type="presParOf" srcId="{333A1088-737F-45CB-B68E-254E46348037}" destId="{76644BE8-9D7C-4C09-B250-3D10AF48CBB7}" srcOrd="12" destOrd="0" presId="urn:microsoft.com/office/officeart/2005/8/layout/target3"/>
    <dgm:cxn modelId="{05612938-07AB-4D00-A931-5A991CD60A03}" type="presParOf" srcId="{333A1088-737F-45CB-B68E-254E46348037}" destId="{EE85B701-7295-41C0-BA7A-34D3756A2AE6}" srcOrd="13" destOrd="0" presId="urn:microsoft.com/office/officeart/2005/8/layout/target3"/>
    <dgm:cxn modelId="{25FD5EDD-E19E-4719-8B7B-7AE75A52989A}" type="presParOf" srcId="{333A1088-737F-45CB-B68E-254E46348037}" destId="{8BEBB6EC-1DAA-4CAC-8A25-BC0FCBD5DBD5}" srcOrd="14" destOrd="0" presId="urn:microsoft.com/office/officeart/2005/8/layout/target3"/>
    <dgm:cxn modelId="{04746F7D-C812-4695-AEF1-C2744E6AFDB0}" type="presParOf" srcId="{333A1088-737F-45CB-B68E-254E46348037}" destId="{AED2198E-93D5-4001-81B4-73124B309672}" srcOrd="15" destOrd="0" presId="urn:microsoft.com/office/officeart/2005/8/layout/target3"/>
    <dgm:cxn modelId="{7972D422-ED01-41A7-8A30-FDD48397E70E}" type="presParOf" srcId="{333A1088-737F-45CB-B68E-254E46348037}" destId="{2BE915AB-18AA-4053-B92C-3BFC9ED204BB}" srcOrd="16" destOrd="0" presId="urn:microsoft.com/office/officeart/2005/8/layout/target3"/>
    <dgm:cxn modelId="{ADC3C118-1666-4244-AD74-9BB3A544A59E}" type="presParOf" srcId="{333A1088-737F-45CB-B68E-254E46348037}" destId="{6BB5E863-4638-4E1D-BFDE-399D028AC4ED}" srcOrd="17" destOrd="0" presId="urn:microsoft.com/office/officeart/2005/8/layout/target3"/>
    <dgm:cxn modelId="{0A4DA8F2-1ABF-4795-A492-4D18A88A6645}" type="presParOf" srcId="{333A1088-737F-45CB-B68E-254E46348037}" destId="{5A5FFA88-C948-4069-8E93-59FA12366E83}" srcOrd="18" destOrd="0" presId="urn:microsoft.com/office/officeart/2005/8/layout/target3"/>
    <dgm:cxn modelId="{240F304C-1AFD-4394-B2EC-8608DF0BBEC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ŠKOLNÍ BRANDÝS N/L – STARÁ BOLESLAV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 BLAŽÍČKOVÁ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11795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VY_32_INOVACE_18_ZEMĚPIS</a:t>
          </a:r>
          <a:r>
            <a:rPr lang="cs-CZ" sz="2000" kern="1200" baseline="0" dirty="0" smtClean="0"/>
            <a:t>	</a:t>
          </a:r>
        </a:p>
      </dsp:txBody>
      <dsp:txXfrm>
        <a:off x="1211795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ČR – JIHOČESKÝ  KRAJ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2200E5-D709-41E5-A1E7-685E12AE0D5A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51E43D-9768-453C-8708-64BC975931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428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458C32-A55E-4726-8118-63E2A04619B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180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054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551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438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196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512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71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863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4953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30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280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602F2-EE27-422F-B120-422629A2E85D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1F7A9-1152-45B1-9EF3-B304C3191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725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679862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1"/>
          <p:cNvSpPr txBox="1">
            <a:spLocks noChangeArrowheads="1"/>
          </p:cNvSpPr>
          <p:nvPr/>
        </p:nvSpPr>
        <p:spPr bwMode="auto">
          <a:xfrm>
            <a:off x="323850" y="6165850"/>
            <a:ext cx="8712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</a:rPr>
              <a:t> 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08400" y="2565400"/>
            <a:ext cx="258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CZ.1.07/1.4.00/21.0979</a:t>
            </a:r>
          </a:p>
        </p:txBody>
      </p:sp>
    </p:spTree>
    <p:extLst>
      <p:ext uri="{BB962C8B-B14F-4D97-AF65-F5344CB8AC3E}">
        <p14:creationId xmlns:p14="http://schemas.microsoft.com/office/powerpoint/2010/main" val="10285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4"/>
            <a:ext cx="8064896" cy="3970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Vzdělávací oblast:	Člověk a </a:t>
            </a:r>
            <a:r>
              <a:rPr lang="cs-CZ" sz="2400" dirty="0"/>
              <a:t>příroda</a:t>
            </a:r>
            <a:endParaRPr lang="cs-CZ" sz="2400" dirty="0" smtClean="0"/>
          </a:p>
          <a:p>
            <a:r>
              <a:rPr lang="cs-CZ" sz="2400" dirty="0" smtClean="0"/>
              <a:t>Název učiva:       	ČR- Jihočeský  kraj</a:t>
            </a:r>
          </a:p>
          <a:p>
            <a:r>
              <a:rPr lang="cs-CZ" sz="2400" dirty="0" smtClean="0"/>
              <a:t>Ročník:			7.ročník</a:t>
            </a:r>
          </a:p>
          <a:p>
            <a:r>
              <a:rPr lang="cs-CZ" sz="2400" dirty="0" smtClean="0"/>
              <a:t>Druh materiálu: 	učební text, </a:t>
            </a:r>
          </a:p>
          <a:p>
            <a:r>
              <a:rPr lang="cs-CZ" sz="2400" dirty="0" smtClean="0"/>
              <a:t>			poznámky do sešitu </a:t>
            </a:r>
          </a:p>
          <a:p>
            <a:r>
              <a:rPr lang="cs-CZ" sz="2400" dirty="0" smtClean="0"/>
              <a:t>			a doplňování - práce s učebnicí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křížovka</a:t>
            </a:r>
          </a:p>
          <a:p>
            <a:r>
              <a:rPr lang="cs-CZ" sz="2400" dirty="0" smtClean="0"/>
              <a:t>Obsah učiva:		Jihočeský kraj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 – povrch, řeky, města, památky</a:t>
            </a:r>
            <a:endParaRPr lang="cs-CZ" sz="2400" dirty="0"/>
          </a:p>
          <a:p>
            <a:endParaRPr lang="cs-CZ" dirty="0" smtClean="0"/>
          </a:p>
          <a:p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59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JIHOČESKÝ KRAJ</a:t>
            </a:r>
            <a:endParaRPr lang="cs-CZ" b="1" dirty="0"/>
          </a:p>
        </p:txBody>
      </p:sp>
      <p:sp>
        <p:nvSpPr>
          <p:cNvPr id="3" name="Obdélník 2"/>
          <p:cNvSpPr/>
          <p:nvPr/>
        </p:nvSpPr>
        <p:spPr>
          <a:xfrm>
            <a:off x="683568" y="1124744"/>
            <a:ext cx="7704856" cy="563231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cs-CZ" b="1" dirty="0" smtClean="0"/>
              <a:t>KRAJSKÉ MĚSTO:	České Budějovice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Povrch:		Šumava		-  Plechý  1378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m.n.m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		Novohradské hory	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		Budějovická pánev, Třeboňská pánev – </a:t>
            </a:r>
            <a:r>
              <a:rPr lang="cs-CZ" b="1" dirty="0" smtClean="0"/>
              <a:t>rybníky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				Boubínský prales	-   </a:t>
            </a:r>
            <a:r>
              <a:rPr lang="cs-CZ" b="1" dirty="0" smtClean="0"/>
              <a:t>přírodní rezervace</a:t>
            </a:r>
            <a:endParaRPr lang="cs-CZ" b="1" dirty="0"/>
          </a:p>
          <a:p>
            <a:r>
              <a:rPr lang="cs-CZ" b="1" dirty="0">
                <a:solidFill>
                  <a:srgbClr val="0070C0"/>
                </a:solidFill>
              </a:rPr>
              <a:t>Řeky:	</a:t>
            </a:r>
            <a:r>
              <a:rPr lang="cs-CZ" b="1" dirty="0" smtClean="0">
                <a:solidFill>
                  <a:srgbClr val="0070C0"/>
                </a:solidFill>
              </a:rPr>
              <a:t>	Vltava – přítoky Otava, Lužnice</a:t>
            </a:r>
          </a:p>
          <a:p>
            <a:r>
              <a:rPr lang="cs-CZ" b="1" dirty="0">
                <a:solidFill>
                  <a:srgbClr val="0070C0"/>
                </a:solidFill>
              </a:rPr>
              <a:t>	</a:t>
            </a:r>
            <a:r>
              <a:rPr lang="cs-CZ" b="1" dirty="0" smtClean="0">
                <a:solidFill>
                  <a:srgbClr val="0070C0"/>
                </a:solidFill>
              </a:rPr>
              <a:t>	Lipno, Orlík – vodní nádrže na Vltavě</a:t>
            </a:r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smtClean="0"/>
              <a:t>Města:		České Budějovice  	-  náměstí </a:t>
            </a:r>
            <a:r>
              <a:rPr lang="cs-CZ" b="1" dirty="0"/>
              <a:t>Přemysla Otakara II </a:t>
            </a:r>
            <a:endParaRPr lang="cs-CZ" b="1" dirty="0" smtClean="0"/>
          </a:p>
          <a:p>
            <a:r>
              <a:rPr lang="cs-CZ" b="1" dirty="0"/>
              <a:t>	</a:t>
            </a:r>
            <a:r>
              <a:rPr lang="cs-CZ" b="1" dirty="0" smtClean="0"/>
              <a:t>			= </a:t>
            </a:r>
            <a:r>
              <a:rPr lang="cs-CZ" b="1" dirty="0"/>
              <a:t>památková rezervace</a:t>
            </a:r>
          </a:p>
          <a:p>
            <a:r>
              <a:rPr lang="cs-CZ" b="1" dirty="0"/>
              <a:t>				</a:t>
            </a:r>
            <a:r>
              <a:rPr lang="cs-CZ" b="1" dirty="0" smtClean="0"/>
              <a:t>-  Pivovar </a:t>
            </a:r>
            <a:r>
              <a:rPr lang="cs-CZ" b="1" dirty="0">
                <a:solidFill>
                  <a:srgbClr val="FF0000"/>
                </a:solidFill>
              </a:rPr>
              <a:t>Budvar</a:t>
            </a:r>
          </a:p>
          <a:p>
            <a:r>
              <a:rPr lang="cs-CZ" b="1" dirty="0" smtClean="0"/>
              <a:t>		Český </a:t>
            </a:r>
            <a:r>
              <a:rPr lang="cs-CZ" b="1" dirty="0"/>
              <a:t>Krumlov	</a:t>
            </a:r>
            <a:r>
              <a:rPr lang="cs-CZ" b="1" dirty="0" smtClean="0"/>
              <a:t>- zámek (památka </a:t>
            </a:r>
            <a:r>
              <a:rPr lang="cs-CZ" b="1" dirty="0" smtClean="0">
                <a:solidFill>
                  <a:srgbClr val="FF0000"/>
                </a:solidFill>
              </a:rPr>
              <a:t>UNESCO</a:t>
            </a:r>
            <a:r>
              <a:rPr lang="cs-CZ" b="1" dirty="0" smtClean="0"/>
              <a:t>) </a:t>
            </a:r>
          </a:p>
          <a:p>
            <a:r>
              <a:rPr lang="cs-CZ" b="1" dirty="0"/>
              <a:t>	</a:t>
            </a:r>
            <a:r>
              <a:rPr lang="cs-CZ" b="1" dirty="0" smtClean="0"/>
              <a:t>	Strakonice, Písek 	-  textilní průmysl  JITEX				Temelín		- jaderná ( atomová) elektrárna </a:t>
            </a:r>
          </a:p>
          <a:p>
            <a:r>
              <a:rPr lang="cs-CZ" b="1" dirty="0"/>
              <a:t>	</a:t>
            </a:r>
            <a:r>
              <a:rPr lang="cs-CZ" b="1" dirty="0" smtClean="0"/>
              <a:t>			= největší energetický zdroj v ČR</a:t>
            </a:r>
          </a:p>
          <a:p>
            <a:r>
              <a:rPr lang="cs-CZ" b="1" dirty="0"/>
              <a:t>	</a:t>
            </a:r>
            <a:r>
              <a:rPr lang="cs-CZ" b="1" dirty="0" smtClean="0"/>
              <a:t>	Tábor		- město s husitskou minulostí</a:t>
            </a:r>
            <a:endParaRPr lang="cs-CZ" b="1" dirty="0"/>
          </a:p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Památky:		Hluboká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zámek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	Rožmberk	hrad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	Vyšší Brod	klášter</a:t>
            </a:r>
          </a:p>
          <a:p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	Český Krumlov	zámek</a:t>
            </a:r>
          </a:p>
          <a:p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/>
              <a:t>			 </a:t>
            </a:r>
          </a:p>
        </p:txBody>
      </p:sp>
    </p:spTree>
    <p:extLst>
      <p:ext uri="{BB962C8B-B14F-4D97-AF65-F5344CB8AC3E}">
        <p14:creationId xmlns:p14="http://schemas.microsoft.com/office/powerpoint/2010/main" val="137785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Opakuj si !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86003"/>
            <a:ext cx="8646080" cy="3416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Boubín je …………………………</a:t>
            </a:r>
          </a:p>
          <a:p>
            <a:r>
              <a:rPr lang="cs-CZ" sz="2400" b="1" dirty="0" smtClean="0"/>
              <a:t>Přítoky Vltavy jsou: M…………,L………………,O…………………... .</a:t>
            </a:r>
          </a:p>
          <a:p>
            <a:r>
              <a:rPr lang="cs-CZ" sz="2400" b="1" dirty="0" smtClean="0"/>
              <a:t>Jihočeské rybníky leží v T………………………a B……………………. pánvi.</a:t>
            </a:r>
          </a:p>
          <a:p>
            <a:r>
              <a:rPr lang="cs-CZ" sz="2400" b="1" dirty="0" smtClean="0"/>
              <a:t>Český Krumlov je památka U………………………… .</a:t>
            </a:r>
          </a:p>
          <a:p>
            <a:r>
              <a:rPr lang="cs-CZ" sz="2400" b="1" dirty="0" smtClean="0"/>
              <a:t>Tábor založili h……………………………… .</a:t>
            </a:r>
          </a:p>
          <a:p>
            <a:r>
              <a:rPr lang="cs-CZ" sz="2400" b="1" dirty="0" smtClean="0"/>
              <a:t>Na Vltavě jsou v JK tyto přehrady:</a:t>
            </a:r>
          </a:p>
          <a:p>
            <a:r>
              <a:rPr lang="cs-CZ" sz="2400" b="1" dirty="0" smtClean="0"/>
              <a:t>S………………………………………….. A  O……………………………………….. .</a:t>
            </a:r>
          </a:p>
          <a:p>
            <a:r>
              <a:rPr lang="cs-CZ" sz="2400" b="1" dirty="0" smtClean="0"/>
              <a:t>Textil se vyrábí v P………………………………… .</a:t>
            </a:r>
          </a:p>
          <a:p>
            <a:r>
              <a:rPr lang="cs-CZ" sz="2400" b="1" dirty="0" smtClean="0"/>
              <a:t>Jihočeský kraj má hranici se státy N ……………….. a  R……………….. .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015500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správně!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86003"/>
            <a:ext cx="8646080" cy="3046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Boubín je </a:t>
            </a:r>
            <a:r>
              <a:rPr lang="cs-CZ" sz="2400" b="1" dirty="0" smtClean="0">
                <a:solidFill>
                  <a:srgbClr val="00B050"/>
                </a:solidFill>
              </a:rPr>
              <a:t>PRALES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Přítoky Vltavy jsou: </a:t>
            </a:r>
            <a:r>
              <a:rPr lang="cs-CZ" sz="2400" b="1" dirty="0" smtClean="0">
                <a:solidFill>
                  <a:srgbClr val="00B050"/>
                </a:solidFill>
              </a:rPr>
              <a:t>MALŠE,LUŽNICE,OTAVA</a:t>
            </a:r>
            <a:r>
              <a:rPr lang="cs-CZ" sz="2400" b="1" dirty="0" smtClean="0"/>
              <a:t> .</a:t>
            </a:r>
          </a:p>
          <a:p>
            <a:r>
              <a:rPr lang="cs-CZ" sz="2400" b="1" dirty="0" smtClean="0"/>
              <a:t>Jihočeské rybníky leží v </a:t>
            </a:r>
            <a:r>
              <a:rPr lang="cs-CZ" sz="2400" b="1" dirty="0" smtClean="0">
                <a:solidFill>
                  <a:srgbClr val="00B050"/>
                </a:solidFill>
              </a:rPr>
              <a:t>TŘEBOŇSKÉ a BUDĚJOVICKÉ  </a:t>
            </a:r>
            <a:r>
              <a:rPr lang="cs-CZ" sz="2400" b="1" dirty="0" smtClean="0"/>
              <a:t>pánvi.</a:t>
            </a:r>
          </a:p>
          <a:p>
            <a:r>
              <a:rPr lang="cs-CZ" sz="2400" b="1" dirty="0" smtClean="0"/>
              <a:t>Český Krumlov je památka </a:t>
            </a:r>
            <a:r>
              <a:rPr lang="cs-CZ" sz="2400" b="1" dirty="0" smtClean="0">
                <a:solidFill>
                  <a:srgbClr val="00B050"/>
                </a:solidFill>
              </a:rPr>
              <a:t>UNESCO</a:t>
            </a:r>
            <a:r>
              <a:rPr lang="cs-CZ" sz="2400" b="1" dirty="0" smtClean="0"/>
              <a:t> .</a:t>
            </a:r>
          </a:p>
          <a:p>
            <a:r>
              <a:rPr lang="cs-CZ" sz="2400" b="1" dirty="0" smtClean="0"/>
              <a:t>Tábor založili </a:t>
            </a:r>
            <a:r>
              <a:rPr lang="cs-CZ" sz="2400" b="1" dirty="0" smtClean="0">
                <a:solidFill>
                  <a:srgbClr val="00B050"/>
                </a:solidFill>
              </a:rPr>
              <a:t>HUSITÉ 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Na Vltavě jsou v JK tyto přehrady:  </a:t>
            </a:r>
            <a:r>
              <a:rPr lang="cs-CZ" sz="2400" b="1" dirty="0" smtClean="0">
                <a:solidFill>
                  <a:srgbClr val="00B050"/>
                </a:solidFill>
              </a:rPr>
              <a:t>SLAPSKÁ  a  ORLICKÁ 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Textil se vyrábí v </a:t>
            </a:r>
            <a:r>
              <a:rPr lang="cs-CZ" sz="2400" b="1" dirty="0" smtClean="0">
                <a:solidFill>
                  <a:srgbClr val="00B050"/>
                </a:solidFill>
              </a:rPr>
              <a:t>Písku</a:t>
            </a:r>
            <a:r>
              <a:rPr lang="cs-CZ" sz="2400" b="1" dirty="0" smtClean="0"/>
              <a:t> .</a:t>
            </a:r>
          </a:p>
          <a:p>
            <a:r>
              <a:rPr lang="cs-CZ" sz="2400" b="1" dirty="0" smtClean="0"/>
              <a:t>Jihočeský kraj má hranici se státy </a:t>
            </a:r>
            <a:r>
              <a:rPr lang="cs-CZ" sz="2400" b="1" dirty="0" smtClean="0">
                <a:solidFill>
                  <a:srgbClr val="00B050"/>
                </a:solidFill>
              </a:rPr>
              <a:t>NĚMECKO A  RAKOUSKO </a:t>
            </a:r>
            <a:r>
              <a:rPr lang="cs-CZ" sz="2400" b="1" dirty="0" smtClean="0"/>
              <a:t>.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2090813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Tajenka: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2492895"/>
            <a:ext cx="5832648" cy="83099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/>
              <a:t>Budějovické pivo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643066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2232248" cy="70609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Vyluštěte</a:t>
            </a:r>
            <a:br>
              <a:rPr lang="cs-CZ" b="1" dirty="0" smtClean="0"/>
            </a:b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359666"/>
              </p:ext>
            </p:extLst>
          </p:nvPr>
        </p:nvGraphicFramePr>
        <p:xfrm>
          <a:off x="3707904" y="1268760"/>
          <a:ext cx="4104457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351"/>
                <a:gridCol w="586351"/>
                <a:gridCol w="586351"/>
                <a:gridCol w="586351"/>
                <a:gridCol w="586351"/>
                <a:gridCol w="586351"/>
                <a:gridCol w="586351"/>
              </a:tblGrid>
              <a:tr h="608036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574161" y="1412776"/>
            <a:ext cx="194421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SLABÉ MÍSTO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74161" y="2102222"/>
            <a:ext cx="189958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NEDODRŽET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74161" y="2836847"/>
            <a:ext cx="194421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AŽ POTOM..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45735" y="3501007"/>
            <a:ext cx="1128011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PLOD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91388" y="4221088"/>
            <a:ext cx="115212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ZNIČIT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331640" y="4895956"/>
            <a:ext cx="2164421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LESNÍ POROST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00757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2232248" cy="70609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SPRÁVNĚ</a:t>
            </a:r>
            <a:br>
              <a:rPr lang="cs-CZ" b="1" dirty="0" smtClean="0"/>
            </a:b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427714"/>
              </p:ext>
            </p:extLst>
          </p:nvPr>
        </p:nvGraphicFramePr>
        <p:xfrm>
          <a:off x="3707904" y="1268760"/>
          <a:ext cx="4104457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351"/>
                <a:gridCol w="586351"/>
                <a:gridCol w="586351"/>
                <a:gridCol w="586351"/>
                <a:gridCol w="586351"/>
                <a:gridCol w="586351"/>
                <a:gridCol w="586351"/>
              </a:tblGrid>
              <a:tr h="608036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00B050"/>
                          </a:solidFill>
                        </a:rPr>
                        <a:t>B</a:t>
                      </a:r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00B050"/>
                          </a:solidFill>
                        </a:rPr>
                        <a:t>U</a:t>
                      </a:r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00B050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J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00B050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00B050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00B050"/>
                          </a:solidFill>
                        </a:rPr>
                        <a:t>R</a:t>
                      </a:r>
                      <a:endParaRPr lang="cs-CZ" sz="40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574161" y="1530413"/>
            <a:ext cx="194421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SLABÉ MÍSTO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74161" y="2102222"/>
            <a:ext cx="189958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NEDODRŽET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74161" y="2836847"/>
            <a:ext cx="194421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AŽ POTOM..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45735" y="3501007"/>
            <a:ext cx="1128011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PLOD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91388" y="4221088"/>
            <a:ext cx="115212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ZNIČIT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331640" y="4895956"/>
            <a:ext cx="2164421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LESNÍ POROST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74790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926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679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255</Words>
  <Application>Microsoft Office PowerPoint</Application>
  <PresentationFormat>Předvádění na obrazovce (4:3)</PresentationFormat>
  <Paragraphs>130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JIHOČESKÝ KRAJ</vt:lpstr>
      <vt:lpstr>Opakuj si !</vt:lpstr>
      <vt:lpstr>správně!</vt:lpstr>
      <vt:lpstr>Tajenka:</vt:lpstr>
      <vt:lpstr> Vyluštěte </vt:lpstr>
      <vt:lpstr> SPRÁVNĚ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</dc:title>
  <dc:creator>reditelka</dc:creator>
  <cp:lastModifiedBy>Slováková Olga</cp:lastModifiedBy>
  <cp:revision>16</cp:revision>
  <dcterms:created xsi:type="dcterms:W3CDTF">2012-11-29T10:28:36Z</dcterms:created>
  <dcterms:modified xsi:type="dcterms:W3CDTF">2012-12-03T09:15:08Z</dcterms:modified>
</cp:coreProperties>
</file>