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7" r:id="rId4"/>
    <p:sldId id="258" r:id="rId5"/>
    <p:sldId id="259" r:id="rId6"/>
    <p:sldId id="260" r:id="rId7"/>
    <p:sldId id="262" r:id="rId8"/>
    <p:sldId id="261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VY_32_INOVACE_19_ZEMĚPIS	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ŠKOLNÍ BRANDÝS N/L –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VĚRA  BLAŽÍČKOVÁ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ČR – PARDUBICKÝ KRAJ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95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D9363BB-4605-4E8F-8360-C5671E1EE39D}" type="presOf" srcId="{B651F6E3-6281-48DB-9319-2AEAFDAE7572}" destId="{619D679B-A015-4ECF-8348-D1034C574F40}" srcOrd="0" destOrd="0" presId="urn:microsoft.com/office/officeart/2005/8/layout/target3"/>
    <dgm:cxn modelId="{B04D0C8A-C5B7-4CC3-9FB6-756CA1F7306D}" type="presOf" srcId="{D1B46980-6531-4606-95E6-44980827E919}" destId="{2BE915AB-18AA-4053-B92C-3BFC9ED204BB}" srcOrd="1" destOrd="0" presId="urn:microsoft.com/office/officeart/2005/8/layout/target3"/>
    <dgm:cxn modelId="{F8EE9328-B2CA-4818-9B19-2542500889A1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71A70D7-C46B-4CB6-95DB-6FCE91B0FDA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0B306D5-9BA5-4EFA-A704-06814CA418C5}" type="presOf" srcId="{757F3AB3-0718-4624-B441-E567A8F0AB56}" destId="{333A1088-737F-45CB-B68E-254E46348037}" srcOrd="0" destOrd="0" presId="urn:microsoft.com/office/officeart/2005/8/layout/target3"/>
    <dgm:cxn modelId="{FD0A0556-70FD-42B0-A17D-66EC82000C48}" type="presOf" srcId="{D8197B8C-B260-4A16-BDF4-0947B075E274}" destId="{25B08C86-7E15-44DC-BE7F-FFB55DD49D12}" srcOrd="0" destOrd="0" presId="urn:microsoft.com/office/officeart/2005/8/layout/target3"/>
    <dgm:cxn modelId="{6767EDE2-4DBC-4529-9FE6-729130DBE08D}" type="presOf" srcId="{B651F6E3-6281-48DB-9319-2AEAFDAE7572}" destId="{6BB5E863-4638-4E1D-BFDE-399D028AC4ED}" srcOrd="1" destOrd="0" presId="urn:microsoft.com/office/officeart/2005/8/layout/target3"/>
    <dgm:cxn modelId="{6022678B-EA44-40FE-97CD-9418987A48E9}" type="presOf" srcId="{D1B46980-6531-4606-95E6-44980827E919}" destId="{6140AFEC-043D-4C43-A2F9-D0F5331DF3A3}" srcOrd="0" destOrd="0" presId="urn:microsoft.com/office/officeart/2005/8/layout/target3"/>
    <dgm:cxn modelId="{73A1B546-A6C1-45DF-A145-537DB7BA08AA}" type="presOf" srcId="{D8197B8C-B260-4A16-BDF4-0947B075E274}" destId="{5A5FFA88-C948-4069-8E93-59FA12366E83}" srcOrd="1" destOrd="0" presId="urn:microsoft.com/office/officeart/2005/8/layout/target3"/>
    <dgm:cxn modelId="{DB9D74EA-03D3-4660-BBF7-432890288713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A961469-721A-41B1-B167-2340E25F271F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0937F03-3135-4A1F-BC5B-ECDD02529E09}" type="presParOf" srcId="{333A1088-737F-45CB-B68E-254E46348037}" destId="{F5ABB229-8D3B-4694-996A-96F23CF14429}" srcOrd="0" destOrd="0" presId="urn:microsoft.com/office/officeart/2005/8/layout/target3"/>
    <dgm:cxn modelId="{A331D53F-2219-49CF-9A7A-93F9B84FC9CF}" type="presParOf" srcId="{333A1088-737F-45CB-B68E-254E46348037}" destId="{F41139FD-01EE-4571-8B17-4FB00FC51163}" srcOrd="1" destOrd="0" presId="urn:microsoft.com/office/officeart/2005/8/layout/target3"/>
    <dgm:cxn modelId="{4AC08303-9C8C-4010-89C1-FEDFB21D3541}" type="presParOf" srcId="{333A1088-737F-45CB-B68E-254E46348037}" destId="{D005CE8C-CC26-4C3E-AC11-E15060ECD759}" srcOrd="2" destOrd="0" presId="urn:microsoft.com/office/officeart/2005/8/layout/target3"/>
    <dgm:cxn modelId="{8A8D7606-4D6F-4ECD-9FC8-4EA2AF8E02F0}" type="presParOf" srcId="{333A1088-737F-45CB-B68E-254E46348037}" destId="{2C702D82-9B77-49B7-9568-BB8EB47C3372}" srcOrd="3" destOrd="0" presId="urn:microsoft.com/office/officeart/2005/8/layout/target3"/>
    <dgm:cxn modelId="{5325FA2D-298B-4194-B680-D9F819F99CF1}" type="presParOf" srcId="{333A1088-737F-45CB-B68E-254E46348037}" destId="{A52A0455-90FF-4808-ABD0-F02540D31D5A}" srcOrd="4" destOrd="0" presId="urn:microsoft.com/office/officeart/2005/8/layout/target3"/>
    <dgm:cxn modelId="{ACF2FA1B-8B30-413D-A754-7AF1CF83089A}" type="presParOf" srcId="{333A1088-737F-45CB-B68E-254E46348037}" destId="{6140AFEC-043D-4C43-A2F9-D0F5331DF3A3}" srcOrd="5" destOrd="0" presId="urn:microsoft.com/office/officeart/2005/8/layout/target3"/>
    <dgm:cxn modelId="{78121205-780D-483E-BA21-10B842C4DB85}" type="presParOf" srcId="{333A1088-737F-45CB-B68E-254E46348037}" destId="{9358AC05-5D7D-4327-9F80-1AD486AEA664}" srcOrd="6" destOrd="0" presId="urn:microsoft.com/office/officeart/2005/8/layout/target3"/>
    <dgm:cxn modelId="{817843E1-C675-4FBF-8AE3-F3C6DBE54FC2}" type="presParOf" srcId="{333A1088-737F-45CB-B68E-254E46348037}" destId="{313FC574-E1CD-4FB4-B054-0B805CE0447D}" srcOrd="7" destOrd="0" presId="urn:microsoft.com/office/officeart/2005/8/layout/target3"/>
    <dgm:cxn modelId="{D39DAC64-0413-499D-B28E-EC0F3B038B6E}" type="presParOf" srcId="{333A1088-737F-45CB-B68E-254E46348037}" destId="{619D679B-A015-4ECF-8348-D1034C574F40}" srcOrd="8" destOrd="0" presId="urn:microsoft.com/office/officeart/2005/8/layout/target3"/>
    <dgm:cxn modelId="{C801DEB6-E0C5-44FB-9C77-6ADF846F1E7C}" type="presParOf" srcId="{333A1088-737F-45CB-B68E-254E46348037}" destId="{322283A8-4A27-4CDA-BAE3-F381106A9174}" srcOrd="9" destOrd="0" presId="urn:microsoft.com/office/officeart/2005/8/layout/target3"/>
    <dgm:cxn modelId="{33278732-2B20-4FB9-829B-ADEE2B8631C2}" type="presParOf" srcId="{333A1088-737F-45CB-B68E-254E46348037}" destId="{FFC9F71D-1B4F-4AD9-A4A6-86ADEFC8AF5C}" srcOrd="10" destOrd="0" presId="urn:microsoft.com/office/officeart/2005/8/layout/target3"/>
    <dgm:cxn modelId="{78522C46-F28E-413E-B63B-20C39FF5E32D}" type="presParOf" srcId="{333A1088-737F-45CB-B68E-254E46348037}" destId="{25B08C86-7E15-44DC-BE7F-FFB55DD49D12}" srcOrd="11" destOrd="0" presId="urn:microsoft.com/office/officeart/2005/8/layout/target3"/>
    <dgm:cxn modelId="{C561CFC2-F979-4102-9346-D143B7A5982D}" type="presParOf" srcId="{333A1088-737F-45CB-B68E-254E46348037}" destId="{76644BE8-9D7C-4C09-B250-3D10AF48CBB7}" srcOrd="12" destOrd="0" presId="urn:microsoft.com/office/officeart/2005/8/layout/target3"/>
    <dgm:cxn modelId="{69602365-2D2D-484A-83CA-4667794F35C5}" type="presParOf" srcId="{333A1088-737F-45CB-B68E-254E46348037}" destId="{EE85B701-7295-41C0-BA7A-34D3756A2AE6}" srcOrd="13" destOrd="0" presId="urn:microsoft.com/office/officeart/2005/8/layout/target3"/>
    <dgm:cxn modelId="{F3841924-24EF-4346-94CA-CF57DD5006A1}" type="presParOf" srcId="{333A1088-737F-45CB-B68E-254E46348037}" destId="{8BEBB6EC-1DAA-4CAC-8A25-BC0FCBD5DBD5}" srcOrd="14" destOrd="0" presId="urn:microsoft.com/office/officeart/2005/8/layout/target3"/>
    <dgm:cxn modelId="{A8608154-B7DA-44BB-8404-974F9A954725}" type="presParOf" srcId="{333A1088-737F-45CB-B68E-254E46348037}" destId="{AED2198E-93D5-4001-81B4-73124B309672}" srcOrd="15" destOrd="0" presId="urn:microsoft.com/office/officeart/2005/8/layout/target3"/>
    <dgm:cxn modelId="{B3AB0FF9-A538-41C9-9125-BB6B09DA16E9}" type="presParOf" srcId="{333A1088-737F-45CB-B68E-254E46348037}" destId="{2BE915AB-18AA-4053-B92C-3BFC9ED204BB}" srcOrd="16" destOrd="0" presId="urn:microsoft.com/office/officeart/2005/8/layout/target3"/>
    <dgm:cxn modelId="{1D4AEA8A-0181-47F4-978D-5BF36A1438EF}" type="presParOf" srcId="{333A1088-737F-45CB-B68E-254E46348037}" destId="{6BB5E863-4638-4E1D-BFDE-399D028AC4ED}" srcOrd="17" destOrd="0" presId="urn:microsoft.com/office/officeart/2005/8/layout/target3"/>
    <dgm:cxn modelId="{C2835435-6C73-4A34-93B6-29CC800B78E6}" type="presParOf" srcId="{333A1088-737F-45CB-B68E-254E46348037}" destId="{5A5FFA88-C948-4069-8E93-59FA12366E83}" srcOrd="18" destOrd="0" presId="urn:microsoft.com/office/officeart/2005/8/layout/target3"/>
    <dgm:cxn modelId="{C8BA6259-B53C-4796-B264-FD03F30BE50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ŠKOLNÍ BRANDÝS N/L – STARÁ BOLESLAV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VĚRA  BLAŽÍČKOVÁ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11795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VY_32_INOVACE_19_ZEMĚPIS	</a:t>
          </a:r>
        </a:p>
      </dsp:txBody>
      <dsp:txXfrm>
        <a:off x="1211795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ČR – PARDUBICKÝ KRAJ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DA798A-6A8A-4C2B-A449-E9B4517153F7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7BA327-C66A-4C97-A74A-A88AA5AA10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0286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458C32-A55E-4726-8118-63E2A04619B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3101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733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389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9621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681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776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528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615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188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6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156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C6DD4-A7D7-49AA-ACD6-8865981AA8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B7561-5057-4060-BB57-585B4D20F0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496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3517590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1"/>
          <p:cNvSpPr txBox="1">
            <a:spLocks noChangeArrowheads="1"/>
          </p:cNvSpPr>
          <p:nvPr/>
        </p:nvSpPr>
        <p:spPr bwMode="auto">
          <a:xfrm>
            <a:off x="323850" y="6165850"/>
            <a:ext cx="8712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708400" y="2565400"/>
            <a:ext cx="258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CZ.1.07/1.4.00/21.0979</a:t>
            </a:r>
          </a:p>
        </p:txBody>
      </p:sp>
    </p:spTree>
    <p:extLst>
      <p:ext uri="{BB962C8B-B14F-4D97-AF65-F5344CB8AC3E}">
        <p14:creationId xmlns:p14="http://schemas.microsoft.com/office/powerpoint/2010/main" val="194946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484784"/>
            <a:ext cx="8064896" cy="39703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Vzdělávací oblast:	Člověk a </a:t>
            </a:r>
            <a:r>
              <a:rPr lang="cs-CZ" sz="2400" dirty="0"/>
              <a:t>příroda</a:t>
            </a:r>
            <a:endParaRPr lang="cs-CZ" sz="2400" dirty="0" smtClean="0"/>
          </a:p>
          <a:p>
            <a:r>
              <a:rPr lang="cs-CZ" sz="2400" dirty="0" smtClean="0"/>
              <a:t>Název učiva:       	ČR- Pardubický  kraj</a:t>
            </a:r>
          </a:p>
          <a:p>
            <a:r>
              <a:rPr lang="cs-CZ" sz="2400" dirty="0" smtClean="0"/>
              <a:t>Ročník:			7.ročník</a:t>
            </a:r>
          </a:p>
          <a:p>
            <a:r>
              <a:rPr lang="cs-CZ" sz="2400" dirty="0" smtClean="0"/>
              <a:t>Druh materiálu: 	učební text, </a:t>
            </a:r>
          </a:p>
          <a:p>
            <a:r>
              <a:rPr lang="cs-CZ" sz="2400" dirty="0" smtClean="0"/>
              <a:t>			poznámky do sešitu </a:t>
            </a:r>
          </a:p>
          <a:p>
            <a:r>
              <a:rPr lang="cs-CZ" sz="2400" dirty="0" smtClean="0"/>
              <a:t>			a doplňování - práce s učebnicí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	křížovka</a:t>
            </a:r>
          </a:p>
          <a:p>
            <a:r>
              <a:rPr lang="cs-CZ" sz="2400" dirty="0" smtClean="0"/>
              <a:t>Obsah učiva:		Pardubický  kraj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	 – povrch, řeky, města, památky</a:t>
            </a:r>
            <a:endParaRPr lang="cs-CZ" sz="2400" dirty="0"/>
          </a:p>
          <a:p>
            <a:endParaRPr lang="cs-CZ" dirty="0" smtClean="0"/>
          </a:p>
          <a:p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171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Pardubický kraj 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124744"/>
            <a:ext cx="8280920" cy="563231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Krajské město:	Pardubice         		88 000 obyvatel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Povrch:		Orlické hory	-	Králický Sněžník  1423 m n.m.</a:t>
            </a:r>
          </a:p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		Českomoravská vrchovina	</a:t>
            </a:r>
          </a:p>
          <a:p>
            <a:r>
              <a:rPr lang="cs-CZ" sz="20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	Drahanská vrchovina</a:t>
            </a:r>
          </a:p>
          <a:p>
            <a:endParaRPr lang="cs-CZ" sz="3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Řeky:		Labe</a:t>
            </a:r>
          </a:p>
          <a:p>
            <a:r>
              <a:rPr lang="cs-CZ" sz="2000" b="1" dirty="0">
                <a:solidFill>
                  <a:srgbClr val="0070C0"/>
                </a:solidFill>
              </a:rPr>
              <a:t>	</a:t>
            </a:r>
            <a:r>
              <a:rPr lang="cs-CZ" sz="2000" b="1" dirty="0" smtClean="0">
                <a:solidFill>
                  <a:srgbClr val="0070C0"/>
                </a:solidFill>
              </a:rPr>
              <a:t>	Morava, Svitava  – pramen</a:t>
            </a:r>
          </a:p>
          <a:p>
            <a:endParaRPr lang="cs-CZ" sz="1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/>
              <a:t>Města:		Pardubice   -   dostihové </a:t>
            </a:r>
            <a:r>
              <a:rPr lang="cs-CZ" b="1" dirty="0" smtClean="0"/>
              <a:t>závodiště  ( Velká Pardubická -dostihy)</a:t>
            </a:r>
          </a:p>
          <a:p>
            <a:r>
              <a:rPr lang="cs-CZ" b="1" dirty="0"/>
              <a:t>	</a:t>
            </a:r>
            <a:r>
              <a:rPr lang="cs-CZ" b="1" dirty="0" smtClean="0"/>
              <a:t>		   -    výroba perníku</a:t>
            </a:r>
          </a:p>
          <a:p>
            <a:r>
              <a:rPr lang="cs-CZ" b="1" dirty="0"/>
              <a:t>	</a:t>
            </a:r>
            <a:r>
              <a:rPr lang="cs-CZ" b="1" dirty="0" smtClean="0"/>
              <a:t>		    -   chemické a strojírenské závody</a:t>
            </a:r>
            <a:endParaRPr lang="cs-CZ" sz="2000" b="1" dirty="0" smtClean="0"/>
          </a:p>
          <a:p>
            <a:r>
              <a:rPr lang="cs-CZ" sz="2000" b="1" dirty="0" smtClean="0"/>
              <a:t>		Česká Třebová   - 	železniční uzel – vlakové nádraží</a:t>
            </a:r>
          </a:p>
          <a:p>
            <a:r>
              <a:rPr lang="cs-CZ" sz="2000" b="1" dirty="0" smtClean="0"/>
              <a:t>		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Památky:	Kunětická hora  -	původně hrad z 15. století, </a:t>
            </a:r>
          </a:p>
          <a:p>
            <a:r>
              <a:rPr lang="cs-CZ" sz="2000" b="1" dirty="0">
                <a:solidFill>
                  <a:srgbClr val="7030A0"/>
                </a:solidFill>
              </a:rPr>
              <a:t>	</a:t>
            </a:r>
            <a:r>
              <a:rPr lang="cs-CZ" sz="2000" b="1" dirty="0" smtClean="0">
                <a:solidFill>
                  <a:srgbClr val="7030A0"/>
                </a:solidFill>
              </a:rPr>
              <a:t>			historické opevnění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		Litomyšl	 -     renesanční zámek  =  památka UNESCO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 			a </a:t>
            </a:r>
            <a:r>
              <a:rPr lang="cs-CZ" b="1" dirty="0" smtClean="0">
                <a:solidFill>
                  <a:srgbClr val="7030A0"/>
                </a:solidFill>
              </a:rPr>
              <a:t>rodiště hudebního skladatele Bedřicha Smetany</a:t>
            </a:r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419748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Opakujte si !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484784"/>
            <a:ext cx="7704856" cy="33239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Správně doplň:     Českomoravská …………………………………</a:t>
            </a:r>
          </a:p>
          <a:p>
            <a:r>
              <a:rPr lang="cs-CZ" sz="2400" b="1" dirty="0"/>
              <a:t>	</a:t>
            </a:r>
            <a:r>
              <a:rPr lang="cs-CZ" sz="2400" b="1" dirty="0" smtClean="0"/>
              <a:t>	      Drahanská …………………………………………</a:t>
            </a:r>
          </a:p>
          <a:p>
            <a:r>
              <a:rPr lang="cs-CZ" sz="2400" b="1" dirty="0" smtClean="0"/>
              <a:t>		      Králický ……………………………………………..</a:t>
            </a:r>
          </a:p>
          <a:p>
            <a:r>
              <a:rPr lang="cs-CZ" sz="2400" b="1" dirty="0" smtClean="0"/>
              <a:t>		      Česká ……………………………………………..…</a:t>
            </a:r>
          </a:p>
          <a:p>
            <a:r>
              <a:rPr lang="cs-CZ" sz="2400" b="1" dirty="0" smtClean="0"/>
              <a:t>V Litomyšli se narodil ………………………………………………….. .</a:t>
            </a:r>
          </a:p>
          <a:p>
            <a:r>
              <a:rPr lang="cs-CZ" sz="2400" b="1" dirty="0" smtClean="0"/>
              <a:t>V Č………………………….T……………………. je železniční uzel.</a:t>
            </a:r>
          </a:p>
          <a:p>
            <a:r>
              <a:rPr lang="cs-CZ" sz="2400" b="1" dirty="0" smtClean="0"/>
              <a:t>V Pardubicích se vyrábí …………………………………. .</a:t>
            </a:r>
          </a:p>
          <a:p>
            <a:r>
              <a:rPr lang="cs-CZ" sz="2400" b="1" dirty="0" smtClean="0"/>
              <a:t>Pardubice mají ……………………………………. obyvatel.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187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správně!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484784"/>
            <a:ext cx="7704856" cy="33239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Správně doplň:     Českomoravská </a:t>
            </a:r>
            <a:r>
              <a:rPr lang="cs-CZ" sz="2400" b="1" dirty="0" smtClean="0">
                <a:solidFill>
                  <a:srgbClr val="7030A0"/>
                </a:solidFill>
              </a:rPr>
              <a:t>VRCHOVINA</a:t>
            </a:r>
          </a:p>
          <a:p>
            <a:r>
              <a:rPr lang="cs-CZ" sz="2400" b="1" dirty="0"/>
              <a:t>	</a:t>
            </a:r>
            <a:r>
              <a:rPr lang="cs-CZ" sz="2400" b="1" dirty="0" smtClean="0"/>
              <a:t>	      Drahanská </a:t>
            </a:r>
            <a:r>
              <a:rPr lang="cs-CZ" sz="2400" b="1" dirty="0" smtClean="0">
                <a:solidFill>
                  <a:srgbClr val="7030A0"/>
                </a:solidFill>
              </a:rPr>
              <a:t>VRCHOVINA</a:t>
            </a:r>
          </a:p>
          <a:p>
            <a:r>
              <a:rPr lang="cs-CZ" sz="2400" b="1" dirty="0" smtClean="0"/>
              <a:t>		      Králický </a:t>
            </a:r>
            <a:r>
              <a:rPr lang="cs-CZ" sz="2400" b="1" dirty="0" smtClean="0">
                <a:solidFill>
                  <a:srgbClr val="7030A0"/>
                </a:solidFill>
              </a:rPr>
              <a:t>SNĚŽNÍK</a:t>
            </a:r>
          </a:p>
          <a:p>
            <a:r>
              <a:rPr lang="cs-CZ" sz="2400" b="1" dirty="0" smtClean="0"/>
              <a:t>		      Česká </a:t>
            </a:r>
            <a:r>
              <a:rPr lang="cs-CZ" sz="2400" b="1" dirty="0" smtClean="0">
                <a:solidFill>
                  <a:srgbClr val="7030A0"/>
                </a:solidFill>
              </a:rPr>
              <a:t>TŘEBOVÁ</a:t>
            </a:r>
          </a:p>
          <a:p>
            <a:r>
              <a:rPr lang="cs-CZ" sz="2400" b="1" dirty="0" smtClean="0"/>
              <a:t>V Litomyšli se narodil </a:t>
            </a:r>
            <a:r>
              <a:rPr lang="cs-CZ" sz="2400" b="1" dirty="0" smtClean="0">
                <a:solidFill>
                  <a:srgbClr val="7030A0"/>
                </a:solidFill>
              </a:rPr>
              <a:t>BEDŘICH  SMETANA </a:t>
            </a:r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V </a:t>
            </a:r>
            <a:r>
              <a:rPr lang="cs-CZ" sz="2400" b="1" dirty="0" smtClean="0">
                <a:solidFill>
                  <a:srgbClr val="7030A0"/>
                </a:solidFill>
              </a:rPr>
              <a:t>ČESKÉ  TŘEBOVÉ  </a:t>
            </a:r>
            <a:r>
              <a:rPr lang="cs-CZ" sz="2400" b="1" dirty="0" smtClean="0"/>
              <a:t>je železniční uzel.</a:t>
            </a:r>
          </a:p>
          <a:p>
            <a:r>
              <a:rPr lang="cs-CZ" sz="2400" b="1" dirty="0" smtClean="0"/>
              <a:t>V Pardubicích se vyrábí </a:t>
            </a:r>
            <a:r>
              <a:rPr lang="cs-CZ" sz="2400" b="1" dirty="0" smtClean="0">
                <a:solidFill>
                  <a:srgbClr val="7030A0"/>
                </a:solidFill>
              </a:rPr>
              <a:t>PERNÍK</a:t>
            </a:r>
            <a:r>
              <a:rPr lang="cs-CZ" sz="2400" b="1" dirty="0" smtClean="0"/>
              <a:t> .</a:t>
            </a:r>
          </a:p>
          <a:p>
            <a:r>
              <a:rPr lang="cs-CZ" sz="2400" b="1" dirty="0" smtClean="0"/>
              <a:t>Pardubice mají </a:t>
            </a:r>
            <a:r>
              <a:rPr lang="cs-CZ" sz="2400" b="1" dirty="0" smtClean="0">
                <a:solidFill>
                  <a:srgbClr val="7030A0"/>
                </a:solidFill>
              </a:rPr>
              <a:t>88 000 </a:t>
            </a:r>
            <a:r>
              <a:rPr lang="cs-CZ" sz="2400" b="1" dirty="0" smtClean="0"/>
              <a:t>obyvatel.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490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TAJENKA: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3212976"/>
            <a:ext cx="7704856" cy="76944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Co se vyrábí ve Vysokém Mýtě ?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34101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20455714">
            <a:off x="215515" y="592206"/>
            <a:ext cx="2232248" cy="70609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Vyluštěte</a:t>
            </a:r>
            <a:br>
              <a:rPr lang="cs-CZ" b="1" dirty="0" smtClean="0"/>
            </a:b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767910"/>
              </p:ext>
            </p:extLst>
          </p:nvPr>
        </p:nvGraphicFramePr>
        <p:xfrm>
          <a:off x="4211960" y="696847"/>
          <a:ext cx="2664297" cy="568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099"/>
                <a:gridCol w="888099"/>
                <a:gridCol w="888099"/>
              </a:tblGrid>
              <a:tr h="710560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1056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10560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1056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10560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1056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10560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1056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131840" y="836712"/>
            <a:ext cx="972107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 + 1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31841" y="1489867"/>
            <a:ext cx="92747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MOJI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59732" y="2204864"/>
            <a:ext cx="194421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MÍČ MIMO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91388" y="2924944"/>
            <a:ext cx="1812559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NEDOBRO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27684" y="3645024"/>
            <a:ext cx="237626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PTAČÍ POTRAVA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27584" y="4365104"/>
            <a:ext cx="327636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CITOSLOVCE HOUPÁNÍ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10876" y="5044533"/>
            <a:ext cx="2790309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KOČKOVITÁ ŠELMA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303747" y="5733256"/>
            <a:ext cx="180020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SLONÍ ZUBY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47278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20455714">
            <a:off x="419687" y="879920"/>
            <a:ext cx="2232248" cy="70609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SPRÁVNĚ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8663884"/>
              </p:ext>
            </p:extLst>
          </p:nvPr>
        </p:nvGraphicFramePr>
        <p:xfrm>
          <a:off x="4211960" y="696847"/>
          <a:ext cx="2520279" cy="5612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0093"/>
                <a:gridCol w="840093"/>
                <a:gridCol w="840093"/>
              </a:tblGrid>
              <a:tr h="701559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1559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1559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1559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1559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1559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1559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1559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131840" y="836712"/>
            <a:ext cx="972107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 + 1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06030" y="1489867"/>
            <a:ext cx="1353289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TU MOJI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59732" y="2204864"/>
            <a:ext cx="194421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MÍČ MIMO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91388" y="2924944"/>
            <a:ext cx="1812559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NEDOBRO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27684" y="3645024"/>
            <a:ext cx="237626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PTAČÍ POTRAVA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27584" y="4365104"/>
            <a:ext cx="327636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CITOSLOVCE HOUPÁNÍ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10876" y="5044533"/>
            <a:ext cx="2790309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KOČKOVITÁ ŠELMA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303747" y="5733256"/>
            <a:ext cx="180020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SLONÍ ZUBY</a:t>
            </a:r>
            <a:endParaRPr lang="cs-CZ" sz="2400" b="1" dirty="0"/>
          </a:p>
        </p:txBody>
      </p:sp>
      <p:pic>
        <p:nvPicPr>
          <p:cNvPr id="2050" name="Picture 2" descr="C:\Users\reditelka\AppData\Local\Microsoft\Windows\Temporary Internet Files\Content.IE5\ZJZNRQZI\MC9000786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86341"/>
            <a:ext cx="1306825" cy="1224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74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926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Použité zdroje: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22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131</Words>
  <Application>Microsoft Office PowerPoint</Application>
  <PresentationFormat>Předvádění na obrazovce (4:3)</PresentationFormat>
  <Paragraphs>109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Pardubický kraj </vt:lpstr>
      <vt:lpstr>Opakujte si !</vt:lpstr>
      <vt:lpstr>správně!</vt:lpstr>
      <vt:lpstr>TAJENKA:</vt:lpstr>
      <vt:lpstr> Vyluštěte </vt:lpstr>
      <vt:lpstr>SPRÁVNĚ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reditelka</dc:creator>
  <cp:lastModifiedBy>Slováková Olga</cp:lastModifiedBy>
  <cp:revision>12</cp:revision>
  <dcterms:created xsi:type="dcterms:W3CDTF">2012-11-29T11:32:04Z</dcterms:created>
  <dcterms:modified xsi:type="dcterms:W3CDTF">2012-12-03T09:23:56Z</dcterms:modified>
</cp:coreProperties>
</file>