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1" dirty="0" smtClean="0"/>
            <a:t>VY_32_INOVACE_06_AJ_02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rgbClr val="FF0000"/>
              </a:solidFill>
            </a:rPr>
            <a:t>Mgr. Ilona </a:t>
          </a:r>
          <a:r>
            <a:rPr lang="cs-CZ" sz="2000" dirty="0" err="1" smtClean="0">
              <a:solidFill>
                <a:srgbClr val="FF0000"/>
              </a:solidFill>
            </a:rPr>
            <a:t>Jurčeková</a:t>
          </a:r>
          <a:endParaRPr lang="cs-CZ" sz="2000" dirty="0">
            <a:solidFill>
              <a:srgbClr val="FF0000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AJ-7.B-Past Tense – tvary </a:t>
          </a:r>
          <a:r>
            <a:rPr lang="cs-CZ" sz="2000" smtClean="0"/>
            <a:t>minulého času </a:t>
          </a:r>
          <a:r>
            <a:rPr lang="cs-CZ" sz="2000" dirty="0" smtClean="0"/>
            <a:t>sloves</a:t>
          </a:r>
          <a:endParaRPr lang="cs-CZ" sz="2000" dirty="0">
            <a:solidFill>
              <a:srgbClr val="FF0000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-423" custLinFactNeighborY="-151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46368" y="377141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rgbClr val="FF0000"/>
              </a:solidFill>
            </a:rPr>
            <a:t>Mgr. Ilona </a:t>
          </a:r>
          <a:r>
            <a:rPr lang="cs-CZ" sz="2000" kern="1200" dirty="0" err="1" smtClean="0">
              <a:solidFill>
                <a:srgbClr val="FF0000"/>
              </a:solidFill>
            </a:rPr>
            <a:t>Jurčeková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46368" y="377141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b="1" kern="1200" dirty="0" smtClean="0"/>
            <a:t>VY_32_INOVACE_06_AJ_02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AJ-7.B-Past Tense – tvary </a:t>
          </a:r>
          <a:r>
            <a:rPr lang="cs-CZ" sz="2000" kern="1200" smtClean="0"/>
            <a:t>minulého času </a:t>
          </a:r>
          <a:r>
            <a:rPr lang="cs-CZ" sz="2000" kern="1200" dirty="0" smtClean="0"/>
            <a:t>sloves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56185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012769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Materiál slouží k procvičení tvoření tvarů minulého časů  u sloves pravidelných i nepravidelných.</a:t>
            </a:r>
          </a:p>
          <a:p>
            <a:pPr marL="0" indent="0">
              <a:buNone/>
            </a:pPr>
            <a:r>
              <a:rPr lang="cs-CZ" dirty="0" smtClean="0"/>
              <a:t>Toto cvičení je výhodné zařadit před tvořením tázacích a záporných vět, aby si žáci upevnili dvojice sloves v přítomném a minulém čase.</a:t>
            </a:r>
          </a:p>
          <a:p>
            <a:pPr marL="0" indent="0">
              <a:buNone/>
            </a:pPr>
            <a:r>
              <a:rPr lang="cs-CZ" dirty="0" smtClean="0"/>
              <a:t>Osvědčilo se zařadit český překlad, který nutí žáky přesně formulovat  význam slovesa v češtině (vidět/sledovat/dívat se apod.).</a:t>
            </a: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b="1" dirty="0" smtClean="0"/>
              <a:t>Past </a:t>
            </a:r>
            <a:r>
              <a:rPr lang="cs-CZ" b="1" dirty="0" err="1" smtClean="0"/>
              <a:t>Simple</a:t>
            </a:r>
            <a:r>
              <a:rPr lang="cs-CZ" dirty="0" smtClean="0"/>
              <a:t> </a:t>
            </a:r>
            <a:r>
              <a:rPr lang="cs-CZ" b="1" dirty="0" smtClean="0"/>
              <a:t>TENSE</a:t>
            </a:r>
            <a:r>
              <a:rPr lang="cs-CZ" dirty="0" smtClean="0"/>
              <a:t> </a:t>
            </a:r>
            <a:r>
              <a:rPr lang="cs-CZ" dirty="0" err="1" smtClean="0"/>
              <a:t>also</a:t>
            </a:r>
            <a:r>
              <a:rPr lang="cs-CZ" dirty="0" smtClean="0"/>
              <a:t> </a:t>
            </a:r>
            <a:r>
              <a:rPr lang="cs-CZ" dirty="0" err="1" smtClean="0"/>
              <a:t>called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b="1" i="1" dirty="0" err="1" smtClean="0"/>
              <a:t>Simple</a:t>
            </a:r>
            <a:r>
              <a:rPr lang="cs-CZ" b="1" dirty="0" smtClean="0"/>
              <a:t> </a:t>
            </a:r>
            <a:r>
              <a:rPr lang="cs-CZ" b="1" i="1" dirty="0" smtClean="0"/>
              <a:t>Past</a:t>
            </a:r>
            <a:r>
              <a:rPr lang="cs-CZ" dirty="0" smtClean="0"/>
              <a:t>,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used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past </a:t>
            </a:r>
            <a:r>
              <a:rPr lang="cs-CZ" dirty="0" err="1" smtClean="0"/>
              <a:t>actions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 </a:t>
            </a:r>
            <a:r>
              <a:rPr lang="cs-CZ" dirty="0" err="1" smtClean="0"/>
              <a:t>happened</a:t>
            </a:r>
            <a:r>
              <a:rPr lang="cs-CZ" dirty="0" smtClean="0"/>
              <a:t> </a:t>
            </a:r>
            <a:r>
              <a:rPr lang="cs-CZ" dirty="0" err="1" smtClean="0"/>
              <a:t>either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a </a:t>
            </a:r>
            <a:r>
              <a:rPr lang="cs-CZ" dirty="0" err="1" smtClean="0"/>
              <a:t>specific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, </a:t>
            </a:r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either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given</a:t>
            </a:r>
            <a:r>
              <a:rPr lang="cs-CZ" dirty="0" smtClean="0"/>
              <a:t> by a </a:t>
            </a:r>
            <a:r>
              <a:rPr lang="cs-CZ" dirty="0" err="1" smtClean="0"/>
              <a:t>time</a:t>
            </a:r>
            <a:r>
              <a:rPr lang="cs-CZ" dirty="0" smtClean="0"/>
              <a:t> </a:t>
            </a:r>
            <a:r>
              <a:rPr lang="cs-CZ" dirty="0" err="1" smtClean="0"/>
              <a:t>phrase</a:t>
            </a:r>
            <a:r>
              <a:rPr lang="cs-CZ" dirty="0" smtClean="0"/>
              <a:t> (</a:t>
            </a:r>
            <a:r>
              <a:rPr lang="cs-CZ" i="1" dirty="0" err="1" smtClean="0"/>
              <a:t>yesterday</a:t>
            </a:r>
            <a:r>
              <a:rPr lang="cs-CZ" i="1" dirty="0" smtClean="0"/>
              <a:t>, last </a:t>
            </a:r>
            <a:r>
              <a:rPr lang="cs-CZ" i="1" dirty="0" err="1" smtClean="0"/>
              <a:t>year</a:t>
            </a:r>
            <a:r>
              <a:rPr lang="cs-CZ" i="1" dirty="0" smtClean="0"/>
              <a:t>,</a:t>
            </a:r>
            <a:r>
              <a:rPr lang="cs-CZ" dirty="0" smtClean="0"/>
              <a:t> </a:t>
            </a:r>
            <a:r>
              <a:rPr lang="cs-CZ" dirty="0" err="1" smtClean="0"/>
              <a:t>etc</a:t>
            </a:r>
            <a:r>
              <a:rPr lang="cs-CZ" dirty="0" smtClean="0"/>
              <a:t>.)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understood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context</a:t>
            </a:r>
            <a:r>
              <a:rPr lang="cs-CZ" dirty="0" smtClean="0"/>
              <a:t>. </a:t>
            </a:r>
          </a:p>
          <a:p>
            <a:r>
              <a:rPr lang="cs-CZ" b="1" u="sng" dirty="0" smtClean="0"/>
              <a:t>REGULAR VERBS</a:t>
            </a:r>
            <a:r>
              <a:rPr lang="cs-CZ" dirty="0" smtClean="0"/>
              <a:t> </a:t>
            </a:r>
            <a:r>
              <a:rPr lang="cs-CZ" dirty="0" err="1" smtClean="0"/>
              <a:t>add</a:t>
            </a:r>
            <a:r>
              <a:rPr lang="cs-CZ" dirty="0" smtClean="0"/>
              <a:t> </a:t>
            </a:r>
            <a:r>
              <a:rPr lang="cs-CZ" b="1" dirty="0" smtClean="0"/>
              <a:t>-</a:t>
            </a:r>
            <a:r>
              <a:rPr lang="cs-CZ" b="1" dirty="0" err="1" smtClean="0"/>
              <a:t>ed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b="1" u="sng" dirty="0" smtClean="0"/>
              <a:t>BASE FORM</a:t>
            </a:r>
            <a:r>
              <a:rPr lang="cs-CZ" dirty="0" smtClean="0"/>
              <a:t>,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b="1" dirty="0" smtClean="0"/>
              <a:t>-d</a:t>
            </a:r>
            <a:r>
              <a:rPr lang="cs-CZ" dirty="0" smtClean="0"/>
              <a:t> </a:t>
            </a:r>
            <a:r>
              <a:rPr lang="cs-CZ" dirty="0" err="1" smtClean="0"/>
              <a:t>if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verbs</a:t>
            </a:r>
            <a:r>
              <a:rPr lang="cs-CZ" dirty="0" smtClean="0"/>
              <a:t> </a:t>
            </a:r>
            <a:r>
              <a:rPr lang="cs-CZ" dirty="0" err="1" smtClean="0"/>
              <a:t>ends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b="1" dirty="0" smtClean="0"/>
              <a:t>-</a:t>
            </a:r>
            <a:r>
              <a:rPr lang="cs-CZ" b="1" dirty="0" err="1" smtClean="0"/>
              <a:t>e</a:t>
            </a:r>
            <a:r>
              <a:rPr lang="cs-CZ" dirty="0" smtClean="0"/>
              <a:t>. </a:t>
            </a:r>
          </a:p>
          <a:p>
            <a:r>
              <a:rPr lang="cs-CZ" b="1" u="sng" dirty="0" smtClean="0"/>
              <a:t>IRREGULAR VERBS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change</a:t>
            </a:r>
            <a:r>
              <a:rPr lang="cs-CZ" dirty="0" smtClean="0"/>
              <a:t> in many </a:t>
            </a:r>
            <a:r>
              <a:rPr lang="cs-CZ" dirty="0" err="1" smtClean="0"/>
              <a:t>different</a:t>
            </a:r>
            <a:r>
              <a:rPr lang="cs-CZ" dirty="0" smtClean="0"/>
              <a:t> </a:t>
            </a:r>
            <a:r>
              <a:rPr lang="cs-CZ" dirty="0" err="1" smtClean="0"/>
              <a:t>ways</a:t>
            </a:r>
            <a:r>
              <a:rPr lang="cs-CZ" dirty="0" smtClean="0"/>
              <a:t>. </a:t>
            </a:r>
            <a:r>
              <a:rPr lang="cs-CZ" dirty="0" err="1" smtClean="0"/>
              <a:t>The</a:t>
            </a:r>
            <a:r>
              <a:rPr lang="cs-CZ" dirty="0" smtClean="0"/>
              <a:t> verb </a:t>
            </a:r>
            <a:r>
              <a:rPr lang="cs-CZ" dirty="0" err="1" smtClean="0"/>
              <a:t>form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same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all</a:t>
            </a:r>
            <a:r>
              <a:rPr lang="cs-CZ" dirty="0" smtClean="0"/>
              <a:t> </a:t>
            </a:r>
            <a:r>
              <a:rPr lang="cs-CZ" dirty="0" err="1" smtClean="0"/>
              <a:t>persons</a:t>
            </a:r>
            <a:r>
              <a:rPr lang="cs-CZ" dirty="0" smtClean="0"/>
              <a:t>: eg: </a:t>
            </a:r>
            <a:r>
              <a:rPr lang="cs-CZ" i="1" dirty="0" smtClean="0"/>
              <a:t>I </a:t>
            </a:r>
            <a:r>
              <a:rPr lang="cs-CZ" i="1" dirty="0" err="1" smtClean="0"/>
              <a:t>liked</a:t>
            </a:r>
            <a:r>
              <a:rPr lang="cs-CZ" i="1" dirty="0" smtClean="0"/>
              <a:t>, </a:t>
            </a:r>
            <a:r>
              <a:rPr lang="cs-CZ" i="1" dirty="0" err="1" smtClean="0"/>
              <a:t>you</a:t>
            </a:r>
            <a:r>
              <a:rPr lang="cs-CZ" i="1" dirty="0" smtClean="0"/>
              <a:t> </a:t>
            </a:r>
            <a:r>
              <a:rPr lang="cs-CZ" i="1" dirty="0" err="1" smtClean="0"/>
              <a:t>liked</a:t>
            </a:r>
            <a:r>
              <a:rPr lang="cs-CZ" i="1" dirty="0" smtClean="0"/>
              <a:t>, </a:t>
            </a:r>
            <a:r>
              <a:rPr lang="cs-CZ" i="1" dirty="0" err="1" smtClean="0"/>
              <a:t>she</a:t>
            </a:r>
            <a:r>
              <a:rPr lang="cs-CZ" i="1" dirty="0" smtClean="0"/>
              <a:t>/he/</a:t>
            </a:r>
            <a:r>
              <a:rPr lang="cs-CZ" i="1" dirty="0" err="1" smtClean="0"/>
              <a:t>it</a:t>
            </a:r>
            <a:r>
              <a:rPr lang="cs-CZ" i="1" dirty="0" smtClean="0"/>
              <a:t> </a:t>
            </a:r>
            <a:r>
              <a:rPr lang="cs-CZ" i="1" dirty="0" err="1" smtClean="0"/>
              <a:t>liked</a:t>
            </a:r>
            <a:r>
              <a:rPr lang="cs-CZ" i="1" dirty="0" smtClean="0"/>
              <a:t>, </a:t>
            </a:r>
            <a:r>
              <a:rPr lang="cs-CZ" i="1" dirty="0" err="1" smtClean="0"/>
              <a:t>we</a:t>
            </a:r>
            <a:r>
              <a:rPr lang="cs-CZ" i="1" dirty="0" smtClean="0"/>
              <a:t> </a:t>
            </a:r>
            <a:r>
              <a:rPr lang="cs-CZ" i="1" dirty="0" err="1" smtClean="0"/>
              <a:t>liked</a:t>
            </a:r>
            <a:r>
              <a:rPr lang="cs-CZ" i="1" dirty="0" smtClean="0"/>
              <a:t>, </a:t>
            </a:r>
            <a:r>
              <a:rPr lang="cs-CZ" i="1" dirty="0" err="1" smtClean="0"/>
              <a:t>they</a:t>
            </a:r>
            <a:r>
              <a:rPr lang="cs-CZ" i="1" dirty="0" smtClean="0"/>
              <a:t> </a:t>
            </a:r>
            <a:r>
              <a:rPr lang="cs-CZ" i="1" dirty="0" err="1" smtClean="0"/>
              <a:t>liked</a:t>
            </a:r>
            <a:r>
              <a:rPr lang="cs-CZ" i="1" dirty="0" smtClean="0"/>
              <a:t>.</a:t>
            </a:r>
          </a:p>
          <a:p>
            <a:r>
              <a:rPr lang="cs-CZ" u="sng" dirty="0" smtClean="0"/>
              <a:t>NOTE</a:t>
            </a:r>
            <a:r>
              <a:rPr lang="cs-CZ" dirty="0" smtClean="0"/>
              <a:t>: </a:t>
            </a:r>
            <a:r>
              <a:rPr lang="cs-CZ" dirty="0" err="1" smtClean="0"/>
              <a:t>After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b="1" dirty="0" err="1" smtClean="0"/>
              <a:t>auxiliary</a:t>
            </a:r>
            <a:r>
              <a:rPr lang="cs-CZ" b="1" dirty="0" smtClean="0"/>
              <a:t> verb</a:t>
            </a:r>
            <a:r>
              <a:rPr lang="cs-CZ" dirty="0" smtClean="0"/>
              <a:t>, </a:t>
            </a:r>
            <a:r>
              <a:rPr lang="cs-CZ" dirty="0" err="1" smtClean="0"/>
              <a:t>Did</a:t>
            </a:r>
            <a:r>
              <a:rPr lang="cs-CZ" dirty="0" smtClean="0"/>
              <a:t>/</a:t>
            </a:r>
            <a:r>
              <a:rPr lang="cs-CZ" dirty="0" err="1" smtClean="0"/>
              <a:t>Didn</a:t>
            </a:r>
            <a:r>
              <a:rPr lang="cs-CZ" dirty="0" smtClean="0"/>
              <a:t>'t,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returns</a:t>
            </a:r>
            <a:r>
              <a:rPr lang="cs-CZ" dirty="0" smtClean="0"/>
              <a:t> to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base </a:t>
            </a:r>
            <a:r>
              <a:rPr lang="cs-CZ" b="1" u="sng" dirty="0" err="1" smtClean="0"/>
              <a:t>form</a:t>
            </a:r>
            <a:r>
              <a:rPr lang="cs-CZ" b="1" u="sng" dirty="0" smtClean="0"/>
              <a:t>:</a:t>
            </a:r>
            <a:endParaRPr lang="cs-CZ" dirty="0" smtClean="0"/>
          </a:p>
          <a:p>
            <a:r>
              <a:rPr lang="cs-CZ" dirty="0" smtClean="0"/>
              <a:t>eg</a:t>
            </a:r>
            <a:r>
              <a:rPr lang="cs-CZ" i="1" dirty="0" smtClean="0"/>
              <a:t>: </a:t>
            </a:r>
            <a:r>
              <a:rPr lang="cs-CZ" b="1" i="1" dirty="0" err="1" smtClean="0"/>
              <a:t>Did</a:t>
            </a:r>
            <a:r>
              <a:rPr lang="cs-CZ" i="1" dirty="0" smtClean="0"/>
              <a:t> </a:t>
            </a:r>
            <a:r>
              <a:rPr lang="cs-CZ" i="1" dirty="0" err="1" smtClean="0"/>
              <a:t>you</a:t>
            </a:r>
            <a:r>
              <a:rPr lang="cs-CZ" i="1" dirty="0" smtClean="0"/>
              <a:t> </a:t>
            </a:r>
            <a:r>
              <a:rPr lang="cs-CZ" b="1" i="1" dirty="0" err="1" smtClean="0"/>
              <a:t>take</a:t>
            </a:r>
            <a:r>
              <a:rPr lang="cs-CZ" i="1" dirty="0" smtClean="0"/>
              <a:t> </a:t>
            </a:r>
            <a:r>
              <a:rPr lang="cs-CZ" i="1" dirty="0" err="1" smtClean="0"/>
              <a:t>it</a:t>
            </a:r>
            <a:r>
              <a:rPr lang="cs-CZ" i="1" dirty="0" smtClean="0"/>
              <a:t>?</a:t>
            </a:r>
          </a:p>
          <a:p>
            <a:r>
              <a:rPr lang="cs-CZ" dirty="0" smtClean="0"/>
              <a:t>eg: </a:t>
            </a:r>
            <a:r>
              <a:rPr lang="cs-CZ" i="1" dirty="0" err="1" smtClean="0"/>
              <a:t>She</a:t>
            </a:r>
            <a:r>
              <a:rPr lang="cs-CZ" i="1" dirty="0" smtClean="0"/>
              <a:t> </a:t>
            </a:r>
            <a:r>
              <a:rPr lang="cs-CZ" b="1" i="1" dirty="0" err="1" smtClean="0"/>
              <a:t>didn</a:t>
            </a:r>
            <a:r>
              <a:rPr lang="cs-CZ" b="1" i="1" dirty="0" smtClean="0"/>
              <a:t>'t </a:t>
            </a:r>
            <a:r>
              <a:rPr lang="cs-CZ" b="1" i="1" dirty="0" err="1" smtClean="0"/>
              <a:t>like</a:t>
            </a:r>
            <a:r>
              <a:rPr lang="cs-CZ" i="1" dirty="0" smtClean="0"/>
              <a:t> </a:t>
            </a:r>
            <a:r>
              <a:rPr lang="cs-CZ" i="1" dirty="0" err="1" smtClean="0"/>
              <a:t>it</a:t>
            </a:r>
            <a:r>
              <a:rPr lang="cs-CZ" i="1" dirty="0" smtClean="0"/>
              <a:t>.</a:t>
            </a:r>
          </a:p>
          <a:p>
            <a:pPr>
              <a:buNone/>
            </a:pPr>
            <a:r>
              <a:rPr lang="cs-CZ" dirty="0" smtClean="0"/>
              <a:t> 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571604" y="428604"/>
            <a:ext cx="601836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Past Tense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14282" y="182880"/>
          <a:ext cx="8215371" cy="66751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38457"/>
                <a:gridCol w="2738457"/>
                <a:gridCol w="2738457"/>
              </a:tblGrid>
              <a:tr h="86547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A/ to </a:t>
                      </a:r>
                      <a:r>
                        <a:rPr lang="cs-CZ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  BÝT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B/ </a:t>
                      </a:r>
                      <a:r>
                        <a:rPr lang="cs-CZ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regular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PRAVIDELNÁ SLOVESA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C/ </a:t>
                      </a:r>
                      <a:r>
                        <a:rPr lang="cs-CZ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Irregular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  <a:endParaRPr lang="cs-CZ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  NEPRAVIDELNÁ SLOVESA</a:t>
                      </a:r>
                      <a:endParaRPr lang="cs-CZ" dirty="0"/>
                    </a:p>
                  </a:txBody>
                  <a:tcPr/>
                </a:tc>
              </a:tr>
              <a:tr h="1904034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+  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podmět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cs-CZ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was</a:t>
                      </a: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</a:t>
                      </a:r>
                      <a:r>
                        <a:rPr lang="cs-CZ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were</a:t>
                      </a:r>
                      <a:endParaRPr lang="cs-CZ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cs-CZ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u="wavy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was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home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u="sng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They</a:t>
                      </a:r>
                      <a:r>
                        <a:rPr lang="cs-CZ" sz="1800" u="wavy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u="wavy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were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ill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+  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podmět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sloveso +</a:t>
                      </a:r>
                      <a:r>
                        <a:rPr lang="cs-CZ" sz="1800" kern="1200" cap="small" baseline="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ED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I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stay</a:t>
                      </a:r>
                      <a:r>
                        <a:rPr lang="cs-CZ" sz="1800" kern="1200" dirty="0" err="1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ed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home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They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stay</a:t>
                      </a:r>
                      <a:r>
                        <a:rPr lang="cs-CZ" sz="1800" kern="1200" dirty="0" err="1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ed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home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+    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podmět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sloveso                       nepravidelný   minulý tvar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write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wrote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I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wrote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letter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 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They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wrote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letter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1820238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 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podmět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cs-CZ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was</a:t>
                      </a:r>
                      <a:r>
                        <a:rPr lang="cs-CZ" sz="1800" b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n’t</a:t>
                      </a: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cs-CZ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were</a:t>
                      </a:r>
                      <a:r>
                        <a:rPr lang="cs-CZ" sz="1800" b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n’t</a:t>
                      </a:r>
                      <a:endParaRPr lang="cs-CZ" sz="1800" kern="1200" dirty="0" smtClean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cs-CZ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was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not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home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was</a:t>
                      </a:r>
                      <a:r>
                        <a:rPr lang="cs-CZ" sz="1800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n’t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home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cs-CZ" sz="1800" u="sng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They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u="wavy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were</a:t>
                      </a:r>
                      <a:r>
                        <a:rPr lang="cs-CZ" sz="1800" u="wavy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n’t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home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 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podmět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cs-CZ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did</a:t>
                      </a:r>
                      <a:r>
                        <a:rPr lang="cs-CZ" sz="1800" b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n’t</a:t>
                      </a: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sloveso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did</a:t>
                      </a:r>
                      <a:r>
                        <a:rPr lang="cs-CZ" sz="1800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n’t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stay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in a hotel.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cs-CZ" sz="1800" u="sng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They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did</a:t>
                      </a:r>
                      <a:r>
                        <a:rPr lang="cs-CZ" sz="1800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n’t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in a hotel.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   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podmět  </a:t>
                      </a:r>
                      <a:r>
                        <a:rPr lang="cs-CZ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did</a:t>
                      </a:r>
                      <a:r>
                        <a:rPr lang="cs-CZ" sz="1800" b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n’t</a:t>
                      </a: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sloveso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I    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did</a:t>
                      </a:r>
                      <a:r>
                        <a:rPr lang="cs-CZ" sz="1800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n’t</a:t>
                      </a:r>
                      <a:r>
                        <a:rPr lang="cs-CZ" sz="1800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write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letter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They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did</a:t>
                      </a:r>
                      <a:r>
                        <a:rPr lang="cs-CZ" sz="1800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n’t</a:t>
                      </a:r>
                      <a:r>
                        <a:rPr lang="cs-CZ" sz="1800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write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letter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1644393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rgbClr val="FF00FF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cs-CZ" sz="1800" u="wavy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was</a:t>
                      </a:r>
                      <a:r>
                        <a:rPr lang="cs-CZ" sz="1800" u="wavy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cs-CZ" sz="1800" u="wavy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were</a:t>
                      </a:r>
                      <a:r>
                        <a:rPr lang="cs-CZ" sz="1800" u="wavy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podmět?</a:t>
                      </a:r>
                      <a:endParaRPr lang="cs-CZ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cs-CZ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u="wavy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cs-CZ" sz="1800" u="wavy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Were</a:t>
                      </a:r>
                      <a:r>
                        <a:rPr lang="cs-CZ" sz="1800" u="wavy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u="wavy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they</a:t>
                      </a:r>
                      <a:r>
                        <a:rPr lang="cs-CZ" sz="1800" u="wavy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u="wavy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ill</a:t>
                      </a:r>
                      <a:r>
                        <a:rPr lang="cs-CZ" sz="1800" u="wavy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cs-CZ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cs-CZ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rgbClr val="FF00FF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Did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podmět 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sloveso…….?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Did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I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stay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in a hotel?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rgbClr val="FF00FF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Did</a:t>
                      </a:r>
                      <a:r>
                        <a:rPr lang="cs-CZ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podmět 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sloveso………?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Did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</a:t>
                      </a:r>
                      <a:r>
                        <a:rPr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write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letter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Přímá spojovací šipka 5"/>
          <p:cNvCxnSpPr/>
          <p:nvPr/>
        </p:nvCxnSpPr>
        <p:spPr>
          <a:xfrm>
            <a:off x="6786578" y="2214554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8001024" y="1428736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chemeClr val="accent5">
                    <a:lumMod val="75000"/>
                  </a:schemeClr>
                </a:solidFill>
              </a:rPr>
              <a:t>Doplňte slovesné tvary</a:t>
            </a:r>
            <a:endParaRPr lang="cs-CZ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209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Český</a:t>
                      </a:r>
                      <a:r>
                        <a:rPr lang="cs-CZ" baseline="0" dirty="0" smtClean="0"/>
                        <a:t> infinitiv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Anglický infinitiv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Minulý čas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Spát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Stát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Slyšet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Hořet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Have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Draw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Be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Wake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up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Tore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Told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Lost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chemeClr val="accent5">
                    <a:lumMod val="75000"/>
                  </a:schemeClr>
                </a:solidFill>
              </a:rPr>
              <a:t>Řešení</a:t>
            </a:r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3647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Český infinitiv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Anglický infinitiv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Minulý čas</a:t>
                      </a:r>
                      <a:endParaRPr lang="cs-CZ" dirty="0"/>
                    </a:p>
                  </a:txBody>
                  <a:tcPr/>
                </a:tc>
              </a:tr>
              <a:tr h="38639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FF"/>
                          </a:solidFill>
                        </a:rPr>
                        <a:t>Spát</a:t>
                      </a:r>
                      <a:endParaRPr lang="cs-CZ" dirty="0">
                        <a:solidFill>
                          <a:srgbClr val="FF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Sleep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Slept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FF"/>
                          </a:solidFill>
                        </a:rPr>
                        <a:t>Stát</a:t>
                      </a:r>
                      <a:endParaRPr lang="cs-CZ" dirty="0">
                        <a:solidFill>
                          <a:srgbClr val="FF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Stay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Stayed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FF"/>
                          </a:solidFill>
                        </a:rPr>
                        <a:t>Slyšet</a:t>
                      </a:r>
                      <a:endParaRPr lang="cs-CZ" dirty="0">
                        <a:solidFill>
                          <a:srgbClr val="FF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hear</a:t>
                      </a:r>
                      <a:r>
                        <a:rPr lang="cs-CZ" dirty="0" smtClean="0"/>
                        <a:t>/listen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Heard</a:t>
                      </a:r>
                      <a:r>
                        <a:rPr lang="cs-CZ" dirty="0" smtClean="0"/>
                        <a:t>/</a:t>
                      </a:r>
                      <a:r>
                        <a:rPr lang="cs-CZ" dirty="0" err="1" smtClean="0"/>
                        <a:t>listened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FF"/>
                          </a:solidFill>
                        </a:rPr>
                        <a:t>Hořet</a:t>
                      </a:r>
                      <a:endParaRPr lang="cs-CZ" dirty="0">
                        <a:solidFill>
                          <a:srgbClr val="FF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Burn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Burnt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Mít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solidFill>
                            <a:srgbClr val="FF00FF"/>
                          </a:solidFill>
                        </a:rPr>
                        <a:t>Have</a:t>
                      </a:r>
                      <a:endParaRPr lang="cs-CZ" dirty="0">
                        <a:solidFill>
                          <a:srgbClr val="FF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Had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Kreslit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solidFill>
                            <a:srgbClr val="FF00FF"/>
                          </a:solidFill>
                        </a:rPr>
                        <a:t>Draw</a:t>
                      </a:r>
                      <a:endParaRPr lang="cs-CZ" dirty="0">
                        <a:solidFill>
                          <a:srgbClr val="FF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Drew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Být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solidFill>
                            <a:srgbClr val="FF00FF"/>
                          </a:solidFill>
                        </a:rPr>
                        <a:t>Be</a:t>
                      </a:r>
                      <a:endParaRPr lang="cs-CZ" dirty="0">
                        <a:solidFill>
                          <a:srgbClr val="FF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Was</a:t>
                      </a:r>
                      <a:r>
                        <a:rPr lang="cs-CZ" dirty="0" smtClean="0"/>
                        <a:t>/</a:t>
                      </a:r>
                      <a:r>
                        <a:rPr lang="cs-CZ" dirty="0" err="1" smtClean="0"/>
                        <a:t>were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Vzbudit/probudit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solidFill>
                            <a:srgbClr val="FF00FF"/>
                          </a:solidFill>
                        </a:rPr>
                        <a:t>Wake</a:t>
                      </a:r>
                      <a:r>
                        <a:rPr lang="cs-CZ" dirty="0" smtClean="0">
                          <a:solidFill>
                            <a:srgbClr val="FF00FF"/>
                          </a:solidFill>
                        </a:rPr>
                        <a:t> </a:t>
                      </a:r>
                      <a:r>
                        <a:rPr lang="cs-CZ" dirty="0" err="1" smtClean="0">
                          <a:solidFill>
                            <a:srgbClr val="FF00FF"/>
                          </a:solidFill>
                        </a:rPr>
                        <a:t>up</a:t>
                      </a:r>
                      <a:endParaRPr lang="cs-CZ" dirty="0">
                        <a:solidFill>
                          <a:srgbClr val="FF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Woke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up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Trhat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Tear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FF"/>
                          </a:solidFill>
                        </a:rPr>
                        <a:t>Tore</a:t>
                      </a:r>
                      <a:endParaRPr lang="cs-CZ" dirty="0">
                        <a:solidFill>
                          <a:srgbClr val="FF00FF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Říct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Tell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solidFill>
                            <a:srgbClr val="FF00FF"/>
                          </a:solidFill>
                        </a:rPr>
                        <a:t>Told</a:t>
                      </a:r>
                      <a:endParaRPr lang="cs-CZ" dirty="0">
                        <a:solidFill>
                          <a:srgbClr val="FF00FF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Uděřit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FF"/>
                          </a:solidFill>
                        </a:rPr>
                        <a:t>Hit</a:t>
                      </a:r>
                      <a:endParaRPr lang="cs-CZ" dirty="0">
                        <a:solidFill>
                          <a:srgbClr val="FF00FF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Ztratit/prohrát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Lose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solidFill>
                            <a:srgbClr val="FF00FF"/>
                          </a:solidFill>
                        </a:rPr>
                        <a:t>Lost</a:t>
                      </a:r>
                      <a:endParaRPr lang="cs-CZ" dirty="0">
                        <a:solidFill>
                          <a:srgbClr val="FF00FF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Pracovní list</a:t>
            </a:r>
            <a:b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000" i="1" dirty="0" smtClean="0"/>
              <a:t>doplň slovesné tvary</a:t>
            </a:r>
            <a:endParaRPr lang="cs-CZ" sz="2000" i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28596" y="1785926"/>
          <a:ext cx="8258204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1804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Český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infinitiv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Anglický infinitiv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Minulý čas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Spát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Stát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Slyšet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Hořet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Have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Draw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Be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Wake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up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Tore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Told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Hit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Lost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 </a:t>
            </a:r>
          </a:p>
          <a:p>
            <a:pPr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    </a:t>
            </a:r>
            <a:r>
              <a:rPr lang="cs-CZ" sz="2000" i="1" dirty="0" smtClean="0"/>
              <a:t>Text:</a:t>
            </a:r>
            <a:r>
              <a:rPr lang="cs-CZ" sz="2000" dirty="0" smtClean="0"/>
              <a:t> vlastní autorské dílo</a:t>
            </a:r>
          </a:p>
          <a:p>
            <a:pPr>
              <a:buNone/>
            </a:pPr>
            <a:r>
              <a:rPr lang="cs-CZ" sz="2000" dirty="0" smtClean="0"/>
              <a:t>    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392</Words>
  <Application>Microsoft Office PowerPoint</Application>
  <PresentationFormat>Předvádění na obrazovce (4:3)</PresentationFormat>
  <Paragraphs>139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Doplňte slovesné tvary</vt:lpstr>
      <vt:lpstr>Řešení </vt:lpstr>
      <vt:lpstr>Pracovní list doplň slovesné tvary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55</cp:revision>
  <dcterms:created xsi:type="dcterms:W3CDTF">2011-06-20T10:40:08Z</dcterms:created>
  <dcterms:modified xsi:type="dcterms:W3CDTF">2012-03-13T09:58:20Z</dcterms:modified>
</cp:coreProperties>
</file>