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2" r:id="rId2"/>
    <p:sldId id="263" r:id="rId3"/>
    <p:sldId id="257" r:id="rId4"/>
    <p:sldId id="256" r:id="rId5"/>
    <p:sldId id="258" r:id="rId6"/>
    <p:sldId id="259" r:id="rId7"/>
    <p:sldId id="264" r:id="rId8"/>
    <p:sldId id="265" r:id="rId9"/>
    <p:sldId id="260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VY_32_INOVACE_01_Výchova k občanství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VZTAHY V RODINĚ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773FBE-BBEB-492C-84EC-81F482D484B9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FF76C10-517D-4779-AA57-C776A612CEC7}" type="presOf" srcId="{D1B46980-6531-4606-95E6-44980827E919}" destId="{2BE915AB-18AA-4053-B92C-3BFC9ED204BB}" srcOrd="1" destOrd="0" presId="urn:microsoft.com/office/officeart/2005/8/layout/target3"/>
    <dgm:cxn modelId="{D08E40A7-58BC-4E92-BE3A-73AB9302EDDF}" type="presOf" srcId="{757F3AB3-0718-4624-B441-E567A8F0AB56}" destId="{333A1088-737F-45CB-B68E-254E46348037}" srcOrd="0" destOrd="0" presId="urn:microsoft.com/office/officeart/2005/8/layout/target3"/>
    <dgm:cxn modelId="{9C7A7C92-BCA7-4BEB-9109-BD9B4412DC68}" type="presOf" srcId="{B651F6E3-6281-48DB-9319-2AEAFDAE7572}" destId="{6BB5E863-4638-4E1D-BFDE-399D028AC4ED}" srcOrd="1" destOrd="0" presId="urn:microsoft.com/office/officeart/2005/8/layout/target3"/>
    <dgm:cxn modelId="{994FBF20-DBFA-4C9A-A201-56F94DFA1B7C}" type="presOf" srcId="{B651F6E3-6281-48DB-9319-2AEAFDAE7572}" destId="{619D679B-A015-4ECF-8348-D1034C574F40}" srcOrd="0" destOrd="0" presId="urn:microsoft.com/office/officeart/2005/8/layout/target3"/>
    <dgm:cxn modelId="{786ECDFE-8B8B-45F5-913B-0B7263A4D755}" type="presOf" srcId="{4C35D32F-0EAB-4CD7-82EE-45574DC2A586}" destId="{890E4F0B-2866-4A3F-A3C7-2A14B1797930}" srcOrd="1" destOrd="0" presId="urn:microsoft.com/office/officeart/2005/8/layout/target3"/>
    <dgm:cxn modelId="{E1EA9074-991C-4A7B-9606-B774A7A1461E}" type="presOf" srcId="{D8197B8C-B260-4A16-BDF4-0947B075E274}" destId="{5A5FFA88-C948-4069-8E93-59FA12366E83}" srcOrd="1" destOrd="0" presId="urn:microsoft.com/office/officeart/2005/8/layout/target3"/>
    <dgm:cxn modelId="{1D576244-CA5F-4BB8-AFBA-63AED6CCC6AB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98E25B5-DF3A-4538-B611-E1687BEBA77F}" type="presOf" srcId="{D1D4F407-5343-4D3F-B5B9-D407B03CAEB4}" destId="{AED2198E-93D5-4001-81B4-73124B309672}" srcOrd="1" destOrd="0" presId="urn:microsoft.com/office/officeart/2005/8/layout/target3"/>
    <dgm:cxn modelId="{174486A3-FE03-4DB5-A48F-E977B8AE813F}" type="presOf" srcId="{4C35D32F-0EAB-4CD7-82EE-45574DC2A586}" destId="{8BEBB6EC-1DAA-4CAC-8A25-BC0FCBD5DBD5}" srcOrd="0" destOrd="0" presId="urn:microsoft.com/office/officeart/2005/8/layout/target3"/>
    <dgm:cxn modelId="{F6DF5612-3494-4A05-8B60-5DDB91A52E47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C3F6B08-20BF-449D-AA69-EF42557C1750}" type="presParOf" srcId="{333A1088-737F-45CB-B68E-254E46348037}" destId="{F5ABB229-8D3B-4694-996A-96F23CF14429}" srcOrd="0" destOrd="0" presId="urn:microsoft.com/office/officeart/2005/8/layout/target3"/>
    <dgm:cxn modelId="{C4E7ED59-A9E1-4C84-939F-B74677DA7D0A}" type="presParOf" srcId="{333A1088-737F-45CB-B68E-254E46348037}" destId="{F41139FD-01EE-4571-8B17-4FB00FC51163}" srcOrd="1" destOrd="0" presId="urn:microsoft.com/office/officeart/2005/8/layout/target3"/>
    <dgm:cxn modelId="{ADADAD1C-A9ED-44B8-851E-CEB77191B0A0}" type="presParOf" srcId="{333A1088-737F-45CB-B68E-254E46348037}" destId="{D005CE8C-CC26-4C3E-AC11-E15060ECD759}" srcOrd="2" destOrd="0" presId="urn:microsoft.com/office/officeart/2005/8/layout/target3"/>
    <dgm:cxn modelId="{70DCCC82-95F2-4F52-8F1A-BA849E718C74}" type="presParOf" srcId="{333A1088-737F-45CB-B68E-254E46348037}" destId="{2C702D82-9B77-49B7-9568-BB8EB47C3372}" srcOrd="3" destOrd="0" presId="urn:microsoft.com/office/officeart/2005/8/layout/target3"/>
    <dgm:cxn modelId="{808004B5-224A-475F-880D-B8163FE95A4A}" type="presParOf" srcId="{333A1088-737F-45CB-B68E-254E46348037}" destId="{A52A0455-90FF-4808-ABD0-F02540D31D5A}" srcOrd="4" destOrd="0" presId="urn:microsoft.com/office/officeart/2005/8/layout/target3"/>
    <dgm:cxn modelId="{60337556-24FD-4787-B762-B4061FCFD6FF}" type="presParOf" srcId="{333A1088-737F-45CB-B68E-254E46348037}" destId="{6140AFEC-043D-4C43-A2F9-D0F5331DF3A3}" srcOrd="5" destOrd="0" presId="urn:microsoft.com/office/officeart/2005/8/layout/target3"/>
    <dgm:cxn modelId="{F0A1FFF3-4AB7-4F60-A0B2-48DC0FC88211}" type="presParOf" srcId="{333A1088-737F-45CB-B68E-254E46348037}" destId="{9358AC05-5D7D-4327-9F80-1AD486AEA664}" srcOrd="6" destOrd="0" presId="urn:microsoft.com/office/officeart/2005/8/layout/target3"/>
    <dgm:cxn modelId="{1BB72E0E-10D2-41CD-9E83-2B65D25BB281}" type="presParOf" srcId="{333A1088-737F-45CB-B68E-254E46348037}" destId="{313FC574-E1CD-4FB4-B054-0B805CE0447D}" srcOrd="7" destOrd="0" presId="urn:microsoft.com/office/officeart/2005/8/layout/target3"/>
    <dgm:cxn modelId="{3A06FE91-952C-404A-A106-3C7F121D6C16}" type="presParOf" srcId="{333A1088-737F-45CB-B68E-254E46348037}" destId="{619D679B-A015-4ECF-8348-D1034C574F40}" srcOrd="8" destOrd="0" presId="urn:microsoft.com/office/officeart/2005/8/layout/target3"/>
    <dgm:cxn modelId="{7FB3BD70-0C03-4D5D-B347-DA813509D284}" type="presParOf" srcId="{333A1088-737F-45CB-B68E-254E46348037}" destId="{322283A8-4A27-4CDA-BAE3-F381106A9174}" srcOrd="9" destOrd="0" presId="urn:microsoft.com/office/officeart/2005/8/layout/target3"/>
    <dgm:cxn modelId="{DECFEC8B-063F-4A81-940D-65227E76A2DF}" type="presParOf" srcId="{333A1088-737F-45CB-B68E-254E46348037}" destId="{FFC9F71D-1B4F-4AD9-A4A6-86ADEFC8AF5C}" srcOrd="10" destOrd="0" presId="urn:microsoft.com/office/officeart/2005/8/layout/target3"/>
    <dgm:cxn modelId="{72EFD32A-7B6D-45C6-9654-F8EBB4A03AEC}" type="presParOf" srcId="{333A1088-737F-45CB-B68E-254E46348037}" destId="{25B08C86-7E15-44DC-BE7F-FFB55DD49D12}" srcOrd="11" destOrd="0" presId="urn:microsoft.com/office/officeart/2005/8/layout/target3"/>
    <dgm:cxn modelId="{CB187FA9-3749-450D-8FAC-3E4BAF3C2042}" type="presParOf" srcId="{333A1088-737F-45CB-B68E-254E46348037}" destId="{76644BE8-9D7C-4C09-B250-3D10AF48CBB7}" srcOrd="12" destOrd="0" presId="urn:microsoft.com/office/officeart/2005/8/layout/target3"/>
    <dgm:cxn modelId="{6BCF065F-9DD0-4BD5-B87E-C9E57E7E4CCF}" type="presParOf" srcId="{333A1088-737F-45CB-B68E-254E46348037}" destId="{EE85B701-7295-41C0-BA7A-34D3756A2AE6}" srcOrd="13" destOrd="0" presId="urn:microsoft.com/office/officeart/2005/8/layout/target3"/>
    <dgm:cxn modelId="{225E4A2D-1088-4EEA-A416-D090F871C153}" type="presParOf" srcId="{333A1088-737F-45CB-B68E-254E46348037}" destId="{8BEBB6EC-1DAA-4CAC-8A25-BC0FCBD5DBD5}" srcOrd="14" destOrd="0" presId="urn:microsoft.com/office/officeart/2005/8/layout/target3"/>
    <dgm:cxn modelId="{862B3CFA-2FBA-4C12-9D5B-D236C90490C1}" type="presParOf" srcId="{333A1088-737F-45CB-B68E-254E46348037}" destId="{AED2198E-93D5-4001-81B4-73124B309672}" srcOrd="15" destOrd="0" presId="urn:microsoft.com/office/officeart/2005/8/layout/target3"/>
    <dgm:cxn modelId="{45D97ADF-0426-4B08-BE6B-A4BFC06BCA76}" type="presParOf" srcId="{333A1088-737F-45CB-B68E-254E46348037}" destId="{2BE915AB-18AA-4053-B92C-3BFC9ED204BB}" srcOrd="16" destOrd="0" presId="urn:microsoft.com/office/officeart/2005/8/layout/target3"/>
    <dgm:cxn modelId="{6C084026-F0D6-40D4-A8FD-E766E93C2A71}" type="presParOf" srcId="{333A1088-737F-45CB-B68E-254E46348037}" destId="{6BB5E863-4638-4E1D-BFDE-399D028AC4ED}" srcOrd="17" destOrd="0" presId="urn:microsoft.com/office/officeart/2005/8/layout/target3"/>
    <dgm:cxn modelId="{6779EA7F-2C6F-42C8-A066-2BF98701E19E}" type="presParOf" srcId="{333A1088-737F-45CB-B68E-254E46348037}" destId="{5A5FFA88-C948-4069-8E93-59FA12366E83}" srcOrd="18" destOrd="0" presId="urn:microsoft.com/office/officeart/2005/8/layout/target3"/>
    <dgm:cxn modelId="{EFFDA969-78A3-47D0-8BE9-21B4B6E05F0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VY_32_INOVACE_01_Výchova k občanství</a:t>
          </a:r>
          <a:endParaRPr lang="cs-CZ" sz="2000" kern="1200" dirty="0"/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VZTAHY V RODINĚ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CBCB9-377F-47D7-A36C-6F28D690ED0C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7E92B-D0F4-4229-94FA-97F4F79BDE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916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09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007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93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890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368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42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09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710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61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393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386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2E8BD-6CCC-4264-AB8D-036C6855348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CAA4D-B100-470C-96A6-E8A923C3A7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149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6243423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339073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9455" y="764704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7905" y="1791330"/>
            <a:ext cx="71287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Vzdělávací oblast:	</a:t>
            </a:r>
            <a:r>
              <a:rPr lang="cs-CZ" sz="2400" dirty="0" smtClean="0"/>
              <a:t>	Člověk a společnost</a:t>
            </a:r>
          </a:p>
          <a:p>
            <a:r>
              <a:rPr lang="cs-CZ" sz="2400" dirty="0" smtClean="0"/>
              <a:t>Název učiva:       		Vztahy v rodině</a:t>
            </a:r>
          </a:p>
          <a:p>
            <a:r>
              <a:rPr lang="cs-CZ" sz="2400" dirty="0" smtClean="0"/>
              <a:t>Ročník:				7.Ročník</a:t>
            </a:r>
          </a:p>
          <a:p>
            <a:r>
              <a:rPr lang="cs-CZ" sz="2400" dirty="0" smtClean="0"/>
              <a:t>Druh materiálu: 		výukový materiál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	křížovka</a:t>
            </a:r>
          </a:p>
          <a:p>
            <a:r>
              <a:rPr lang="cs-CZ" sz="2400" dirty="0" smtClean="0"/>
              <a:t>Obsah učiva:			rodina, členové rodiny, 				role členů rodiny, co má 				vliv na vztahy v rodině </a:t>
            </a:r>
            <a:r>
              <a:rPr lang="cs-CZ" sz="2400" dirty="0"/>
              <a:t>	</a:t>
            </a:r>
          </a:p>
          <a:p>
            <a:endParaRPr lang="cs-CZ" dirty="0"/>
          </a:p>
          <a:p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88933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2074242"/>
          </a:xfrm>
          <a:solidFill>
            <a:schemeClr val="accent3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FF00"/>
                </a:solidFill>
              </a:rPr>
              <a:t>Vztahy v rodině</a:t>
            </a:r>
            <a:endParaRPr lang="cs-CZ" sz="7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61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04665"/>
            <a:ext cx="7772400" cy="100811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/>
              <a:t>Co je rodina ?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8208912" cy="4896544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Skupina lidí, kteří žijí spolu, přičemž mají </a:t>
            </a:r>
          </a:p>
          <a:p>
            <a:r>
              <a:rPr lang="cs-CZ" sz="7200" b="1" dirty="0" smtClean="0">
                <a:solidFill>
                  <a:srgbClr val="00B050"/>
                </a:solidFill>
              </a:rPr>
              <a:t>k sobě navzájem </a:t>
            </a:r>
          </a:p>
          <a:p>
            <a:r>
              <a:rPr lang="cs-CZ" sz="7200" b="1" dirty="0" smtClean="0">
                <a:solidFill>
                  <a:srgbClr val="00B050"/>
                </a:solidFill>
              </a:rPr>
              <a:t>blízký vztah.</a:t>
            </a:r>
            <a:endParaRPr lang="cs-CZ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9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/>
              <a:t>Kdo tvoří rodinu ?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1268759"/>
            <a:ext cx="5843797" cy="526297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00B050"/>
                </a:solidFill>
              </a:rPr>
              <a:t>Rodinu tvoří  </a:t>
            </a:r>
          </a:p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matka</a:t>
            </a:r>
          </a:p>
          <a:p>
            <a:pPr algn="ctr"/>
            <a:r>
              <a:rPr lang="cs-CZ" sz="7200" b="1" dirty="0" smtClean="0">
                <a:solidFill>
                  <a:srgbClr val="00B0F0"/>
                </a:solidFill>
              </a:rPr>
              <a:t>otec</a:t>
            </a:r>
            <a:r>
              <a:rPr lang="cs-CZ" sz="7200" b="1" dirty="0" smtClean="0">
                <a:solidFill>
                  <a:srgbClr val="00B050"/>
                </a:solidFill>
              </a:rPr>
              <a:t> </a:t>
            </a:r>
            <a:r>
              <a:rPr lang="cs-CZ" sz="6000" b="1" dirty="0" smtClean="0">
                <a:solidFill>
                  <a:srgbClr val="00B050"/>
                </a:solidFill>
              </a:rPr>
              <a:t> </a:t>
            </a:r>
          </a:p>
          <a:p>
            <a:pPr algn="ctr"/>
            <a:r>
              <a:rPr lang="cs-CZ" sz="6000" b="1" dirty="0" smtClean="0">
                <a:solidFill>
                  <a:srgbClr val="00B050"/>
                </a:solidFill>
              </a:rPr>
              <a:t> </a:t>
            </a:r>
            <a:r>
              <a:rPr lang="cs-CZ" sz="7200" b="1" dirty="0" smtClean="0">
                <a:solidFill>
                  <a:srgbClr val="92D050"/>
                </a:solidFill>
              </a:rPr>
              <a:t>dítě</a:t>
            </a:r>
            <a:r>
              <a:rPr lang="cs-CZ" sz="6000" b="1" dirty="0" smtClean="0">
                <a:solidFill>
                  <a:srgbClr val="00B050"/>
                </a:solidFill>
              </a:rPr>
              <a:t> </a:t>
            </a:r>
          </a:p>
          <a:p>
            <a:pPr algn="ctr"/>
            <a:r>
              <a:rPr lang="cs-CZ" sz="4800" b="1" dirty="0" smtClean="0">
                <a:solidFill>
                  <a:srgbClr val="00B050"/>
                </a:solidFill>
              </a:rPr>
              <a:t>nebo  více dětí</a:t>
            </a:r>
            <a:r>
              <a:rPr lang="cs-CZ" sz="6000" b="1" dirty="0" smtClean="0">
                <a:solidFill>
                  <a:srgbClr val="00B050"/>
                </a:solidFill>
              </a:rPr>
              <a:t>.</a:t>
            </a:r>
            <a:endParaRPr lang="cs-CZ" sz="6000" b="1" dirty="0">
              <a:solidFill>
                <a:srgbClr val="00B050"/>
              </a:solidFill>
            </a:endParaRPr>
          </a:p>
        </p:txBody>
      </p:sp>
      <p:pic>
        <p:nvPicPr>
          <p:cNvPr id="3074" name="Picture 2" descr="C:\Users\reditelka\AppData\Local\Microsoft\Windows\Temporary Internet Files\Content.IE5\MZ7P8CF2\MC9000896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55428"/>
            <a:ext cx="2376264" cy="245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51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5400" b="1" dirty="0" smtClean="0"/>
              <a:t>Role členů rodiny</a:t>
            </a:r>
            <a:endParaRPr lang="cs-CZ" sz="5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1662933"/>
            <a:ext cx="249505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Žena  -  muž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78164" y="2351450"/>
            <a:ext cx="266429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Matka  -   otec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21428" y="3068960"/>
            <a:ext cx="2433456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Dcera  -  syn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26777" y="3847751"/>
            <a:ext cx="3013375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Vnuk    -  vnučka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17395" y="4733855"/>
            <a:ext cx="2822757" cy="58477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Bratr  -  sestra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3870" y="5517232"/>
            <a:ext cx="4250378" cy="584775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Bratranec  -  sestřenice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82101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6120680" cy="129614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300" b="1" dirty="0" smtClean="0"/>
              <a:t>Rovnoprávnost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hlavních členů rodiny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4952" y="2492896"/>
            <a:ext cx="5832648" cy="397031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Matka i otec </a:t>
            </a:r>
          </a:p>
          <a:p>
            <a:r>
              <a:rPr lang="cs-CZ" sz="5400" b="1" dirty="0" smtClean="0"/>
              <a:t>mají stejná </a:t>
            </a:r>
          </a:p>
          <a:p>
            <a:r>
              <a:rPr lang="cs-CZ" sz="7200" b="1" dirty="0">
                <a:solidFill>
                  <a:srgbClr val="FF0000"/>
                </a:solidFill>
              </a:rPr>
              <a:t>práva</a:t>
            </a:r>
            <a:r>
              <a:rPr lang="cs-CZ" sz="7200" b="1" dirty="0"/>
              <a:t> i</a:t>
            </a:r>
            <a:endParaRPr lang="cs-CZ" sz="7200" b="1" dirty="0" smtClean="0"/>
          </a:p>
          <a:p>
            <a:r>
              <a:rPr lang="cs-CZ" sz="7200" b="1" dirty="0" smtClean="0">
                <a:solidFill>
                  <a:srgbClr val="7030A0"/>
                </a:solidFill>
              </a:rPr>
              <a:t>povinnosti</a:t>
            </a:r>
            <a:r>
              <a:rPr lang="cs-CZ" sz="7200" b="1" dirty="0" smtClean="0"/>
              <a:t>.</a:t>
            </a:r>
            <a:endParaRPr lang="cs-CZ" sz="7200" b="1" dirty="0"/>
          </a:p>
        </p:txBody>
      </p:sp>
      <p:pic>
        <p:nvPicPr>
          <p:cNvPr id="2050" name="Picture 2" descr="C:\Users\reditelka\AppData\Local\Microsoft\Windows\Temporary Internet Files\Content.IE5\GLB0M2OL\MC9001108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20479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56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3384376" cy="113813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Povinnost</a:t>
            </a:r>
            <a:endParaRPr lang="cs-CZ" sz="6000" b="1" dirty="0"/>
          </a:p>
        </p:txBody>
      </p:sp>
      <p:sp>
        <p:nvSpPr>
          <p:cNvPr id="4" name="Obdélník 3"/>
          <p:cNvSpPr/>
          <p:nvPr/>
        </p:nvSpPr>
        <p:spPr>
          <a:xfrm>
            <a:off x="395536" y="1794860"/>
            <a:ext cx="891622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00150" lvl="1" indent="-742950">
              <a:buAutoNum type="arabicPeriod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Přispívat  financemi  do </a:t>
            </a:r>
            <a:r>
              <a:rPr lang="cs-CZ" sz="3200" b="1" dirty="0">
                <a:solidFill>
                  <a:schemeClr val="accent2">
                    <a:lumMod val="75000"/>
                  </a:schemeClr>
                </a:solidFill>
              </a:rPr>
              <a:t>rodinného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rozpočtu 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= mají  vzájemnou  vyživovací povinnost.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47700"/>
            <a:ext cx="39761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2.	Starat 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se o děti</a:t>
            </a:r>
          </a:p>
        </p:txBody>
      </p:sp>
      <p:sp>
        <p:nvSpPr>
          <p:cNvPr id="6" name="Obdélník 5"/>
          <p:cNvSpPr/>
          <p:nvPr/>
        </p:nvSpPr>
        <p:spPr>
          <a:xfrm>
            <a:off x="510892" y="4725144"/>
            <a:ext cx="47185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indent="-742950">
              <a:buAutoNum type="arabicPeriod" startAt="3"/>
            </a:pPr>
            <a:r>
              <a:rPr lang="cs-CZ" sz="3600" b="1" dirty="0" smtClean="0">
                <a:solidFill>
                  <a:srgbClr val="00B050"/>
                </a:solidFill>
              </a:rPr>
              <a:t>Podílet </a:t>
            </a:r>
            <a:r>
              <a:rPr lang="cs-CZ" sz="3600" b="1" dirty="0">
                <a:solidFill>
                  <a:srgbClr val="00B050"/>
                </a:solidFill>
              </a:rPr>
              <a:t>se společně </a:t>
            </a:r>
            <a:endParaRPr lang="cs-CZ" sz="3600" b="1" dirty="0" smtClean="0">
              <a:solidFill>
                <a:srgbClr val="00B050"/>
              </a:solidFill>
            </a:endParaRPr>
          </a:p>
          <a:p>
            <a:r>
              <a:rPr lang="cs-CZ" sz="3600" b="1" dirty="0">
                <a:solidFill>
                  <a:srgbClr val="00B050"/>
                </a:solidFill>
              </a:rPr>
              <a:t>	</a:t>
            </a:r>
            <a:r>
              <a:rPr lang="cs-CZ" sz="3600" b="1" dirty="0" smtClean="0">
                <a:solidFill>
                  <a:srgbClr val="00B050"/>
                </a:solidFill>
              </a:rPr>
              <a:t>na </a:t>
            </a:r>
            <a:r>
              <a:rPr lang="cs-CZ" sz="3600" b="1" dirty="0">
                <a:solidFill>
                  <a:srgbClr val="00B050"/>
                </a:solidFill>
              </a:rPr>
              <a:t>výchově dětí</a:t>
            </a:r>
          </a:p>
        </p:txBody>
      </p:sp>
      <p:pic>
        <p:nvPicPr>
          <p:cNvPr id="1026" name="Picture 2" descr="C:\Users\reditelka\AppData\Local\Microsoft\Windows\Temporary Internet Files\Content.IE5\ZJZNRQZI\MC90044131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187" y="2481826"/>
            <a:ext cx="1259169" cy="125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editelka\AppData\Local\Microsoft\Windows\Temporary Internet Files\Content.IE5\TZZD64M6\MC9003316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572" y="3111411"/>
            <a:ext cx="1015838" cy="112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editelka\AppData\Local\Microsoft\Windows\Temporary Internet Files\Content.IE5\4LPBS0UN\MC9003478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354" y="3115936"/>
            <a:ext cx="1203918" cy="160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editelka\AppData\Local\Microsoft\Windows\Temporary Internet Files\Content.IE5\TZZD64M6\MC9002808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739" y="3920540"/>
            <a:ext cx="1874067" cy="273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25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Co ovlivňuje vztahy v rodině ?</a:t>
            </a:r>
            <a:endParaRPr lang="cs-CZ" b="1" dirty="0"/>
          </a:p>
        </p:txBody>
      </p:sp>
      <p:sp>
        <p:nvSpPr>
          <p:cNvPr id="4" name="Rovnoramenný trojúhelník 3"/>
          <p:cNvSpPr/>
          <p:nvPr/>
        </p:nvSpPr>
        <p:spPr>
          <a:xfrm rot="2991183">
            <a:off x="1858279" y="3276506"/>
            <a:ext cx="2397459" cy="3043888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Věk členů rodiny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 rot="7590486" flipH="1" flipV="1">
            <a:off x="4904450" y="2598898"/>
            <a:ext cx="2542808" cy="3811258"/>
          </a:xfrm>
          <a:prstGeom prst="triangle">
            <a:avLst>
              <a:gd name="adj" fmla="val 29907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počet členů rodiny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948863">
            <a:off x="4642283" y="1915643"/>
            <a:ext cx="3971267" cy="2151525"/>
          </a:xfrm>
          <a:prstGeom prst="triangle">
            <a:avLst>
              <a:gd name="adj" fmla="val 80458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Povaha a vlastnosti členů rodiny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Rovnoramenný trojúhelník 10"/>
          <p:cNvSpPr/>
          <p:nvPr/>
        </p:nvSpPr>
        <p:spPr>
          <a:xfrm rot="20275069">
            <a:off x="3775260" y="1375567"/>
            <a:ext cx="3633980" cy="1566626"/>
          </a:xfrm>
          <a:prstGeom prst="triangle">
            <a:avLst>
              <a:gd name="adj" fmla="val 6545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Způsob výchovy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3" name="Rovnoramenný trojúhelník 12"/>
          <p:cNvSpPr/>
          <p:nvPr/>
        </p:nvSpPr>
        <p:spPr>
          <a:xfrm rot="1868646">
            <a:off x="2391166" y="1390430"/>
            <a:ext cx="2327075" cy="1679881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Finance rodiny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Rovnoramenný trojúhelník 14"/>
          <p:cNvSpPr/>
          <p:nvPr/>
        </p:nvSpPr>
        <p:spPr>
          <a:xfrm rot="20432647">
            <a:off x="-183438" y="1945183"/>
            <a:ext cx="4041532" cy="2404886"/>
          </a:xfrm>
          <a:prstGeom prst="triangle">
            <a:avLst>
              <a:gd name="adj" fmla="val 2277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Zdravotní stav členů rodiny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Rovnoramenný trojúhelník 2"/>
          <p:cNvSpPr/>
          <p:nvPr/>
        </p:nvSpPr>
        <p:spPr>
          <a:xfrm rot="20837531">
            <a:off x="3196802" y="3677768"/>
            <a:ext cx="2454938" cy="279891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záliby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 koníčky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51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1" grpId="0" animBg="1"/>
      <p:bldP spid="13" grpId="0" animBg="1"/>
      <p:bldP spid="15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76470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49190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151</Words>
  <Application>Microsoft Office PowerPoint</Application>
  <PresentationFormat>Předvádění na obrazovce (4:3)</PresentationFormat>
  <Paragraphs>57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Vztahy v rodině</vt:lpstr>
      <vt:lpstr>Co je rodina ?</vt:lpstr>
      <vt:lpstr>Kdo tvoří rodinu ?</vt:lpstr>
      <vt:lpstr>Role členů rodiny</vt:lpstr>
      <vt:lpstr>Rovnoprávnost  hlavních členů rodiny</vt:lpstr>
      <vt:lpstr>Povinnost</vt:lpstr>
      <vt:lpstr>Co ovlivňuje vztahy v rodině 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Vztahy v rodině</dc:title>
  <dc:creator>reditelka</dc:creator>
  <cp:lastModifiedBy>reditelka</cp:lastModifiedBy>
  <cp:revision>28</cp:revision>
  <dcterms:created xsi:type="dcterms:W3CDTF">2012-10-17T12:51:01Z</dcterms:created>
  <dcterms:modified xsi:type="dcterms:W3CDTF">2012-11-23T13:27:37Z</dcterms:modified>
</cp:coreProperties>
</file>