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2"/>
  </p:notesMasterIdLst>
  <p:sldIdLst>
    <p:sldId id="267" r:id="rId2"/>
    <p:sldId id="265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8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#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#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VY_32_INOVACE_03_Výchova k občanství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</a:t>
          </a:r>
          <a:r>
            <a:rPr lang="cs-CZ" sz="2000" smtClean="0"/>
            <a:t>ŠKOLNÍ BRANDÝS N/L – STARÁ BOLESLAV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VĚRA BLAŽÍČKOVÁ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NÁHRADNÍ RODINNÁ PÉČE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 custLinFactNeighborX="-955" custLinFactNeighborY="-1569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 custLinFactNeighborX="343" custLinFactNeighborY="131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004829BC-D26F-48CF-9C90-6A6CB4665550}" type="presOf" srcId="{D8197B8C-B260-4A16-BDF4-0947B075E274}" destId="{25B08C86-7E15-44DC-BE7F-FFB55DD49D12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08DBF4A3-5F82-4FDB-87E0-ADCE9C186068}" type="presOf" srcId="{B651F6E3-6281-48DB-9319-2AEAFDAE7572}" destId="{619D679B-A015-4ECF-8348-D1034C574F40}" srcOrd="0" destOrd="0" presId="urn:microsoft.com/office/officeart/2005/8/layout/target3"/>
    <dgm:cxn modelId="{81B5454A-0469-4B05-BAEC-20FAD788063B}" type="presOf" srcId="{757F3AB3-0718-4624-B441-E567A8F0AB56}" destId="{333A1088-737F-45CB-B68E-254E46348037}" srcOrd="0" destOrd="0" presId="urn:microsoft.com/office/officeart/2005/8/layout/target3"/>
    <dgm:cxn modelId="{6A267352-A9DB-436C-9989-5F9F224B6BD6}" type="presOf" srcId="{D1D4F407-5343-4D3F-B5B9-D407B03CAEB4}" destId="{D005CE8C-CC26-4C3E-AC11-E15060ECD759}" srcOrd="0" destOrd="0" presId="urn:microsoft.com/office/officeart/2005/8/layout/target3"/>
    <dgm:cxn modelId="{6615A32B-4910-4ED4-A7C1-1653DDE80063}" type="presOf" srcId="{D8197B8C-B260-4A16-BDF4-0947B075E274}" destId="{5A5FFA88-C948-4069-8E93-59FA12366E83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CA25F42B-01A7-4AB8-BEC5-7467B2EFB3BA}" type="presOf" srcId="{B651F6E3-6281-48DB-9319-2AEAFDAE7572}" destId="{6BB5E863-4638-4E1D-BFDE-399D028AC4ED}" srcOrd="1" destOrd="0" presId="urn:microsoft.com/office/officeart/2005/8/layout/target3"/>
    <dgm:cxn modelId="{2A56E6AD-686B-4E1C-A86A-92EA4AC55DE6}" type="presOf" srcId="{4C35D32F-0EAB-4CD7-82EE-45574DC2A586}" destId="{890E4F0B-2866-4A3F-A3C7-2A14B1797930}" srcOrd="1" destOrd="0" presId="urn:microsoft.com/office/officeart/2005/8/layout/target3"/>
    <dgm:cxn modelId="{2B3BE5A5-1566-4D8D-BBF4-E92D89057C6B}" type="presOf" srcId="{D1D4F407-5343-4D3F-B5B9-D407B03CAEB4}" destId="{AED2198E-93D5-4001-81B4-73124B309672}" srcOrd="1" destOrd="0" presId="urn:microsoft.com/office/officeart/2005/8/layout/target3"/>
    <dgm:cxn modelId="{B3841F35-17F0-4FD7-907D-75880195636D}" type="presOf" srcId="{D1B46980-6531-4606-95E6-44980827E919}" destId="{2BE915AB-18AA-4053-B92C-3BFC9ED204BB}" srcOrd="1" destOrd="0" presId="urn:microsoft.com/office/officeart/2005/8/layout/target3"/>
    <dgm:cxn modelId="{52B9284E-B1CC-4CAA-984F-ADE35537191B}" type="presOf" srcId="{4C35D32F-0EAB-4CD7-82EE-45574DC2A586}" destId="{8BEBB6EC-1DAA-4CAC-8A25-BC0FCBD5DBD5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37488D03-F5F6-4F63-B97C-61AD66AE8AC5}" type="presOf" srcId="{D1B46980-6531-4606-95E6-44980827E919}" destId="{6140AFEC-043D-4C43-A2F9-D0F5331DF3A3}" srcOrd="0" destOrd="0" presId="urn:microsoft.com/office/officeart/2005/8/layout/target3"/>
    <dgm:cxn modelId="{E1EF3842-F696-4617-BE61-6CFF2A42184A}" type="presParOf" srcId="{333A1088-737F-45CB-B68E-254E46348037}" destId="{F5ABB229-8D3B-4694-996A-96F23CF14429}" srcOrd="0" destOrd="0" presId="urn:microsoft.com/office/officeart/2005/8/layout/target3"/>
    <dgm:cxn modelId="{FB4A2FAB-CD4F-485E-A114-FC91D27E2A70}" type="presParOf" srcId="{333A1088-737F-45CB-B68E-254E46348037}" destId="{F41139FD-01EE-4571-8B17-4FB00FC51163}" srcOrd="1" destOrd="0" presId="urn:microsoft.com/office/officeart/2005/8/layout/target3"/>
    <dgm:cxn modelId="{DAC7C1FC-9614-49F1-8071-1858D7A20B66}" type="presParOf" srcId="{333A1088-737F-45CB-B68E-254E46348037}" destId="{D005CE8C-CC26-4C3E-AC11-E15060ECD759}" srcOrd="2" destOrd="0" presId="urn:microsoft.com/office/officeart/2005/8/layout/target3"/>
    <dgm:cxn modelId="{F3AA6A3F-CB29-4793-AAE3-EC6F4531F3C2}" type="presParOf" srcId="{333A1088-737F-45CB-B68E-254E46348037}" destId="{2C702D82-9B77-49B7-9568-BB8EB47C3372}" srcOrd="3" destOrd="0" presId="urn:microsoft.com/office/officeart/2005/8/layout/target3"/>
    <dgm:cxn modelId="{4A53A3A5-620C-4D66-AE37-9F77FA670FDC}" type="presParOf" srcId="{333A1088-737F-45CB-B68E-254E46348037}" destId="{A52A0455-90FF-4808-ABD0-F02540D31D5A}" srcOrd="4" destOrd="0" presId="urn:microsoft.com/office/officeart/2005/8/layout/target3"/>
    <dgm:cxn modelId="{CD7C2C82-0CFE-4CE6-A7BF-CCBB921B603F}" type="presParOf" srcId="{333A1088-737F-45CB-B68E-254E46348037}" destId="{6140AFEC-043D-4C43-A2F9-D0F5331DF3A3}" srcOrd="5" destOrd="0" presId="urn:microsoft.com/office/officeart/2005/8/layout/target3"/>
    <dgm:cxn modelId="{687FAFF9-31ED-4863-BEFF-91A353EBF852}" type="presParOf" srcId="{333A1088-737F-45CB-B68E-254E46348037}" destId="{9358AC05-5D7D-4327-9F80-1AD486AEA664}" srcOrd="6" destOrd="0" presId="urn:microsoft.com/office/officeart/2005/8/layout/target3"/>
    <dgm:cxn modelId="{A6EC40BC-8632-47A7-A0AF-F3FDAD35DBB4}" type="presParOf" srcId="{333A1088-737F-45CB-B68E-254E46348037}" destId="{313FC574-E1CD-4FB4-B054-0B805CE0447D}" srcOrd="7" destOrd="0" presId="urn:microsoft.com/office/officeart/2005/8/layout/target3"/>
    <dgm:cxn modelId="{E4073D16-61E0-4991-8633-B8316CBC579B}" type="presParOf" srcId="{333A1088-737F-45CB-B68E-254E46348037}" destId="{619D679B-A015-4ECF-8348-D1034C574F40}" srcOrd="8" destOrd="0" presId="urn:microsoft.com/office/officeart/2005/8/layout/target3"/>
    <dgm:cxn modelId="{BC2599BA-94ED-433A-9E9C-FAEC5D0CAA2F}" type="presParOf" srcId="{333A1088-737F-45CB-B68E-254E46348037}" destId="{322283A8-4A27-4CDA-BAE3-F381106A9174}" srcOrd="9" destOrd="0" presId="urn:microsoft.com/office/officeart/2005/8/layout/target3"/>
    <dgm:cxn modelId="{DDAC3599-8968-4F04-A14A-6FF2EC28DACB}" type="presParOf" srcId="{333A1088-737F-45CB-B68E-254E46348037}" destId="{FFC9F71D-1B4F-4AD9-A4A6-86ADEFC8AF5C}" srcOrd="10" destOrd="0" presId="urn:microsoft.com/office/officeart/2005/8/layout/target3"/>
    <dgm:cxn modelId="{F15E1ED2-8190-4AB8-913A-4B8493BB0F02}" type="presParOf" srcId="{333A1088-737F-45CB-B68E-254E46348037}" destId="{25B08C86-7E15-44DC-BE7F-FFB55DD49D12}" srcOrd="11" destOrd="0" presId="urn:microsoft.com/office/officeart/2005/8/layout/target3"/>
    <dgm:cxn modelId="{587F3149-B8AF-487E-B861-9AA44656BB79}" type="presParOf" srcId="{333A1088-737F-45CB-B68E-254E46348037}" destId="{76644BE8-9D7C-4C09-B250-3D10AF48CBB7}" srcOrd="12" destOrd="0" presId="urn:microsoft.com/office/officeart/2005/8/layout/target3"/>
    <dgm:cxn modelId="{579F86C5-6590-4087-83FF-C07DF4CA53E8}" type="presParOf" srcId="{333A1088-737F-45CB-B68E-254E46348037}" destId="{EE85B701-7295-41C0-BA7A-34D3756A2AE6}" srcOrd="13" destOrd="0" presId="urn:microsoft.com/office/officeart/2005/8/layout/target3"/>
    <dgm:cxn modelId="{FD8A9702-D041-4228-A4CD-57094C8CFF1D}" type="presParOf" srcId="{333A1088-737F-45CB-B68E-254E46348037}" destId="{8BEBB6EC-1DAA-4CAC-8A25-BC0FCBD5DBD5}" srcOrd="14" destOrd="0" presId="urn:microsoft.com/office/officeart/2005/8/layout/target3"/>
    <dgm:cxn modelId="{E3C5A1FB-D1BF-4A31-AEFB-075B38B3ED73}" type="presParOf" srcId="{333A1088-737F-45CB-B68E-254E46348037}" destId="{AED2198E-93D5-4001-81B4-73124B309672}" srcOrd="15" destOrd="0" presId="urn:microsoft.com/office/officeart/2005/8/layout/target3"/>
    <dgm:cxn modelId="{AA3A9170-AF0B-43AB-BF4C-E952A018BA69}" type="presParOf" srcId="{333A1088-737F-45CB-B68E-254E46348037}" destId="{2BE915AB-18AA-4053-B92C-3BFC9ED204BB}" srcOrd="16" destOrd="0" presId="urn:microsoft.com/office/officeart/2005/8/layout/target3"/>
    <dgm:cxn modelId="{28DC018E-7844-4EE0-AE63-10DE273048AE}" type="presParOf" srcId="{333A1088-737F-45CB-B68E-254E46348037}" destId="{6BB5E863-4638-4E1D-BFDE-399D028AC4ED}" srcOrd="17" destOrd="0" presId="urn:microsoft.com/office/officeart/2005/8/layout/target3"/>
    <dgm:cxn modelId="{494BFD56-CA0D-4911-80BF-64162B28CA73}" type="presParOf" srcId="{333A1088-737F-45CB-B68E-254E46348037}" destId="{5A5FFA88-C948-4069-8E93-59FA12366E83}" srcOrd="18" destOrd="0" presId="urn:microsoft.com/office/officeart/2005/8/layout/target3"/>
    <dgm:cxn modelId="{BD89E606-FE31-4091-9079-FCA425662295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</a:t>
          </a:r>
          <a:r>
            <a:rPr lang="cs-CZ" sz="2000" kern="1200" smtClean="0"/>
            <a:t>ŠKOLNÍ BRANDÝS N/L – STARÁ BOLESLAV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VĚRA BLAŽÍČKOVÁ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11795" y="792083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VY_32_INOVACE_03_Výchova k občanství</a:t>
          </a:r>
          <a:endParaRPr lang="cs-CZ" sz="2000" kern="1200" dirty="0"/>
        </a:p>
      </dsp:txBody>
      <dsp:txXfrm>
        <a:off x="1211795" y="792083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4137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NÁHRADNÍ RODINNÁ PÉČE</a:t>
          </a:r>
          <a:endParaRPr lang="cs-CZ" sz="2000" kern="1200" dirty="0"/>
        </a:p>
      </dsp:txBody>
      <dsp:txXfrm>
        <a:off x="1273857" y="1224137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32EE03E-0D8E-4259-85D6-3082A2C49CA7}" type="datetimeFigureOut">
              <a:rPr lang="cs-CZ" smtClean="0"/>
              <a:t>23.11.2012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291B10B-733B-4B3B-AFE7-2AFC6947E25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4673035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5362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15363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63458C32-A55E-4726-8118-63E2A04619BD}" type="slidenum">
              <a:rPr lang="cs-CZ"/>
              <a:pPr fontAlgn="base">
                <a:spcBef>
                  <a:spcPct val="0"/>
                </a:spcBef>
                <a:spcAft>
                  <a:spcPct val="0"/>
                </a:spcAft>
              </a:pPr>
              <a:t>1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277F67-3530-48B4-B159-625269C3382C}" type="datetimeFigureOut">
              <a:rPr lang="cs-CZ" smtClean="0"/>
              <a:t>23.11.2012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AC9147-C8AC-4E28-8595-7CD6582C2B5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0624793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277F67-3530-48B4-B159-625269C3382C}" type="datetimeFigureOut">
              <a:rPr lang="cs-CZ" smtClean="0"/>
              <a:t>23.11.2012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AC9147-C8AC-4E28-8595-7CD6582C2B5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9768168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277F67-3530-48B4-B159-625269C3382C}" type="datetimeFigureOut">
              <a:rPr lang="cs-CZ" smtClean="0"/>
              <a:t>23.11.2012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AC9147-C8AC-4E28-8595-7CD6582C2B5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3362586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277F67-3530-48B4-B159-625269C3382C}" type="datetimeFigureOut">
              <a:rPr lang="cs-CZ" smtClean="0"/>
              <a:t>23.11.2012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AC9147-C8AC-4E28-8595-7CD6582C2B5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9902803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277F67-3530-48B4-B159-625269C3382C}" type="datetimeFigureOut">
              <a:rPr lang="cs-CZ" smtClean="0"/>
              <a:t>23.11.2012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AC9147-C8AC-4E28-8595-7CD6582C2B5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8101510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277F67-3530-48B4-B159-625269C3382C}" type="datetimeFigureOut">
              <a:rPr lang="cs-CZ" smtClean="0"/>
              <a:t>23.11.2012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AC9147-C8AC-4E28-8595-7CD6582C2B5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2997110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277F67-3530-48B4-B159-625269C3382C}" type="datetimeFigureOut">
              <a:rPr lang="cs-CZ" smtClean="0"/>
              <a:t>23.11.2012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AC9147-C8AC-4E28-8595-7CD6582C2B5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6417169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277F67-3530-48B4-B159-625269C3382C}" type="datetimeFigureOut">
              <a:rPr lang="cs-CZ" smtClean="0"/>
              <a:t>23.11.2012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AC9147-C8AC-4E28-8595-7CD6582C2B5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752749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277F67-3530-48B4-B159-625269C3382C}" type="datetimeFigureOut">
              <a:rPr lang="cs-CZ" smtClean="0"/>
              <a:t>23.11.2012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AC9147-C8AC-4E28-8595-7CD6582C2B5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5061502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277F67-3530-48B4-B159-625269C3382C}" type="datetimeFigureOut">
              <a:rPr lang="cs-CZ" smtClean="0"/>
              <a:t>23.11.2012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AC9147-C8AC-4E28-8595-7CD6582C2B5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8276310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277F67-3530-48B4-B159-625269C3382C}" type="datetimeFigureOut">
              <a:rPr lang="cs-CZ" smtClean="0"/>
              <a:t>23.11.2012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AC9147-C8AC-4E28-8595-7CD6582C2B5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9585067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9277F67-3530-48B4-B159-625269C3382C}" type="datetimeFigureOut">
              <a:rPr lang="cs-CZ" smtClean="0"/>
              <a:t>23.11.2012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BAC9147-C8AC-4E28-8595-7CD6582C2B5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6464002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304987650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14338" name="Obrázek 4"/>
          <p:cNvPicPr>
            <a:picLocks noChangeAspect="1"/>
          </p:cNvPicPr>
          <p:nvPr/>
        </p:nvPicPr>
        <p:blipFill>
          <a:blip r:embed="rId8"/>
          <a:srcRect/>
          <a:stretch>
            <a:fillRect/>
          </a:stretch>
        </p:blipFill>
        <p:spPr bwMode="auto">
          <a:xfrm>
            <a:off x="1979613" y="4743450"/>
            <a:ext cx="5407025" cy="10461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4341" name="Rectangle 5"/>
          <p:cNvSpPr>
            <a:spLocks noChangeArrowheads="1"/>
          </p:cNvSpPr>
          <p:nvPr/>
        </p:nvSpPr>
        <p:spPr bwMode="auto">
          <a:xfrm>
            <a:off x="3708400" y="2565400"/>
            <a:ext cx="2584450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cs-CZ"/>
              <a:t>CZ.1.07/1.4.00/21.0979</a:t>
            </a:r>
          </a:p>
        </p:txBody>
      </p:sp>
    </p:spTree>
    <p:extLst>
      <p:ext uri="{BB962C8B-B14F-4D97-AF65-F5344CB8AC3E}">
        <p14:creationId xmlns:p14="http://schemas.microsoft.com/office/powerpoint/2010/main" val="20325175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949455" y="764704"/>
            <a:ext cx="748883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ANOTACE</a:t>
            </a:r>
            <a:endParaRPr lang="cs-CZ" sz="40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897905" y="1791330"/>
            <a:ext cx="7128792" cy="33239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/>
              <a:t>Vzdělávací oblast:	</a:t>
            </a:r>
            <a:r>
              <a:rPr lang="cs-CZ" sz="2400" dirty="0" smtClean="0"/>
              <a:t>	Člověk a společnost</a:t>
            </a:r>
          </a:p>
          <a:p>
            <a:r>
              <a:rPr lang="cs-CZ" sz="2400" dirty="0" smtClean="0"/>
              <a:t>Název učiva:       		Náhradní rodinná péče</a:t>
            </a:r>
          </a:p>
          <a:p>
            <a:r>
              <a:rPr lang="cs-CZ" sz="2400" dirty="0" smtClean="0"/>
              <a:t>Ročník:				7.Ročník</a:t>
            </a:r>
          </a:p>
          <a:p>
            <a:r>
              <a:rPr lang="cs-CZ" sz="2400" dirty="0" smtClean="0"/>
              <a:t>Druh materiálu: 		výukový materiál</a:t>
            </a:r>
          </a:p>
          <a:p>
            <a:r>
              <a:rPr lang="cs-CZ" sz="2400" dirty="0"/>
              <a:t>	</a:t>
            </a:r>
            <a:r>
              <a:rPr lang="cs-CZ" sz="2400" dirty="0" smtClean="0"/>
              <a:t>			Obsah učiva:						adopce, pěstounská péče, 				SOS vesnička, Výchovná 				zařízení, adopce na dálku</a:t>
            </a:r>
            <a:endParaRPr lang="cs-CZ" dirty="0"/>
          </a:p>
          <a:p>
            <a:r>
              <a:rPr lang="cs-CZ" dirty="0"/>
              <a:t>	</a:t>
            </a:r>
          </a:p>
        </p:txBody>
      </p:sp>
    </p:spTree>
    <p:extLst>
      <p:ext uri="{BB962C8B-B14F-4D97-AF65-F5344CB8AC3E}">
        <p14:creationId xmlns:p14="http://schemas.microsoft.com/office/powerpoint/2010/main" val="19289341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440796" y="606783"/>
            <a:ext cx="5976664" cy="4154984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8800" b="1" dirty="0" smtClean="0"/>
              <a:t>NÁHRADNÍ RODINNÁ PÉČE</a:t>
            </a:r>
            <a:endParaRPr lang="cs-CZ" sz="8800" b="1" dirty="0"/>
          </a:p>
        </p:txBody>
      </p:sp>
      <p:pic>
        <p:nvPicPr>
          <p:cNvPr id="5122" name="Picture 2" descr="C:\Users\reditelka\AppData\Local\Microsoft\Windows\Temporary Internet Files\Content.IE5\4X2GBVWW\MC900438634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40796" y="4761768"/>
            <a:ext cx="5976664" cy="17635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746478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476672"/>
            <a:ext cx="8229600" cy="5746650"/>
          </a:xfr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>
            <a:noAutofit/>
          </a:bodyPr>
          <a:lstStyle/>
          <a:p>
            <a:r>
              <a:rPr lang="cs-CZ" sz="5400" b="1" dirty="0" smtClean="0"/>
              <a:t>Někdy se stane, že dítě přijde o své rodiče, nebo </a:t>
            </a:r>
            <a:br>
              <a:rPr lang="cs-CZ" sz="5400" b="1" dirty="0" smtClean="0"/>
            </a:br>
            <a:r>
              <a:rPr lang="cs-CZ" sz="5400" b="1" dirty="0" smtClean="0"/>
              <a:t>že se o něho vlastní </a:t>
            </a:r>
            <a:br>
              <a:rPr lang="cs-CZ" sz="5400" b="1" dirty="0" smtClean="0"/>
            </a:br>
            <a:r>
              <a:rPr lang="cs-CZ" sz="5400" b="1" dirty="0" smtClean="0"/>
              <a:t>rodiče nestarají dobře. </a:t>
            </a:r>
            <a:br>
              <a:rPr lang="cs-CZ" sz="5400" b="1" dirty="0" smtClean="0"/>
            </a:br>
            <a:r>
              <a:rPr lang="cs-CZ" sz="5400" b="1" dirty="0" smtClean="0"/>
              <a:t>Potom soud rozhodne </a:t>
            </a:r>
            <a:br>
              <a:rPr lang="cs-CZ" sz="5400" b="1" dirty="0" smtClean="0"/>
            </a:br>
            <a:r>
              <a:rPr lang="cs-CZ" sz="5400" b="1" dirty="0" smtClean="0"/>
              <a:t>o umístění dítěte do </a:t>
            </a:r>
            <a:r>
              <a:rPr lang="cs-CZ" sz="5400" b="1" dirty="0" smtClean="0">
                <a:solidFill>
                  <a:schemeClr val="accent3">
                    <a:lumMod val="75000"/>
                  </a:schemeClr>
                </a:solidFill>
              </a:rPr>
              <a:t>náhradní rodinné péče.</a:t>
            </a:r>
            <a:endParaRPr lang="cs-CZ" sz="5400" b="1" dirty="0">
              <a:solidFill>
                <a:schemeClr val="accent3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249084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sz="6600" b="1" dirty="0" smtClean="0"/>
              <a:t>ADOPCE</a:t>
            </a:r>
            <a:endParaRPr lang="cs-CZ" sz="66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831249" y="2204864"/>
            <a:ext cx="6768752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/>
              <a:t>Při adopci náhradní rodiče přijmou  dítě za vlastní.</a:t>
            </a:r>
          </a:p>
          <a:p>
            <a:pPr algn="ctr"/>
            <a:r>
              <a:rPr lang="cs-CZ" sz="4000" b="1" dirty="0" smtClean="0"/>
              <a:t>Dítě přijme jejich jméno. </a:t>
            </a:r>
          </a:p>
          <a:p>
            <a:pPr algn="ctr"/>
            <a:r>
              <a:rPr lang="cs-CZ" sz="4000" b="1" dirty="0" smtClean="0">
                <a:solidFill>
                  <a:schemeClr val="accent3">
                    <a:lumMod val="75000"/>
                  </a:schemeClr>
                </a:solidFill>
              </a:rPr>
              <a:t>Adoptivní rodina </a:t>
            </a:r>
          </a:p>
          <a:p>
            <a:pPr algn="ctr"/>
            <a:r>
              <a:rPr lang="cs-CZ" sz="4000" b="1" dirty="0" smtClean="0"/>
              <a:t>má postavení </a:t>
            </a:r>
          </a:p>
          <a:p>
            <a:pPr algn="ctr"/>
            <a:r>
              <a:rPr lang="cs-CZ" sz="4000" b="1" dirty="0" smtClean="0">
                <a:solidFill>
                  <a:srgbClr val="00B050"/>
                </a:solidFill>
              </a:rPr>
              <a:t>biologické rodiny.</a:t>
            </a:r>
            <a:endParaRPr lang="cs-CZ" sz="4000" b="1" dirty="0">
              <a:solidFill>
                <a:srgbClr val="00B050"/>
              </a:solidFill>
            </a:endParaRPr>
          </a:p>
        </p:txBody>
      </p:sp>
      <p:pic>
        <p:nvPicPr>
          <p:cNvPr id="1026" name="Picture 2" descr="C:\Users\reditelka\AppData\Local\Microsoft\Windows\Temporary Internet Files\Content.IE5\ZJZNRQZI\MC90002726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68922" y="4097690"/>
            <a:ext cx="2662157" cy="12140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831915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sz="6600" b="1" dirty="0" smtClean="0"/>
              <a:t>Pěstounská péče</a:t>
            </a:r>
            <a:endParaRPr lang="cs-CZ" sz="66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467544" y="1772816"/>
            <a:ext cx="8352928" cy="41549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400" b="1" dirty="0" smtClean="0"/>
              <a:t>Náhradní rodiče přijmou </a:t>
            </a:r>
          </a:p>
          <a:p>
            <a:pPr algn="ctr"/>
            <a:r>
              <a:rPr lang="cs-CZ" sz="4400" b="1" dirty="0" smtClean="0"/>
              <a:t>dítě do výchovy.</a:t>
            </a:r>
          </a:p>
          <a:p>
            <a:pPr algn="ctr"/>
            <a:endParaRPr lang="cs-CZ" sz="4400" b="1" dirty="0" smtClean="0"/>
          </a:p>
          <a:p>
            <a:pPr algn="ctr"/>
            <a:endParaRPr lang="cs-CZ" sz="4400" b="1" dirty="0" smtClean="0"/>
          </a:p>
          <a:p>
            <a:pPr algn="ctr"/>
            <a:r>
              <a:rPr lang="cs-CZ" sz="4400" b="1" dirty="0" smtClean="0"/>
              <a:t>Dítěti zůstává jeho jméno, </a:t>
            </a:r>
          </a:p>
          <a:p>
            <a:pPr algn="ctr"/>
            <a:r>
              <a:rPr lang="cs-CZ" sz="4400" b="1" dirty="0" smtClean="0"/>
              <a:t>zná své biologické rodiče.</a:t>
            </a:r>
            <a:endParaRPr lang="cs-CZ" sz="4400" b="1" dirty="0"/>
          </a:p>
        </p:txBody>
      </p:sp>
      <p:pic>
        <p:nvPicPr>
          <p:cNvPr id="2050" name="Picture 2" descr="C:\Users\reditelka\AppData\Local\Microsoft\Windows\Temporary Internet Files\Content.IE5\LQJ7CROL\MC90002443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63984" y="3110321"/>
            <a:ext cx="1760048" cy="15222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988041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4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>
            <a:noAutofit/>
          </a:bodyPr>
          <a:lstStyle/>
          <a:p>
            <a:r>
              <a:rPr lang="cs-CZ" sz="7200" b="1" dirty="0" smtClean="0"/>
              <a:t>SOS vesnička</a:t>
            </a:r>
            <a:endParaRPr lang="cs-CZ" sz="72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395536" y="1772816"/>
            <a:ext cx="835292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b="1" dirty="0" smtClean="0"/>
              <a:t>Společenství  náhradní matky a více dětí.</a:t>
            </a:r>
          </a:p>
          <a:p>
            <a:pPr algn="ctr"/>
            <a:r>
              <a:rPr lang="cs-CZ" sz="3600" b="1" dirty="0" smtClean="0"/>
              <a:t>Žijí společně jako rodina.</a:t>
            </a:r>
            <a:endParaRPr lang="cs-CZ" sz="3600" b="1" dirty="0"/>
          </a:p>
        </p:txBody>
      </p:sp>
      <p:pic>
        <p:nvPicPr>
          <p:cNvPr id="3076" name="Picture 4" descr="C:\Users\reditelka\AppData\Local\Microsoft\Windows\Temporary Internet Files\Content.IE5\GLB0M2OL\MC90028997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84102" y="3212976"/>
            <a:ext cx="3775795" cy="29732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573195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sz="6000" b="1" dirty="0" smtClean="0"/>
              <a:t>Výchovná zařízení </a:t>
            </a:r>
            <a:endParaRPr lang="cs-CZ" sz="60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1907704" y="1700808"/>
            <a:ext cx="4464496" cy="1446550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4400" b="1" dirty="0" smtClean="0">
                <a:solidFill>
                  <a:srgbClr val="0070C0"/>
                </a:solidFill>
              </a:rPr>
              <a:t>Kojenecké ústavy</a:t>
            </a:r>
          </a:p>
          <a:p>
            <a:r>
              <a:rPr lang="cs-CZ" sz="4400" b="1" dirty="0" smtClean="0">
                <a:solidFill>
                  <a:srgbClr val="0070C0"/>
                </a:solidFill>
              </a:rPr>
              <a:t>Pro nejmenší děti</a:t>
            </a:r>
            <a:endParaRPr lang="cs-CZ" sz="4400" b="1" dirty="0">
              <a:solidFill>
                <a:srgbClr val="0070C0"/>
              </a:solidFill>
            </a:endParaRPr>
          </a:p>
        </p:txBody>
      </p:sp>
      <p:pic>
        <p:nvPicPr>
          <p:cNvPr id="4098" name="Picture 2" descr="C:\Users\reditelka\AppData\Local\Microsoft\Windows\Temporary Internet Files\Content.IE5\LQJ7CROL\MC900404597[1].wm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32240" y="1556792"/>
            <a:ext cx="2088232" cy="35863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179512" y="3284984"/>
            <a:ext cx="5659640" cy="1323439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rgbClr val="7030A0"/>
                </a:solidFill>
              </a:rPr>
              <a:t>Dětské domovy </a:t>
            </a:r>
          </a:p>
          <a:p>
            <a:r>
              <a:rPr lang="cs-CZ" sz="4000" b="1" dirty="0" smtClean="0">
                <a:solidFill>
                  <a:srgbClr val="7030A0"/>
                </a:solidFill>
              </a:rPr>
              <a:t>Pro větší děti do 18ti let.</a:t>
            </a:r>
            <a:endParaRPr lang="cs-CZ" sz="4000" b="1" dirty="0">
              <a:solidFill>
                <a:srgbClr val="7030A0"/>
              </a:solidFill>
            </a:endParaRPr>
          </a:p>
        </p:txBody>
      </p:sp>
      <p:pic>
        <p:nvPicPr>
          <p:cNvPr id="4100" name="Picture 4" descr="C:\Users\reditelka\AppData\Local\Microsoft\Windows\Temporary Internet Files\Content.IE5\ZJZNRQZI\MC900379089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55976" y="4576007"/>
            <a:ext cx="2192723" cy="21987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373408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animBg="1"/>
      <p:bldP spid="4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sz="6600" b="1" dirty="0" smtClean="0"/>
              <a:t>Adopce na dálku</a:t>
            </a:r>
            <a:endParaRPr lang="cs-CZ" sz="66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789536" y="2011336"/>
            <a:ext cx="7344816" cy="35394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3200" b="1" dirty="0" smtClean="0"/>
              <a:t>Lidé si mohou tzv. „adoptovat na dálku“  dítě, které žije v chudé oblasti světa- např. v Africe. Rodina dítěte je chudá , nemá peníze na školu ani na oblečení a zdravotní péči. Adoptivní rodič přispívá pravidelně na konto dítěte peníze, aby např. mohlo chodit do školy. </a:t>
            </a:r>
            <a:endParaRPr lang="cs-CZ" sz="3200" b="1" dirty="0"/>
          </a:p>
        </p:txBody>
      </p:sp>
      <p:pic>
        <p:nvPicPr>
          <p:cNvPr id="6147" name="Picture 3" descr="C:\Users\reditelka\AppData\Local\Microsoft\Windows\Temporary Internet Files\Content.IE5\ZJZNRQZI\MC90009776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00192" y="5085178"/>
            <a:ext cx="1656184" cy="15752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763749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55576" y="908720"/>
            <a:ext cx="439248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POUŽITÉ ZDROJE:</a:t>
            </a:r>
          </a:p>
          <a:p>
            <a:r>
              <a:rPr lang="cs-CZ" dirty="0" smtClean="0"/>
              <a:t>www.office.microsoft.com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410966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45</TotalTime>
  <Words>184</Words>
  <Application>Microsoft Office PowerPoint</Application>
  <PresentationFormat>Předvádění na obrazovce (4:3)</PresentationFormat>
  <Paragraphs>41</Paragraphs>
  <Slides>10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systému Office</vt:lpstr>
      <vt:lpstr>Prezentace aplikace PowerPoint</vt:lpstr>
      <vt:lpstr>Prezentace aplikace PowerPoint</vt:lpstr>
      <vt:lpstr>Prezentace aplikace PowerPoint</vt:lpstr>
      <vt:lpstr>Někdy se stane, že dítě přijde o své rodiče, nebo  že se o něho vlastní  rodiče nestarají dobře.  Potom soud rozhodne  o umístění dítěte do náhradní rodinné péče.</vt:lpstr>
      <vt:lpstr>ADOPCE</vt:lpstr>
      <vt:lpstr>Pěstounská péče</vt:lpstr>
      <vt:lpstr>SOS vesnička</vt:lpstr>
      <vt:lpstr>Výchovná zařízení </vt:lpstr>
      <vt:lpstr>Adopce na dálku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reditelka</dc:creator>
  <cp:lastModifiedBy>reditelka</cp:lastModifiedBy>
  <cp:revision>13</cp:revision>
  <dcterms:created xsi:type="dcterms:W3CDTF">2012-11-16T10:42:10Z</dcterms:created>
  <dcterms:modified xsi:type="dcterms:W3CDTF">2012-11-23T13:28:00Z</dcterms:modified>
</cp:coreProperties>
</file>