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7" r:id="rId2"/>
    <p:sldId id="279" r:id="rId3"/>
    <p:sldId id="257" r:id="rId4"/>
    <p:sldId id="258" r:id="rId5"/>
    <p:sldId id="259" r:id="rId6"/>
    <p:sldId id="272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4" r:id="rId19"/>
    <p:sldId id="273" r:id="rId20"/>
    <p:sldId id="275" r:id="rId21"/>
    <p:sldId id="280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1374" y="-9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VY_32_INOVACE_11_ZEMĚPIS	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ŠKOLNÍ BRANDÝS N/L –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VĚRA  BLAŽÍČKOVÁ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ČR- PRAVIDLA CHOVÁNÍ V  CHKO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95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955" custLinFactNeighborY="777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38DB466-A8B5-4EBA-A7C7-AA685DFA8F1C}" type="presOf" srcId="{D8197B8C-B260-4A16-BDF4-0947B075E274}" destId="{25B08C86-7E15-44DC-BE7F-FFB55DD49D12}" srcOrd="0" destOrd="0" presId="urn:microsoft.com/office/officeart/2005/8/layout/target3"/>
    <dgm:cxn modelId="{272FF516-CEFC-4E6A-8EC8-67EE65503D2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1F0C3C3-769F-4BD8-B46A-22FCCD81FE0E}" type="presOf" srcId="{D1D4F407-5343-4D3F-B5B9-D407B03CAEB4}" destId="{AED2198E-93D5-4001-81B4-73124B309672}" srcOrd="1" destOrd="0" presId="urn:microsoft.com/office/officeart/2005/8/layout/target3"/>
    <dgm:cxn modelId="{57DD5DBE-187F-4BD1-9C22-7A793F564FE5}" type="presOf" srcId="{D1B46980-6531-4606-95E6-44980827E919}" destId="{2BE915AB-18AA-4053-B92C-3BFC9ED204BB}" srcOrd="1" destOrd="0" presId="urn:microsoft.com/office/officeart/2005/8/layout/target3"/>
    <dgm:cxn modelId="{EAF1E570-DD9B-4BB0-B112-81D66AF2ED50}" type="presOf" srcId="{D8197B8C-B260-4A16-BDF4-0947B075E274}" destId="{5A5FFA88-C948-4069-8E93-59FA12366E83}" srcOrd="1" destOrd="0" presId="urn:microsoft.com/office/officeart/2005/8/layout/target3"/>
    <dgm:cxn modelId="{EBA0F3C6-60D1-49CD-B981-72FDF1D495E3}" type="presOf" srcId="{4C35D32F-0EAB-4CD7-82EE-45574DC2A586}" destId="{8BEBB6EC-1DAA-4CAC-8A25-BC0FCBD5DBD5}" srcOrd="0" destOrd="0" presId="urn:microsoft.com/office/officeart/2005/8/layout/target3"/>
    <dgm:cxn modelId="{265DDF80-25A0-4DB4-B2F7-8E4A34A55C59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6B044F5-FF8F-4BE2-8880-41BB37540369}" type="presOf" srcId="{D1B46980-6531-4606-95E6-44980827E919}" destId="{6140AFEC-043D-4C43-A2F9-D0F5331DF3A3}" srcOrd="0" destOrd="0" presId="urn:microsoft.com/office/officeart/2005/8/layout/target3"/>
    <dgm:cxn modelId="{32B62374-98B1-46F3-87AF-920201BA05FC}" type="presOf" srcId="{B651F6E3-6281-48DB-9319-2AEAFDAE7572}" destId="{619D679B-A015-4ECF-8348-D1034C574F40}" srcOrd="0" destOrd="0" presId="urn:microsoft.com/office/officeart/2005/8/layout/target3"/>
    <dgm:cxn modelId="{B741BF60-A2C8-4AEA-A325-6E65550845BA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12C9DA5-ED61-4381-A6B0-86D8495DF3E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03F7824-A15E-4C32-98A9-B883B977A0CD}" type="presParOf" srcId="{333A1088-737F-45CB-B68E-254E46348037}" destId="{F5ABB229-8D3B-4694-996A-96F23CF14429}" srcOrd="0" destOrd="0" presId="urn:microsoft.com/office/officeart/2005/8/layout/target3"/>
    <dgm:cxn modelId="{93B93401-AC97-469D-88BE-28D508BF3E70}" type="presParOf" srcId="{333A1088-737F-45CB-B68E-254E46348037}" destId="{F41139FD-01EE-4571-8B17-4FB00FC51163}" srcOrd="1" destOrd="0" presId="urn:microsoft.com/office/officeart/2005/8/layout/target3"/>
    <dgm:cxn modelId="{CD64F27A-683A-4487-B303-9BB07CE3C7EF}" type="presParOf" srcId="{333A1088-737F-45CB-B68E-254E46348037}" destId="{D005CE8C-CC26-4C3E-AC11-E15060ECD759}" srcOrd="2" destOrd="0" presId="urn:microsoft.com/office/officeart/2005/8/layout/target3"/>
    <dgm:cxn modelId="{3D3D2CE1-489B-4024-B73D-B4E2EC76143D}" type="presParOf" srcId="{333A1088-737F-45CB-B68E-254E46348037}" destId="{2C702D82-9B77-49B7-9568-BB8EB47C3372}" srcOrd="3" destOrd="0" presId="urn:microsoft.com/office/officeart/2005/8/layout/target3"/>
    <dgm:cxn modelId="{4626E8FB-1849-4785-A95C-26288CA32B86}" type="presParOf" srcId="{333A1088-737F-45CB-B68E-254E46348037}" destId="{A52A0455-90FF-4808-ABD0-F02540D31D5A}" srcOrd="4" destOrd="0" presId="urn:microsoft.com/office/officeart/2005/8/layout/target3"/>
    <dgm:cxn modelId="{F222BD2C-CCE0-457F-8B9B-AE5CE9672735}" type="presParOf" srcId="{333A1088-737F-45CB-B68E-254E46348037}" destId="{6140AFEC-043D-4C43-A2F9-D0F5331DF3A3}" srcOrd="5" destOrd="0" presId="urn:microsoft.com/office/officeart/2005/8/layout/target3"/>
    <dgm:cxn modelId="{B2A3196A-95ED-40E2-98F9-DC581710D246}" type="presParOf" srcId="{333A1088-737F-45CB-B68E-254E46348037}" destId="{9358AC05-5D7D-4327-9F80-1AD486AEA664}" srcOrd="6" destOrd="0" presId="urn:microsoft.com/office/officeart/2005/8/layout/target3"/>
    <dgm:cxn modelId="{C2184B0B-B014-46BD-B6C6-AD000FBC458C}" type="presParOf" srcId="{333A1088-737F-45CB-B68E-254E46348037}" destId="{313FC574-E1CD-4FB4-B054-0B805CE0447D}" srcOrd="7" destOrd="0" presId="urn:microsoft.com/office/officeart/2005/8/layout/target3"/>
    <dgm:cxn modelId="{9C80A993-F672-4B8E-8C93-697C407C56AE}" type="presParOf" srcId="{333A1088-737F-45CB-B68E-254E46348037}" destId="{619D679B-A015-4ECF-8348-D1034C574F40}" srcOrd="8" destOrd="0" presId="urn:microsoft.com/office/officeart/2005/8/layout/target3"/>
    <dgm:cxn modelId="{AD83C5A0-EC4E-419B-9BD3-3069EA098D96}" type="presParOf" srcId="{333A1088-737F-45CB-B68E-254E46348037}" destId="{322283A8-4A27-4CDA-BAE3-F381106A9174}" srcOrd="9" destOrd="0" presId="urn:microsoft.com/office/officeart/2005/8/layout/target3"/>
    <dgm:cxn modelId="{9DA77E9B-2164-4022-B5AB-EABB3BADCE70}" type="presParOf" srcId="{333A1088-737F-45CB-B68E-254E46348037}" destId="{FFC9F71D-1B4F-4AD9-A4A6-86ADEFC8AF5C}" srcOrd="10" destOrd="0" presId="urn:microsoft.com/office/officeart/2005/8/layout/target3"/>
    <dgm:cxn modelId="{2DA1FEE8-5E26-4B48-A9DA-7EC7B15A94FA}" type="presParOf" srcId="{333A1088-737F-45CB-B68E-254E46348037}" destId="{25B08C86-7E15-44DC-BE7F-FFB55DD49D12}" srcOrd="11" destOrd="0" presId="urn:microsoft.com/office/officeart/2005/8/layout/target3"/>
    <dgm:cxn modelId="{221AA2C3-AB4D-46AE-8B36-A9CC53B95A30}" type="presParOf" srcId="{333A1088-737F-45CB-B68E-254E46348037}" destId="{76644BE8-9D7C-4C09-B250-3D10AF48CBB7}" srcOrd="12" destOrd="0" presId="urn:microsoft.com/office/officeart/2005/8/layout/target3"/>
    <dgm:cxn modelId="{1E550374-97BC-4695-B902-F4B89606B8A5}" type="presParOf" srcId="{333A1088-737F-45CB-B68E-254E46348037}" destId="{EE85B701-7295-41C0-BA7A-34D3756A2AE6}" srcOrd="13" destOrd="0" presId="urn:microsoft.com/office/officeart/2005/8/layout/target3"/>
    <dgm:cxn modelId="{1D2E581F-BD9A-4F00-86B1-6261B319C69E}" type="presParOf" srcId="{333A1088-737F-45CB-B68E-254E46348037}" destId="{8BEBB6EC-1DAA-4CAC-8A25-BC0FCBD5DBD5}" srcOrd="14" destOrd="0" presId="urn:microsoft.com/office/officeart/2005/8/layout/target3"/>
    <dgm:cxn modelId="{E3F97B27-2A82-4084-9BF9-6BCCA502D913}" type="presParOf" srcId="{333A1088-737F-45CB-B68E-254E46348037}" destId="{AED2198E-93D5-4001-81B4-73124B309672}" srcOrd="15" destOrd="0" presId="urn:microsoft.com/office/officeart/2005/8/layout/target3"/>
    <dgm:cxn modelId="{E66B60A2-1A20-4307-ABAA-1311E5182394}" type="presParOf" srcId="{333A1088-737F-45CB-B68E-254E46348037}" destId="{2BE915AB-18AA-4053-B92C-3BFC9ED204BB}" srcOrd="16" destOrd="0" presId="urn:microsoft.com/office/officeart/2005/8/layout/target3"/>
    <dgm:cxn modelId="{CE4EFCE1-BA10-46FD-8FC5-9B80CCBD3A09}" type="presParOf" srcId="{333A1088-737F-45CB-B68E-254E46348037}" destId="{6BB5E863-4638-4E1D-BFDE-399D028AC4ED}" srcOrd="17" destOrd="0" presId="urn:microsoft.com/office/officeart/2005/8/layout/target3"/>
    <dgm:cxn modelId="{C540CC3D-27F1-4ABB-8DF9-6D9D1150590E}" type="presParOf" srcId="{333A1088-737F-45CB-B68E-254E46348037}" destId="{5A5FFA88-C948-4069-8E93-59FA12366E83}" srcOrd="18" destOrd="0" presId="urn:microsoft.com/office/officeart/2005/8/layout/target3"/>
    <dgm:cxn modelId="{0FC4CE5C-1745-445B-B33C-4BFA9337303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ŠKOLNÍ BRANDÝS N/L – STARÁ BOLESLAV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VĚRA  BLAŽÍČKOVÁ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11795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VY_32_INOVACE_11_ZEMĚPIS	</a:t>
          </a:r>
        </a:p>
      </dsp:txBody>
      <dsp:txXfrm>
        <a:off x="1211795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11795" y="1296146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ČR- PRAVIDLA CHOVÁNÍ V  CHKO</a:t>
          </a:r>
          <a:endParaRPr lang="cs-CZ" sz="2000" kern="1200" dirty="0"/>
        </a:p>
      </dsp:txBody>
      <dsp:txXfrm>
        <a:off x="1211795" y="1296146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16C2FD-FB88-4CA3-A580-77C78F34C2CE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1A261-1F67-48F7-8A0F-D5BA80CFD7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269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458C32-A55E-4726-8118-63E2A04619B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2239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732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786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44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7186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3999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6028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8803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136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77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143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D96B2-9290-49D7-8609-FE02F4444A02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94305-1D38-423C-ADF4-4DAFE66A9D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9039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microsoft.com/office/2007/relationships/hdphoto" Target="../media/hdphoto2.wdp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3994646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1"/>
          <p:cNvSpPr txBox="1">
            <a:spLocks noChangeArrowheads="1"/>
          </p:cNvSpPr>
          <p:nvPr/>
        </p:nvSpPr>
        <p:spPr bwMode="auto">
          <a:xfrm>
            <a:off x="323850" y="6165850"/>
            <a:ext cx="8712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Styl výše uvedené tabulky pro doplnění informací k materiálu si můžete zvolit sami. Důležité je dodržet náležitosti v ní uvedené.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708400" y="2565400"/>
            <a:ext cx="258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CZ.1.07/1.4.00/21.0979</a:t>
            </a:r>
          </a:p>
        </p:txBody>
      </p:sp>
    </p:spTree>
    <p:extLst>
      <p:ext uri="{BB962C8B-B14F-4D97-AF65-F5344CB8AC3E}">
        <p14:creationId xmlns:p14="http://schemas.microsoft.com/office/powerpoint/2010/main" val="85616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484784"/>
            <a:ext cx="80648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Vzdělávací oblast:	Člověk a </a:t>
            </a:r>
            <a:r>
              <a:rPr lang="cs-CZ" sz="2400" dirty="0"/>
              <a:t> </a:t>
            </a:r>
            <a:r>
              <a:rPr lang="cs-CZ" sz="2400" dirty="0" smtClean="0"/>
              <a:t>příroda</a:t>
            </a:r>
          </a:p>
          <a:p>
            <a:r>
              <a:rPr lang="cs-CZ" sz="2400" dirty="0" smtClean="0"/>
              <a:t>Název učiva:       	Chráněná krajinná oblast</a:t>
            </a:r>
          </a:p>
          <a:p>
            <a:r>
              <a:rPr lang="cs-CZ" sz="2400" dirty="0" smtClean="0"/>
              <a:t>Ročník:			7.ročník</a:t>
            </a:r>
          </a:p>
          <a:p>
            <a:r>
              <a:rPr lang="cs-CZ" sz="2400" dirty="0" smtClean="0"/>
              <a:t>Druh materiálu: 	učební text</a:t>
            </a:r>
          </a:p>
          <a:p>
            <a:r>
              <a:rPr lang="cs-CZ" sz="2400" dirty="0" smtClean="0"/>
              <a:t>Obsah učiva:		</a:t>
            </a:r>
          </a:p>
          <a:p>
            <a:pPr marL="3086100" lvl="6" indent="-342900">
              <a:buFont typeface="Arial" pitchFamily="34" charset="0"/>
              <a:buChar char="•"/>
            </a:pPr>
            <a:r>
              <a:rPr lang="cs-CZ" sz="2400" dirty="0" smtClean="0"/>
              <a:t>pravidla chování v CHKO</a:t>
            </a:r>
          </a:p>
          <a:p>
            <a:pPr marL="3086100" lvl="6" indent="-342900">
              <a:buFont typeface="Arial" pitchFamily="34" charset="0"/>
              <a:buChar char="•"/>
            </a:pPr>
            <a:r>
              <a:rPr lang="cs-CZ" sz="2400" dirty="0" smtClean="0"/>
              <a:t>příklady a důsledky špatného 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	     chování lidí v přírodě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	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539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otebookA\Desktop\FOTOGRAFIE\SLOŽKY FOTO\PŘÍRODA\V10 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504" y="2276872"/>
            <a:ext cx="6782976" cy="392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75080" y="735087"/>
            <a:ext cx="8064896" cy="92333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Chráněná krajinná oblast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249490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2852936"/>
            <a:ext cx="8424936" cy="286232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/>
              <a:t>Víte , </a:t>
            </a:r>
          </a:p>
          <a:p>
            <a:pPr algn="ctr"/>
            <a:r>
              <a:rPr lang="cs-CZ" sz="6000" b="1" dirty="0" smtClean="0"/>
              <a:t>jak turisté,</a:t>
            </a:r>
          </a:p>
          <a:p>
            <a:pPr algn="ctr"/>
            <a:r>
              <a:rPr lang="cs-CZ" sz="6000" b="1" dirty="0" smtClean="0"/>
              <a:t> mohou škodit přírodě ?  </a:t>
            </a:r>
            <a:endParaRPr lang="cs-CZ" sz="60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6600" b="1" dirty="0" smtClean="0"/>
              <a:t>Pravidla chování </a:t>
            </a:r>
            <a:br>
              <a:rPr lang="cs-CZ" sz="6600" b="1" dirty="0" smtClean="0"/>
            </a:br>
            <a:r>
              <a:rPr lang="cs-CZ" sz="6600" b="1" dirty="0" smtClean="0"/>
              <a:t>v přírodě</a:t>
            </a:r>
            <a:endParaRPr lang="cs-CZ" sz="6600" b="1" dirty="0"/>
          </a:p>
        </p:txBody>
      </p:sp>
      <p:sp>
        <p:nvSpPr>
          <p:cNvPr id="4" name="Tree"/>
          <p:cNvSpPr>
            <a:spLocks noEditPoints="1" noChangeArrowheads="1"/>
          </p:cNvSpPr>
          <p:nvPr/>
        </p:nvSpPr>
        <p:spPr bwMode="auto">
          <a:xfrm>
            <a:off x="1202562" y="1482822"/>
            <a:ext cx="1008112" cy="115212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ree"/>
          <p:cNvSpPr>
            <a:spLocks noEditPoints="1" noChangeArrowheads="1"/>
          </p:cNvSpPr>
          <p:nvPr/>
        </p:nvSpPr>
        <p:spPr bwMode="auto">
          <a:xfrm>
            <a:off x="1706618" y="1847223"/>
            <a:ext cx="1298800" cy="1296144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Tree"/>
          <p:cNvSpPr>
            <a:spLocks noEditPoints="1" noChangeArrowheads="1"/>
          </p:cNvSpPr>
          <p:nvPr/>
        </p:nvSpPr>
        <p:spPr bwMode="auto">
          <a:xfrm>
            <a:off x="2734399" y="1995488"/>
            <a:ext cx="904875" cy="130988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Tree"/>
          <p:cNvSpPr>
            <a:spLocks noEditPoints="1" noChangeArrowheads="1"/>
          </p:cNvSpPr>
          <p:nvPr/>
        </p:nvSpPr>
        <p:spPr bwMode="auto">
          <a:xfrm>
            <a:off x="3491880" y="2058886"/>
            <a:ext cx="1080120" cy="90487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Tree"/>
          <p:cNvSpPr>
            <a:spLocks noEditPoints="1" noChangeArrowheads="1"/>
          </p:cNvSpPr>
          <p:nvPr/>
        </p:nvSpPr>
        <p:spPr bwMode="auto">
          <a:xfrm>
            <a:off x="5940152" y="1337717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Tree"/>
          <p:cNvSpPr>
            <a:spLocks noEditPoints="1" noChangeArrowheads="1"/>
          </p:cNvSpPr>
          <p:nvPr/>
        </p:nvSpPr>
        <p:spPr bwMode="auto">
          <a:xfrm>
            <a:off x="6556995" y="2148713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Tree"/>
          <p:cNvSpPr>
            <a:spLocks noEditPoints="1" noChangeArrowheads="1"/>
          </p:cNvSpPr>
          <p:nvPr/>
        </p:nvSpPr>
        <p:spPr bwMode="auto">
          <a:xfrm>
            <a:off x="7570404" y="2242592"/>
            <a:ext cx="1611982" cy="2376264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Tree"/>
          <p:cNvSpPr>
            <a:spLocks noEditPoints="1" noChangeArrowheads="1"/>
          </p:cNvSpPr>
          <p:nvPr/>
        </p:nvSpPr>
        <p:spPr bwMode="auto">
          <a:xfrm>
            <a:off x="132553" y="2081824"/>
            <a:ext cx="1809750" cy="271532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Tree"/>
          <p:cNvSpPr>
            <a:spLocks noEditPoints="1" noChangeArrowheads="1"/>
          </p:cNvSpPr>
          <p:nvPr/>
        </p:nvSpPr>
        <p:spPr bwMode="auto">
          <a:xfrm>
            <a:off x="1990512" y="3118683"/>
            <a:ext cx="1012887" cy="760859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Tree"/>
          <p:cNvSpPr>
            <a:spLocks noEditPoints="1" noChangeArrowheads="1"/>
          </p:cNvSpPr>
          <p:nvPr/>
        </p:nvSpPr>
        <p:spPr bwMode="auto">
          <a:xfrm>
            <a:off x="7884368" y="980728"/>
            <a:ext cx="1008112" cy="1368152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6396" name="Picture 12" descr="C:\Users\notebookA\AppData\Local\Microsoft\Windows\Temporary Internet Files\Content.IE5\DFX46FHA\MC9002129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722" y="1995488"/>
            <a:ext cx="1441094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02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cs-CZ" sz="8000" b="1" dirty="0" smtClean="0"/>
              <a:t>Chovají se hlučně</a:t>
            </a:r>
            <a:endParaRPr lang="cs-CZ" sz="8000" b="1" dirty="0"/>
          </a:p>
        </p:txBody>
      </p:sp>
      <p:pic>
        <p:nvPicPr>
          <p:cNvPr id="3074" name="Picture 2" descr="C:\Users\notebookA\AppData\Local\Microsoft\Windows\Temporary Internet Files\Content.IE5\3PBXJTZD\MC9003453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85510">
            <a:off x="5940152" y="1916832"/>
            <a:ext cx="2781121" cy="257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notebookA\AppData\Local\Microsoft\Windows\Temporary Internet Files\Content.IE5\VZXEQDE5\MP90040135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662" y="1712421"/>
            <a:ext cx="460851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notebookA\AppData\Local\Microsoft\Windows\Temporary Internet Files\Content.IE5\VZXEQDE5\MC9003079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56" y="4344154"/>
            <a:ext cx="1705069" cy="183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notebookA\AppData\Local\Microsoft\Windows\Temporary Internet Files\Content.IE5\AXE8HT03\MC90021774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0436">
            <a:off x="301929" y="4128059"/>
            <a:ext cx="2339752" cy="226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74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5300" b="1" dirty="0" smtClean="0"/>
              <a:t>Pohybují se mimo značené cesty..</a:t>
            </a:r>
            <a:endParaRPr lang="cs-CZ" b="1" dirty="0"/>
          </a:p>
        </p:txBody>
      </p:sp>
      <p:pic>
        <p:nvPicPr>
          <p:cNvPr id="15362" name="Picture 2" descr="C:\Users\notebookA\AppData\Local\Microsoft\Windows\Temporary Internet Files\Content.IE5\6ZQSJ219\MC9000901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71" y="1700808"/>
            <a:ext cx="5613928" cy="4030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notebookA\AppData\Local\Microsoft\Windows\Temporary Internet Files\Content.IE5\B83FZBAY\MP9004328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888" y="4004698"/>
            <a:ext cx="1969776" cy="2624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notebookA\AppData\Local\Microsoft\Windows\Temporary Internet Files\Content.IE5\B83FZBAY\MC9003531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599" y="4004698"/>
            <a:ext cx="1816729" cy="123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65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1" y="274638"/>
            <a:ext cx="8804467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cs-CZ" sz="4800" b="1" dirty="0" smtClean="0"/>
              <a:t>Vyrývají nápisy na  skály a  stromy</a:t>
            </a:r>
            <a:endParaRPr lang="cs-CZ" sz="4800" b="1" dirty="0"/>
          </a:p>
        </p:txBody>
      </p:sp>
      <p:pic>
        <p:nvPicPr>
          <p:cNvPr id="4098" name="Picture 2" descr="C:\Users\notebookA\Desktop\FOTOGRAFIE\SLOŽKY FOTO\2012-05-30\P53002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0605">
            <a:off x="639787" y="1938603"/>
            <a:ext cx="3795451" cy="443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notebookA\AppData\Local\Microsoft\Windows\Temporary Internet Files\Content.IE5\THWIHKNG\MP90020211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45597"/>
            <a:ext cx="3147778" cy="479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notebookA\AppData\Local\Microsoft\Windows\Temporary Internet Files\Content.IE5\LF67EQ7N\MC9002905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2742">
            <a:off x="3873155" y="1970278"/>
            <a:ext cx="1775988" cy="1834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75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330824" cy="5458618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cs-CZ" sz="5400" b="1" dirty="0" smtClean="0"/>
              <a:t>Poškozují nápisy, </a:t>
            </a:r>
            <a:br>
              <a:rPr lang="cs-CZ" sz="5400" b="1" dirty="0" smtClean="0"/>
            </a:br>
            <a:r>
              <a:rPr lang="cs-CZ" sz="5400" b="1" dirty="0" smtClean="0"/>
              <a:t>informační tabule,</a:t>
            </a:r>
            <a:br>
              <a:rPr lang="cs-CZ" sz="5400" b="1" dirty="0" smtClean="0"/>
            </a:br>
            <a:r>
              <a:rPr lang="cs-CZ" sz="5400" b="1" dirty="0" smtClean="0"/>
              <a:t> zábradlí</a:t>
            </a:r>
            <a:endParaRPr lang="cs-CZ" sz="5400" b="1" dirty="0"/>
          </a:p>
        </p:txBody>
      </p:sp>
      <p:pic>
        <p:nvPicPr>
          <p:cNvPr id="5123" name="Picture 3" descr="C:\Users\notebookA\AppData\Local\Microsoft\Windows\Temporary Internet Files\Content.IE5\LF67EQ7N\MP9004490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5435">
            <a:off x="5334945" y="923609"/>
            <a:ext cx="3168352" cy="211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notebookA\AppData\Local\Microsoft\Windows\Temporary Internet Files\Content.IE5\B83FZBAY\MP9004071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001" y="3933056"/>
            <a:ext cx="2850525" cy="189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961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0588" y="1039044"/>
            <a:ext cx="8229600" cy="2434282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cs-CZ" sz="6000" b="1" dirty="0" smtClean="0"/>
              <a:t>Odnášejí z lesa semenáčky a  sazenice..</a:t>
            </a:r>
            <a:endParaRPr lang="cs-CZ" sz="6000" b="1" dirty="0"/>
          </a:p>
        </p:txBody>
      </p:sp>
      <p:pic>
        <p:nvPicPr>
          <p:cNvPr id="6146" name="Picture 2" descr="C:\Users\notebookA\AppData\Local\Microsoft\Windows\Temporary Internet Files\Content.IE5\3PBXJTZD\MP9004317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213" y="-315416"/>
            <a:ext cx="3864091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60120" y="4756289"/>
            <a:ext cx="7461448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7200" b="1" dirty="0" smtClean="0"/>
              <a:t>Odchytávají zvěř</a:t>
            </a:r>
            <a:endParaRPr lang="cs-CZ" sz="7200" b="1" dirty="0"/>
          </a:p>
        </p:txBody>
      </p:sp>
      <p:pic>
        <p:nvPicPr>
          <p:cNvPr id="6147" name="Picture 3" descr="C:\Users\notebookA\AppData\Local\Microsoft\Windows\Temporary Internet Files\Content.IE5\U3R3A788\MP90040686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80" y="2965762"/>
            <a:ext cx="2520280" cy="338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89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5530626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cs-CZ" sz="8000" b="1" dirty="0" smtClean="0"/>
              <a:t>Kouří v lese, odhazují nedopalky cigaret…</a:t>
            </a:r>
            <a:endParaRPr lang="cs-CZ" sz="8000" b="1" dirty="0"/>
          </a:p>
        </p:txBody>
      </p:sp>
      <p:pic>
        <p:nvPicPr>
          <p:cNvPr id="7171" name="Picture 3" descr="C:\Users\notebookA\AppData\Local\Microsoft\Windows\Temporary Internet Files\Content.IE5\SHHEY6BA\MC900290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17" y="4253620"/>
            <a:ext cx="2118579" cy="234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notebookA\AppData\Local\Microsoft\Windows\Temporary Internet Files\Content.IE5\SHHEY6BA\MC900290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24025">
            <a:off x="2267028" y="5279077"/>
            <a:ext cx="1188322" cy="131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notebookA\AppData\Local\Microsoft\Windows\Temporary Internet Files\Content.IE5\SHHEY6BA\MC900290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10428">
            <a:off x="6575676" y="4271531"/>
            <a:ext cx="1296717" cy="318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notebookA\AppData\Local\Microsoft\Windows\Temporary Internet Files\Content.IE5\SHHEY6BA\MC900290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29980">
            <a:off x="461998" y="3408250"/>
            <a:ext cx="1265405" cy="139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notebookA\AppData\Local\Microsoft\Windows\Temporary Internet Files\Content.IE5\SHHEY6BA\MC900290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10428">
            <a:off x="3928760" y="4551438"/>
            <a:ext cx="1296717" cy="318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notebookA\AppData\Local\Microsoft\Windows\Temporary Internet Files\Content.IE5\SHHEY6BA\MC900290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87317">
            <a:off x="8113092" y="3428035"/>
            <a:ext cx="1077683" cy="2648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notebookA\AppData\Local\Microsoft\Windows\Temporary Internet Files\Content.IE5\SHHEY6BA\MC900290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44229">
            <a:off x="3317032" y="5480432"/>
            <a:ext cx="693569" cy="1704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notebookA\AppData\Local\Microsoft\Windows\Temporary Internet Files\Content.IE5\U3R3A788\MC9002909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75979">
            <a:off x="6061148" y="1293244"/>
            <a:ext cx="2959631" cy="125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91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8000" b="1" dirty="0" smtClean="0"/>
              <a:t>Rozdělávají oheň</a:t>
            </a:r>
            <a:endParaRPr lang="cs-CZ" sz="8000" b="1" dirty="0"/>
          </a:p>
        </p:txBody>
      </p:sp>
      <p:pic>
        <p:nvPicPr>
          <p:cNvPr id="8195" name="Picture 3" descr="C:\Users\notebookA\AppData\Local\Microsoft\Windows\Temporary Internet Files\Content.IE5\THWIHKNG\MC90035118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593812"/>
            <a:ext cx="4392488" cy="489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notebookA\AppData\Local\Microsoft\Windows\Temporary Internet Files\Content.IE5\PY1IAIA0\MP90042261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26886"/>
            <a:ext cx="2592288" cy="2628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04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786210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r>
              <a:rPr lang="cs-CZ" sz="6600" b="1" dirty="0" smtClean="0"/>
              <a:t>Táboří a bivakují na nepovolených místech</a:t>
            </a:r>
            <a:endParaRPr lang="cs-CZ" sz="6600" b="1" dirty="0"/>
          </a:p>
        </p:txBody>
      </p:sp>
      <p:pic>
        <p:nvPicPr>
          <p:cNvPr id="9218" name="Picture 2" descr="C:\Users\notebookA\AppData\Local\Microsoft\Windows\Temporary Internet Files\Content.IE5\0JVK29QA\MC9002156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376" y="2171405"/>
            <a:ext cx="5425088" cy="368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notebookA\AppData\Local\Microsoft\Windows\Temporary Internet Files\Content.IE5\B83FZBAY\MC9003531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8137"/>
            <a:ext cx="4176546" cy="293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2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r>
              <a:rPr lang="cs-CZ" sz="8000" b="1" dirty="0" smtClean="0"/>
              <a:t>Odhazují odpadky</a:t>
            </a:r>
            <a:endParaRPr lang="cs-CZ" sz="8000" b="1" dirty="0"/>
          </a:p>
        </p:txBody>
      </p:sp>
      <p:pic>
        <p:nvPicPr>
          <p:cNvPr id="10242" name="Picture 2" descr="C:\Users\notebookA\AppData\Local\Microsoft\Windows\Temporary Internet Files\Content.IE5\PY1IAIA0\MC9003435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44824"/>
            <a:ext cx="5202533" cy="4263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87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63077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5400" b="1" dirty="0" smtClean="0"/>
              <a:t>Jezdí na kolech mimo </a:t>
            </a:r>
            <a:br>
              <a:rPr lang="cs-CZ" sz="5400" b="1" dirty="0" smtClean="0"/>
            </a:br>
            <a:r>
              <a:rPr lang="cs-CZ" sz="5400" b="1" dirty="0" smtClean="0"/>
              <a:t>určené trasy</a:t>
            </a:r>
            <a:endParaRPr lang="cs-CZ" sz="5400" b="1" dirty="0"/>
          </a:p>
        </p:txBody>
      </p:sp>
      <p:pic>
        <p:nvPicPr>
          <p:cNvPr id="11266" name="Picture 2" descr="C:\Users\notebookA\AppData\Local\Microsoft\Windows\Temporary Internet Files\Content.IE5\PY1IAIA0\MP90040668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60848"/>
            <a:ext cx="6164834" cy="41082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286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cs-CZ" sz="4800" b="1" dirty="0" smtClean="0"/>
              <a:t>Jezdí motorovými vozidly mimo vyhrazené  parkoviště</a:t>
            </a:r>
            <a:endParaRPr lang="cs-CZ" sz="4800" b="1" dirty="0"/>
          </a:p>
        </p:txBody>
      </p:sp>
      <p:pic>
        <p:nvPicPr>
          <p:cNvPr id="12290" name="Picture 2" descr="C:\Users\notebookA\AppData\Local\Microsoft\Windows\Temporary Internet Files\Content.IE5\THWIHKNG\MC9003056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64930"/>
            <a:ext cx="5153728" cy="4271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11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7200" b="1" dirty="0" smtClean="0"/>
              <a:t>Myjí auta v přírodě</a:t>
            </a:r>
            <a:endParaRPr lang="cs-CZ" sz="7200" b="1" dirty="0"/>
          </a:p>
        </p:txBody>
      </p:sp>
      <p:pic>
        <p:nvPicPr>
          <p:cNvPr id="13314" name="Picture 2" descr="C:\Users\notebookA\AppData\Local\Microsoft\Windows\Temporary Internet Files\Content.IE5\SHHEY6BA\MP9004486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86" y="1628800"/>
            <a:ext cx="4824536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notebookA\AppData\Local\Microsoft\Windows\Temporary Internet Files\Content.IE5\SHHEY6BA\MC9002306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81809">
            <a:off x="-303940" y="3953718"/>
            <a:ext cx="2975616" cy="246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notebookA\AppData\Local\Microsoft\Windows\Temporary Internet Files\Content.IE5\AXE8HT03\MC9001918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7604">
            <a:off x="5933869" y="4062831"/>
            <a:ext cx="3050754" cy="220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:\Users\notebookA\AppData\Local\Microsoft\Windows\Temporary Internet Files\Content.IE5\PY1IAIA0\MC9002324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823" y="1628799"/>
            <a:ext cx="3071040" cy="255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cs-CZ" sz="4800" b="1" dirty="0" smtClean="0"/>
              <a:t>Nechávají volně pobíhat psy…</a:t>
            </a:r>
            <a:endParaRPr lang="cs-CZ" sz="4800" b="1" dirty="0"/>
          </a:p>
        </p:txBody>
      </p:sp>
      <p:pic>
        <p:nvPicPr>
          <p:cNvPr id="14339" name="Picture 3" descr="C:\Users\notebookA\AppData\Local\Microsoft\Windows\Temporary Internet Files\Content.IE5\6ZQSJ219\MP90038749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4824"/>
            <a:ext cx="6192688" cy="441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00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cs-CZ" b="1" dirty="0" smtClean="0"/>
              <a:t>Když se lidé takto necitlivě chovají,</a:t>
            </a:r>
            <a:br>
              <a:rPr lang="cs-CZ" b="1" dirty="0" smtClean="0"/>
            </a:br>
            <a:r>
              <a:rPr lang="cs-CZ" b="1" dirty="0" smtClean="0"/>
              <a:t>stávají se přírodě špatné věci …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525593"/>
            <a:ext cx="3906708" cy="101566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Požáry lesa</a:t>
            </a:r>
            <a:endParaRPr lang="cs-CZ" sz="6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16432" y="3079591"/>
            <a:ext cx="4558238" cy="11079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6600" b="1" dirty="0" smtClean="0"/>
              <a:t>Plaší se zvěř</a:t>
            </a:r>
            <a:endParaRPr lang="cs-CZ" sz="6600" b="1" dirty="0"/>
          </a:p>
        </p:txBody>
      </p:sp>
      <p:sp>
        <p:nvSpPr>
          <p:cNvPr id="8" name="TextovéPole 7"/>
          <p:cNvSpPr txBox="1"/>
          <p:nvPr/>
        </p:nvSpPr>
        <p:spPr>
          <a:xfrm rot="413076">
            <a:off x="445205" y="3784607"/>
            <a:ext cx="5742912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Ryby  v potoce hynou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348771" y="4785516"/>
            <a:ext cx="7776864" cy="830997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Mláďata přicházejí  o „rodiče“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 rot="313324">
            <a:off x="4535488" y="2151865"/>
            <a:ext cx="4608512" cy="7694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Odpadky  hyzdí les</a:t>
            </a:r>
            <a:endParaRPr lang="cs-CZ" sz="4400" b="1" dirty="0"/>
          </a:p>
        </p:txBody>
      </p:sp>
      <p:sp>
        <p:nvSpPr>
          <p:cNvPr id="13" name="TextovéPole 12"/>
          <p:cNvSpPr txBox="1"/>
          <p:nvPr/>
        </p:nvSpPr>
        <p:spPr>
          <a:xfrm rot="247315">
            <a:off x="263857" y="5711414"/>
            <a:ext cx="8498575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Poničené značení se musí draze obnovovat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32571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6408712"/>
          </a:xfrm>
          <a:solidFill>
            <a:srgbClr val="92D050"/>
          </a:solidFill>
          <a:ln w="76200">
            <a:solidFill>
              <a:srgbClr val="00B0F0"/>
            </a:solidFill>
          </a:ln>
        </p:spPr>
        <p:txBody>
          <a:bodyPr>
            <a:noAutofit/>
          </a:bodyPr>
          <a:lstStyle/>
          <a:p>
            <a:r>
              <a:rPr lang="cs-CZ" sz="8800" b="1" dirty="0" smtClean="0"/>
              <a:t>Tak se v přírodě a chráněných oblastech </a:t>
            </a:r>
            <a:br>
              <a:rPr lang="cs-CZ" sz="8800" b="1" dirty="0" smtClean="0"/>
            </a:br>
            <a:r>
              <a:rPr lang="cs-CZ" sz="8800" b="1" dirty="0" smtClean="0">
                <a:solidFill>
                  <a:srgbClr val="FF0000"/>
                </a:solidFill>
              </a:rPr>
              <a:t>nikdy </a:t>
            </a:r>
            <a:br>
              <a:rPr lang="cs-CZ" sz="8800" b="1" dirty="0" smtClean="0">
                <a:solidFill>
                  <a:srgbClr val="FF0000"/>
                </a:solidFill>
              </a:rPr>
            </a:br>
            <a:r>
              <a:rPr lang="cs-CZ" sz="8800" b="1" dirty="0" smtClean="0">
                <a:solidFill>
                  <a:srgbClr val="FF0000"/>
                </a:solidFill>
              </a:rPr>
              <a:t>nechovejte !</a:t>
            </a:r>
            <a:endParaRPr lang="cs-CZ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49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41924" y="397848"/>
            <a:ext cx="8280920" cy="6247864"/>
          </a:xfrm>
          <a:prstGeom prst="rect">
            <a:avLst/>
          </a:prstGeom>
          <a:solidFill>
            <a:schemeClr val="bg2">
              <a:lumMod val="75000"/>
            </a:schemeClr>
          </a:solidFill>
          <a:ln w="76200">
            <a:solidFill>
              <a:srgbClr val="7030A0"/>
            </a:solidFill>
          </a:ln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Následky některého špatného chování lidí v přírodě </a:t>
            </a:r>
          </a:p>
          <a:p>
            <a:pPr algn="ctr"/>
            <a:r>
              <a:rPr lang="cs-CZ" sz="8000" b="1" dirty="0"/>
              <a:t>u</a:t>
            </a:r>
            <a:r>
              <a:rPr lang="cs-CZ" sz="8000" b="1" dirty="0" smtClean="0"/>
              <a:t>ž nelze napravit !!</a:t>
            </a:r>
          </a:p>
        </p:txBody>
      </p:sp>
    </p:spTree>
    <p:extLst>
      <p:ext uri="{BB962C8B-B14F-4D97-AF65-F5344CB8AC3E}">
        <p14:creationId xmlns:p14="http://schemas.microsoft.com/office/powerpoint/2010/main" val="2100364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05273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Použité zdroje:</a:t>
            </a:r>
          </a:p>
          <a:p>
            <a:endParaRPr lang="cs-CZ" dirty="0"/>
          </a:p>
          <a:p>
            <a:r>
              <a:rPr lang="cs-CZ" dirty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537754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188</Words>
  <Application>Microsoft Office PowerPoint</Application>
  <PresentationFormat>Předvádění na obrazovce (4:3)</PresentationFormat>
  <Paragraphs>51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Prezentace aplikace PowerPoint</vt:lpstr>
      <vt:lpstr>Prezentace aplikace PowerPoint</vt:lpstr>
      <vt:lpstr>Prezentace aplikace PowerPoint</vt:lpstr>
      <vt:lpstr>Pravidla chování  v přírodě</vt:lpstr>
      <vt:lpstr>Chovají se hlučně</vt:lpstr>
      <vt:lpstr>Pohybují se mimo značené cesty..</vt:lpstr>
      <vt:lpstr>Vyrývají nápisy na  skály a  stromy</vt:lpstr>
      <vt:lpstr>Poškozují nápisy,  informační tabule,  zábradlí</vt:lpstr>
      <vt:lpstr>Odnášejí z lesa semenáčky a  sazenice..</vt:lpstr>
      <vt:lpstr>Kouří v lese, odhazují nedopalky cigaret…</vt:lpstr>
      <vt:lpstr>Rozdělávají oheň</vt:lpstr>
      <vt:lpstr>Táboří a bivakují na nepovolených místech</vt:lpstr>
      <vt:lpstr>Odhazují odpadky</vt:lpstr>
      <vt:lpstr>Jezdí na kolech mimo  určené trasy</vt:lpstr>
      <vt:lpstr>Jezdí motorovými vozidly mimo vyhrazené  parkoviště</vt:lpstr>
      <vt:lpstr>Myjí auta v přírodě</vt:lpstr>
      <vt:lpstr>Nechávají volně pobíhat psy…</vt:lpstr>
      <vt:lpstr>Když se lidé takto necitlivě chovají, stávají se přírodě špatné věci …</vt:lpstr>
      <vt:lpstr>Tak se v přírodě a chráněných oblastech  nikdy  nechovejte !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notebookA</dc:creator>
  <cp:lastModifiedBy>reditelka</cp:lastModifiedBy>
  <cp:revision>39</cp:revision>
  <dcterms:created xsi:type="dcterms:W3CDTF">2012-10-31T18:01:23Z</dcterms:created>
  <dcterms:modified xsi:type="dcterms:W3CDTF">2012-11-23T13:15:43Z</dcterms:modified>
</cp:coreProperties>
</file>