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VY_32_INOVACE_01_VÝCHOVA KE 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ZDRAVÝ ZPŮSOB ŽIVOTA –  REŽIM DNE A BIORYTMY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C0CB1E-6B91-4402-9351-F3824A66303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0378185-6394-423A-90DC-79FA96A4A076}" type="presOf" srcId="{D1B46980-6531-4606-95E6-44980827E919}" destId="{6140AFEC-043D-4C43-A2F9-D0F5331DF3A3}" srcOrd="0" destOrd="0" presId="urn:microsoft.com/office/officeart/2005/8/layout/target3"/>
    <dgm:cxn modelId="{FF10672C-9378-40DC-9E9B-01568644F548}" type="presOf" srcId="{D1D4F407-5343-4D3F-B5B9-D407B03CAEB4}" destId="{AED2198E-93D5-4001-81B4-73124B309672}" srcOrd="1" destOrd="0" presId="urn:microsoft.com/office/officeart/2005/8/layout/target3"/>
    <dgm:cxn modelId="{7D15F730-A297-4F1E-A92D-6844E2AD4D9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467DF81-9C05-4094-9F7C-6767CECE26AA}" type="presOf" srcId="{757F3AB3-0718-4624-B441-E567A8F0AB56}" destId="{333A1088-737F-45CB-B68E-254E46348037}" srcOrd="0" destOrd="0" presId="urn:microsoft.com/office/officeart/2005/8/layout/target3"/>
    <dgm:cxn modelId="{2A1A56D3-A334-4821-BAAE-5B01C4D1B585}" type="presOf" srcId="{D8197B8C-B260-4A16-BDF4-0947B075E274}" destId="{5A5FFA88-C948-4069-8E93-59FA12366E83}" srcOrd="1" destOrd="0" presId="urn:microsoft.com/office/officeart/2005/8/layout/target3"/>
    <dgm:cxn modelId="{F2F802C7-9917-4F38-8C2C-848FADAF4628}" type="presOf" srcId="{D1D4F407-5343-4D3F-B5B9-D407B03CAEB4}" destId="{D005CE8C-CC26-4C3E-AC11-E15060ECD759}" srcOrd="0" destOrd="0" presId="urn:microsoft.com/office/officeart/2005/8/layout/target3"/>
    <dgm:cxn modelId="{3500FC0D-0F21-4BB9-AD46-EB6F91B4D2A7}" type="presOf" srcId="{B651F6E3-6281-48DB-9319-2AEAFDAE7572}" destId="{619D679B-A015-4ECF-8348-D1034C574F40}" srcOrd="0" destOrd="0" presId="urn:microsoft.com/office/officeart/2005/8/layout/target3"/>
    <dgm:cxn modelId="{C73F6BAD-8D9A-4B70-9DF1-25DB087335BD}" type="presOf" srcId="{D1B46980-6531-4606-95E6-44980827E919}" destId="{2BE915AB-18AA-4053-B92C-3BFC9ED204BB}" srcOrd="1" destOrd="0" presId="urn:microsoft.com/office/officeart/2005/8/layout/target3"/>
    <dgm:cxn modelId="{FD1654A4-A71F-4EEA-8E7E-8854D857B221}" type="presOf" srcId="{4C35D32F-0EAB-4CD7-82EE-45574DC2A586}" destId="{890E4F0B-2866-4A3F-A3C7-2A14B1797930}" srcOrd="1" destOrd="0" presId="urn:microsoft.com/office/officeart/2005/8/layout/target3"/>
    <dgm:cxn modelId="{0C3F295F-FEAC-4856-84A9-2F9D95AE796D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E0015A0-5C1A-417F-8DF7-03EB71F2EB4D}" type="presParOf" srcId="{333A1088-737F-45CB-B68E-254E46348037}" destId="{F5ABB229-8D3B-4694-996A-96F23CF14429}" srcOrd="0" destOrd="0" presId="urn:microsoft.com/office/officeart/2005/8/layout/target3"/>
    <dgm:cxn modelId="{BBC90DEA-42A2-4442-9E52-A3BFF49CECD5}" type="presParOf" srcId="{333A1088-737F-45CB-B68E-254E46348037}" destId="{F41139FD-01EE-4571-8B17-4FB00FC51163}" srcOrd="1" destOrd="0" presId="urn:microsoft.com/office/officeart/2005/8/layout/target3"/>
    <dgm:cxn modelId="{AD9DD80E-54E0-4627-AABD-66F23B04F060}" type="presParOf" srcId="{333A1088-737F-45CB-B68E-254E46348037}" destId="{D005CE8C-CC26-4C3E-AC11-E15060ECD759}" srcOrd="2" destOrd="0" presId="urn:microsoft.com/office/officeart/2005/8/layout/target3"/>
    <dgm:cxn modelId="{9247B343-341D-46D3-AE61-E33791FFCE8A}" type="presParOf" srcId="{333A1088-737F-45CB-B68E-254E46348037}" destId="{2C702D82-9B77-49B7-9568-BB8EB47C3372}" srcOrd="3" destOrd="0" presId="urn:microsoft.com/office/officeart/2005/8/layout/target3"/>
    <dgm:cxn modelId="{4DF768CA-6E09-4217-9E27-195BE37D238C}" type="presParOf" srcId="{333A1088-737F-45CB-B68E-254E46348037}" destId="{A52A0455-90FF-4808-ABD0-F02540D31D5A}" srcOrd="4" destOrd="0" presId="urn:microsoft.com/office/officeart/2005/8/layout/target3"/>
    <dgm:cxn modelId="{23AF20FB-5124-4432-967A-D9AF1BD7B016}" type="presParOf" srcId="{333A1088-737F-45CB-B68E-254E46348037}" destId="{6140AFEC-043D-4C43-A2F9-D0F5331DF3A3}" srcOrd="5" destOrd="0" presId="urn:microsoft.com/office/officeart/2005/8/layout/target3"/>
    <dgm:cxn modelId="{A0FC1BAF-4EF9-4048-91EE-26779619CA84}" type="presParOf" srcId="{333A1088-737F-45CB-B68E-254E46348037}" destId="{9358AC05-5D7D-4327-9F80-1AD486AEA664}" srcOrd="6" destOrd="0" presId="urn:microsoft.com/office/officeart/2005/8/layout/target3"/>
    <dgm:cxn modelId="{0B9F70ED-17CF-4627-9352-8E89C76A73B8}" type="presParOf" srcId="{333A1088-737F-45CB-B68E-254E46348037}" destId="{313FC574-E1CD-4FB4-B054-0B805CE0447D}" srcOrd="7" destOrd="0" presId="urn:microsoft.com/office/officeart/2005/8/layout/target3"/>
    <dgm:cxn modelId="{141BE831-D329-4D4F-B4CC-6ECA3356ECE7}" type="presParOf" srcId="{333A1088-737F-45CB-B68E-254E46348037}" destId="{619D679B-A015-4ECF-8348-D1034C574F40}" srcOrd="8" destOrd="0" presId="urn:microsoft.com/office/officeart/2005/8/layout/target3"/>
    <dgm:cxn modelId="{BBCD18E6-46CE-4C4E-A54D-A4487C7BF0FA}" type="presParOf" srcId="{333A1088-737F-45CB-B68E-254E46348037}" destId="{322283A8-4A27-4CDA-BAE3-F381106A9174}" srcOrd="9" destOrd="0" presId="urn:microsoft.com/office/officeart/2005/8/layout/target3"/>
    <dgm:cxn modelId="{4469C882-CB34-465E-B48D-CFEFD3F888D8}" type="presParOf" srcId="{333A1088-737F-45CB-B68E-254E46348037}" destId="{FFC9F71D-1B4F-4AD9-A4A6-86ADEFC8AF5C}" srcOrd="10" destOrd="0" presId="urn:microsoft.com/office/officeart/2005/8/layout/target3"/>
    <dgm:cxn modelId="{6323986B-9CAC-4FA0-BADB-A62602EEC17A}" type="presParOf" srcId="{333A1088-737F-45CB-B68E-254E46348037}" destId="{25B08C86-7E15-44DC-BE7F-FFB55DD49D12}" srcOrd="11" destOrd="0" presId="urn:microsoft.com/office/officeart/2005/8/layout/target3"/>
    <dgm:cxn modelId="{BAB4CD9C-6B89-4947-882B-FFF65986288C}" type="presParOf" srcId="{333A1088-737F-45CB-B68E-254E46348037}" destId="{76644BE8-9D7C-4C09-B250-3D10AF48CBB7}" srcOrd="12" destOrd="0" presId="urn:microsoft.com/office/officeart/2005/8/layout/target3"/>
    <dgm:cxn modelId="{F0182D67-7925-4157-B8E7-268BF3C74E3D}" type="presParOf" srcId="{333A1088-737F-45CB-B68E-254E46348037}" destId="{EE85B701-7295-41C0-BA7A-34D3756A2AE6}" srcOrd="13" destOrd="0" presId="urn:microsoft.com/office/officeart/2005/8/layout/target3"/>
    <dgm:cxn modelId="{173DE56A-4C40-4245-8FE1-4418B7F13CD1}" type="presParOf" srcId="{333A1088-737F-45CB-B68E-254E46348037}" destId="{8BEBB6EC-1DAA-4CAC-8A25-BC0FCBD5DBD5}" srcOrd="14" destOrd="0" presId="urn:microsoft.com/office/officeart/2005/8/layout/target3"/>
    <dgm:cxn modelId="{A0E7C6D4-E600-4EB3-ABD1-5216506A3462}" type="presParOf" srcId="{333A1088-737F-45CB-B68E-254E46348037}" destId="{AED2198E-93D5-4001-81B4-73124B309672}" srcOrd="15" destOrd="0" presId="urn:microsoft.com/office/officeart/2005/8/layout/target3"/>
    <dgm:cxn modelId="{A6AE48A6-062E-42F8-86D0-E7A74F4CAC75}" type="presParOf" srcId="{333A1088-737F-45CB-B68E-254E46348037}" destId="{2BE915AB-18AA-4053-B92C-3BFC9ED204BB}" srcOrd="16" destOrd="0" presId="urn:microsoft.com/office/officeart/2005/8/layout/target3"/>
    <dgm:cxn modelId="{C6F80C71-9F10-415B-83E7-305C0D91F877}" type="presParOf" srcId="{333A1088-737F-45CB-B68E-254E46348037}" destId="{6BB5E863-4638-4E1D-BFDE-399D028AC4ED}" srcOrd="17" destOrd="0" presId="urn:microsoft.com/office/officeart/2005/8/layout/target3"/>
    <dgm:cxn modelId="{0E80D51C-4E69-4051-BCFC-75D4271A2DAD}" type="presParOf" srcId="{333A1088-737F-45CB-B68E-254E46348037}" destId="{5A5FFA88-C948-4069-8E93-59FA12366E83}" srcOrd="18" destOrd="0" presId="urn:microsoft.com/office/officeart/2005/8/layout/target3"/>
    <dgm:cxn modelId="{5A846368-ED28-4EBB-8B7D-E5DD72B75F5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VY_32_INOVACE_01_VÝCHOVA KE ZDRAVÍ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ZDRAVÝ ZPŮSOB ŽIVOTA –  REŽIM DNE A BIORYTMY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EE2113-3BAD-4602-9FA5-3D4D25D7862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9CA7C5-3828-4617-85C7-FA881B3589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1398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613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598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229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511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931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51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309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755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308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435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24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4BFC33-672C-41F4-B234-DE6F09887C5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0B4BD-6331-4497-8E63-73F256BDB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807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15518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val="395566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6772" y="2276872"/>
            <a:ext cx="806489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zdraví</a:t>
            </a:r>
          </a:p>
          <a:p>
            <a:r>
              <a:rPr lang="cs-CZ" sz="2400" dirty="0" smtClean="0"/>
              <a:t>Název učiva:       	</a:t>
            </a:r>
            <a:r>
              <a:rPr lang="cs-CZ" sz="2400" b="1" dirty="0" smtClean="0"/>
              <a:t>Zdravý způsob života</a:t>
            </a:r>
          </a:p>
          <a:p>
            <a:r>
              <a:rPr lang="cs-CZ" sz="2400" dirty="0" smtClean="0"/>
              <a:t>Ročník:			7.ročník</a:t>
            </a:r>
          </a:p>
          <a:p>
            <a:r>
              <a:rPr lang="cs-CZ" sz="2400" dirty="0" smtClean="0"/>
              <a:t>Druh materiálu: 	učební text</a:t>
            </a:r>
          </a:p>
          <a:p>
            <a:r>
              <a:rPr lang="cs-CZ" sz="2400" dirty="0" smtClean="0"/>
              <a:t>Obsah učiva:		režim dne, biorytmy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73580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ANOTACE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0606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 advTm="5000"/>
    </mc:Choice>
    <mc:Fallback xmlns=""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3"/>
            <a:ext cx="7772400" cy="9361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Zdravý způsob života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636912"/>
            <a:ext cx="6400800" cy="115212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Režim dne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7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Časové rozvržení denních činností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276872"/>
            <a:ext cx="3600400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8 </a:t>
            </a:r>
            <a:r>
              <a:rPr lang="cs-CZ" sz="5400" b="1" dirty="0" smtClean="0"/>
              <a:t>hodin</a:t>
            </a:r>
            <a:r>
              <a:rPr lang="cs-CZ" sz="4800" b="1" dirty="0" smtClean="0"/>
              <a:t>   </a:t>
            </a: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práce</a:t>
            </a:r>
            <a:endParaRPr lang="cs-CZ" sz="5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4653136"/>
            <a:ext cx="3600400" cy="166199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8 hodin     </a:t>
            </a:r>
            <a:r>
              <a:rPr lang="cs-CZ" sz="5400" b="1" dirty="0" smtClean="0">
                <a:solidFill>
                  <a:srgbClr val="00B050"/>
                </a:solidFill>
              </a:rPr>
              <a:t>zábava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2702530"/>
            <a:ext cx="3456384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8 </a:t>
            </a:r>
            <a:r>
              <a:rPr lang="cs-CZ" sz="5400" b="1" dirty="0" smtClean="0"/>
              <a:t>hodin</a:t>
            </a:r>
            <a:r>
              <a:rPr lang="cs-CZ" sz="4800" b="1" dirty="0" smtClean="0"/>
              <a:t>   </a:t>
            </a: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spánek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108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7200" b="1" dirty="0" smtClean="0"/>
              <a:t>BIORYTMY</a:t>
            </a:r>
            <a:endParaRPr lang="cs-CZ" sz="7200" b="1" dirty="0"/>
          </a:p>
        </p:txBody>
      </p:sp>
      <p:sp>
        <p:nvSpPr>
          <p:cNvPr id="4" name="Obdélník 3"/>
          <p:cNvSpPr/>
          <p:nvPr/>
        </p:nvSpPr>
        <p:spPr>
          <a:xfrm>
            <a:off x="395536" y="2420888"/>
            <a:ext cx="8352928" cy="3231654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b="1" dirty="0"/>
              <a:t>jsou pravidelně se opakující změny </a:t>
            </a:r>
            <a:endParaRPr lang="cs-CZ" sz="2800" b="1" dirty="0" smtClean="0"/>
          </a:p>
          <a:p>
            <a:pPr algn="ctr"/>
            <a:r>
              <a:rPr lang="cs-CZ" sz="2800" b="1" dirty="0" smtClean="0"/>
              <a:t>probíhající v</a:t>
            </a:r>
            <a:r>
              <a:rPr lang="cs-CZ" sz="2800" b="1" dirty="0"/>
              <a:t> našem organismu.</a:t>
            </a:r>
          </a:p>
          <a:p>
            <a:r>
              <a:rPr lang="cs-CZ" sz="2800" b="1" u="sng" dirty="0"/>
              <a:t> </a:t>
            </a:r>
            <a:r>
              <a:rPr lang="cs-CZ" sz="2400" b="1" u="sng" dirty="0" smtClean="0"/>
              <a:t>Jsou </a:t>
            </a:r>
            <a:r>
              <a:rPr lang="cs-CZ" sz="2400" b="1" u="sng" dirty="0"/>
              <a:t>to :  </a:t>
            </a:r>
            <a:r>
              <a:rPr lang="cs-CZ" sz="2800" b="1" dirty="0"/>
              <a:t>	</a:t>
            </a:r>
            <a:endParaRPr lang="cs-CZ" sz="28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/>
              <a:t>T</a:t>
            </a:r>
            <a:r>
              <a:rPr lang="cs-CZ" sz="2400" b="1" dirty="0" smtClean="0"/>
              <a:t>ělesná </a:t>
            </a:r>
            <a:r>
              <a:rPr lang="cs-CZ" sz="2400" b="1" dirty="0"/>
              <a:t>teplota  </a:t>
            </a:r>
            <a:r>
              <a:rPr lang="cs-CZ" sz="2400" b="1" dirty="0" smtClean="0"/>
              <a:t> 	 -  </a:t>
            </a:r>
            <a:r>
              <a:rPr lang="cs-CZ" sz="2400" b="1" dirty="0"/>
              <a:t>	mění se </a:t>
            </a:r>
            <a:r>
              <a:rPr lang="cs-CZ" sz="2400" b="1" dirty="0" smtClean="0"/>
              <a:t>např. při </a:t>
            </a:r>
            <a:r>
              <a:rPr lang="cs-CZ" sz="2400" b="1" dirty="0"/>
              <a:t>nemoci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/>
              <a:t>Látková výměna  	 -</a:t>
            </a:r>
            <a:r>
              <a:rPr lang="cs-CZ" sz="2400" b="1" dirty="0"/>
              <a:t>	</a:t>
            </a:r>
            <a:r>
              <a:rPr lang="cs-CZ" sz="2400" b="1" dirty="0" smtClean="0"/>
              <a:t>trávení</a:t>
            </a:r>
            <a:r>
              <a:rPr lang="cs-CZ" sz="2400" b="1" dirty="0"/>
              <a:t>, vylučování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/>
              <a:t>Tep </a:t>
            </a:r>
            <a:r>
              <a:rPr lang="cs-CZ" sz="2400" b="1" dirty="0"/>
              <a:t>srdce	</a:t>
            </a:r>
            <a:r>
              <a:rPr lang="cs-CZ" sz="2400" b="1" dirty="0" smtClean="0"/>
              <a:t>  	 -</a:t>
            </a:r>
            <a:r>
              <a:rPr lang="cs-CZ" sz="2400" b="1" dirty="0"/>
              <a:t>	zrychluje se při </a:t>
            </a:r>
            <a:r>
              <a:rPr lang="cs-CZ" sz="2400" b="1" dirty="0" smtClean="0"/>
              <a:t>námaze a stresu</a:t>
            </a:r>
            <a:r>
              <a:rPr lang="cs-CZ" sz="2400" b="1" dirty="0"/>
              <a:t>..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/>
              <a:t>Dýchání</a:t>
            </a:r>
            <a:r>
              <a:rPr lang="cs-CZ" sz="2400" b="1" dirty="0"/>
              <a:t>		</a:t>
            </a:r>
            <a:r>
              <a:rPr lang="cs-CZ" sz="2400" b="1" dirty="0" smtClean="0"/>
              <a:t>  -</a:t>
            </a:r>
            <a:r>
              <a:rPr lang="cs-CZ" sz="2400" b="1" dirty="0"/>
              <a:t>	mění se hloubka </a:t>
            </a:r>
            <a:r>
              <a:rPr lang="cs-CZ" sz="2400" b="1" dirty="0" smtClean="0"/>
              <a:t>dýchání 						ve </a:t>
            </a:r>
            <a:r>
              <a:rPr lang="cs-CZ" sz="2400" b="1" dirty="0"/>
              <a:t>spánku, </a:t>
            </a:r>
            <a:r>
              <a:rPr lang="cs-CZ" sz="2400" b="1" dirty="0" smtClean="0"/>
              <a:t>v</a:t>
            </a:r>
            <a:r>
              <a:rPr lang="cs-CZ" sz="2400" b="1" dirty="0"/>
              <a:t> námaze..</a:t>
            </a:r>
          </a:p>
        </p:txBody>
      </p:sp>
    </p:spTree>
    <p:extLst>
      <p:ext uri="{BB962C8B-B14F-4D97-AF65-F5344CB8AC3E}">
        <p14:creationId xmlns:p14="http://schemas.microsoft.com/office/powerpoint/2010/main" val="158286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Jaké známe biorytmy ?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611560" y="1997838"/>
            <a:ext cx="7920880" cy="4185761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B0F0"/>
                </a:solidFill>
              </a:rPr>
              <a:t>vrozené</a:t>
            </a:r>
            <a:r>
              <a:rPr lang="cs-CZ" sz="3200" dirty="0"/>
              <a:t>				</a:t>
            </a:r>
            <a:endParaRPr lang="cs-CZ" sz="3200" dirty="0" smtClean="0"/>
          </a:p>
          <a:p>
            <a:r>
              <a:rPr lang="cs-CZ" sz="3200" dirty="0" smtClean="0"/>
              <a:t>- </a:t>
            </a:r>
            <a:r>
              <a:rPr lang="cs-CZ" sz="3200" b="1" dirty="0"/>
              <a:t>pravidelně se opakují = tep srdce, vylučování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B0F0"/>
                </a:solidFill>
              </a:rPr>
              <a:t>podřízené </a:t>
            </a:r>
            <a:r>
              <a:rPr lang="cs-CZ" sz="4000" b="1" dirty="0">
                <a:solidFill>
                  <a:srgbClr val="00B0F0"/>
                </a:solidFill>
              </a:rPr>
              <a:t>vnějším vlivům</a:t>
            </a:r>
            <a:r>
              <a:rPr lang="cs-CZ" sz="4000" dirty="0">
                <a:solidFill>
                  <a:srgbClr val="00B0F0"/>
                </a:solidFill>
              </a:rPr>
              <a:t> </a:t>
            </a:r>
            <a:r>
              <a:rPr lang="cs-CZ" sz="3200" dirty="0"/>
              <a:t>	</a:t>
            </a:r>
            <a:endParaRPr lang="cs-CZ" sz="3200" dirty="0" smtClean="0"/>
          </a:p>
          <a:p>
            <a:pPr marL="457200" indent="-457200">
              <a:buFontTx/>
              <a:buChar char="-"/>
            </a:pPr>
            <a:r>
              <a:rPr lang="cs-CZ" sz="3200" b="1" dirty="0" smtClean="0"/>
              <a:t>otáčení </a:t>
            </a:r>
            <a:r>
              <a:rPr lang="cs-CZ" sz="3200" b="1" dirty="0"/>
              <a:t>Země kolem </a:t>
            </a:r>
            <a:r>
              <a:rPr lang="cs-CZ" sz="3200" b="1" dirty="0" smtClean="0"/>
              <a:t>zemské osy </a:t>
            </a:r>
            <a:r>
              <a:rPr lang="cs-CZ" sz="3200" b="1" dirty="0"/>
              <a:t>a </a:t>
            </a:r>
            <a:endParaRPr lang="cs-CZ" sz="3200" b="1" dirty="0" smtClean="0"/>
          </a:p>
          <a:p>
            <a:r>
              <a:rPr lang="cs-CZ" sz="3200" b="1" smtClean="0"/>
              <a:t>     Slunce </a:t>
            </a:r>
            <a:r>
              <a:rPr lang="cs-CZ" sz="3200" b="1" dirty="0"/>
              <a:t>– </a:t>
            </a:r>
            <a:r>
              <a:rPr lang="cs-CZ" sz="3200" b="1" dirty="0" smtClean="0"/>
              <a:t>(den </a:t>
            </a:r>
            <a:r>
              <a:rPr lang="cs-CZ" sz="3200" b="1" dirty="0"/>
              <a:t>a noc,  roční období..)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B0F0"/>
                </a:solidFill>
              </a:rPr>
              <a:t>uměle </a:t>
            </a:r>
            <a:r>
              <a:rPr lang="cs-CZ" sz="4000" b="1" dirty="0">
                <a:solidFill>
                  <a:srgbClr val="00B0F0"/>
                </a:solidFill>
              </a:rPr>
              <a:t>vytvořené</a:t>
            </a:r>
            <a:r>
              <a:rPr lang="cs-CZ" sz="3200" dirty="0"/>
              <a:t>		</a:t>
            </a:r>
            <a:endParaRPr lang="cs-CZ" sz="3200" dirty="0" smtClean="0"/>
          </a:p>
          <a:p>
            <a:r>
              <a:rPr lang="cs-CZ" sz="3200" dirty="0" smtClean="0"/>
              <a:t>- </a:t>
            </a:r>
            <a:r>
              <a:rPr lang="cs-CZ" sz="3200" b="1" dirty="0"/>
              <a:t>individuálně podle typu činnosti jedince 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68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620688"/>
            <a:ext cx="8229600" cy="70609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lvl="0"/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Denní biorytmus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5376946"/>
              </p:ext>
            </p:extLst>
          </p:nvPr>
        </p:nvGraphicFramePr>
        <p:xfrm>
          <a:off x="395536" y="3861048"/>
          <a:ext cx="8280917" cy="551835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420771"/>
                <a:gridCol w="420771"/>
                <a:gridCol w="420771"/>
                <a:gridCol w="420771"/>
                <a:gridCol w="599803"/>
                <a:gridCol w="599803"/>
                <a:gridCol w="599803"/>
                <a:gridCol w="599803"/>
                <a:gridCol w="599803"/>
                <a:gridCol w="599803"/>
                <a:gridCol w="599803"/>
                <a:gridCol w="599803"/>
                <a:gridCol w="599803"/>
                <a:gridCol w="599803"/>
                <a:gridCol w="599803"/>
              </a:tblGrid>
              <a:tr h="5518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</a:rPr>
                        <a:t>6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</a:rPr>
                        <a:t>7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</a:rPr>
                        <a:t>8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9  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10 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</a:rPr>
                        <a:t>11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</a:rPr>
                        <a:t>12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13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</a:rPr>
                        <a:t>14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15 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16 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</a:rPr>
                        <a:t>17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</a:rPr>
                        <a:t>18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effectLst/>
                        </a:rPr>
                        <a:t>19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3200" dirty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20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39552" y="1942094"/>
            <a:ext cx="792088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Křivka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výkonnosti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organismu v průběhu dne: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5780" y="2636912"/>
            <a:ext cx="65185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b="1" dirty="0" smtClean="0"/>
              <a:t>Výkonnost jedince stoupá mezi 9. a 11. hodinou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b="1" dirty="0" smtClean="0"/>
              <a:t>V odpoledních hodinách mezi 15. a 17. hodinou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4710126"/>
            <a:ext cx="51659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b="1" dirty="0" smtClean="0"/>
              <a:t>Výkonnost klesá okolo 13. hodiny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b="1" dirty="0" smtClean="0"/>
              <a:t>Ve večerních klesne okolo 20. hodiny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77093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260648"/>
            <a:ext cx="8229600" cy="77809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lvl="0"/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Týdenní biorytmus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6127263"/>
              </p:ext>
            </p:extLst>
          </p:nvPr>
        </p:nvGraphicFramePr>
        <p:xfrm>
          <a:off x="301124" y="3207478"/>
          <a:ext cx="8568952" cy="43204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368151"/>
                <a:gridCol w="1080121"/>
                <a:gridCol w="1224136"/>
                <a:gridCol w="1224136"/>
                <a:gridCol w="1224136"/>
                <a:gridCol w="1224136"/>
                <a:gridCol w="1224136"/>
              </a:tblGrid>
              <a:tr h="43204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Pondělí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Úterý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Středa  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Čtvrtek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  <a:effectLst/>
                          <a:highlight>
                            <a:srgbClr val="C0C0C0"/>
                          </a:highlight>
                        </a:rPr>
                        <a:t>Pátek        </a:t>
                      </a:r>
                      <a:endParaRPr lang="cs-CZ" sz="2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Sobota </a:t>
                      </a:r>
                      <a:endParaRPr lang="cs-CZ" sz="28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Neděle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547664" y="3661946"/>
            <a:ext cx="1107996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1124" y="1824545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Wingdings" pitchFamily="2" charset="2"/>
              <a:buChar char="q"/>
            </a:pPr>
            <a:r>
              <a:rPr lang="cs-CZ" sz="2400" b="1" dirty="0" smtClean="0"/>
              <a:t>Výkonnost jedince je </a:t>
            </a:r>
            <a:r>
              <a:rPr lang="cs-CZ" sz="2400" b="1" u="sng" dirty="0" smtClean="0"/>
              <a:t>nejvyšší</a:t>
            </a:r>
            <a:r>
              <a:rPr lang="cs-CZ" sz="2400" b="1" dirty="0" smtClean="0"/>
              <a:t> ve středu a v sobotu dopoledne.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4221088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Wingdings" pitchFamily="2" charset="2"/>
              <a:buChar char="q"/>
            </a:pPr>
            <a:r>
              <a:rPr lang="cs-CZ" sz="2800" b="1" dirty="0" smtClean="0"/>
              <a:t>Výkonnost jedince je </a:t>
            </a:r>
            <a:r>
              <a:rPr lang="cs-CZ" sz="2800" b="1" u="sng" dirty="0" smtClean="0"/>
              <a:t>nejnižší</a:t>
            </a:r>
            <a:r>
              <a:rPr lang="cs-CZ" sz="2800" b="1" dirty="0" smtClean="0"/>
              <a:t> v pátek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7184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 smtClean="0"/>
              <a:t>žádné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3723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152</Words>
  <Application>Microsoft Office PowerPoint</Application>
  <PresentationFormat>Předvádění na obrazovce (4:3)</PresentationFormat>
  <Paragraphs>72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Zdravý způsob života</vt:lpstr>
      <vt:lpstr>Časové rozvržení denních činností</vt:lpstr>
      <vt:lpstr>BIORYTMY</vt:lpstr>
      <vt:lpstr>Jaké známe biorytmy ?</vt:lpstr>
      <vt:lpstr>   Denní biorytmus </vt:lpstr>
      <vt:lpstr> Týdenní biorytmus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Zdravý způsob života</dc:title>
  <dc:creator>reditelka</dc:creator>
  <cp:lastModifiedBy>reditelka</cp:lastModifiedBy>
  <cp:revision>12</cp:revision>
  <dcterms:created xsi:type="dcterms:W3CDTF">2012-10-12T12:21:50Z</dcterms:created>
  <dcterms:modified xsi:type="dcterms:W3CDTF">2012-11-23T13:28:53Z</dcterms:modified>
</cp:coreProperties>
</file>