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3" r:id="rId2"/>
    <p:sldId id="264" r:id="rId3"/>
    <p:sldId id="267" r:id="rId4"/>
    <p:sldId id="256" r:id="rId5"/>
    <p:sldId id="257" r:id="rId6"/>
    <p:sldId id="258" r:id="rId7"/>
    <p:sldId id="259" r:id="rId8"/>
    <p:sldId id="261" r:id="rId9"/>
    <p:sldId id="266" r:id="rId10"/>
    <p:sldId id="265" r:id="rId11"/>
    <p:sldId id="260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46" autoAdjust="0"/>
    <p:restoredTop sz="94683" autoAdjust="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VY_32_INOVACE_02_VÝCHOVA KE ZDRAVÍ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KUŘÁCTVÍ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F2E766-DC03-4274-B182-B5DD80AF1F6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E92D591-942E-4BCA-8132-49C285AC252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7002FB7-79B4-48DA-8264-21BDDCF459D3}" type="presOf" srcId="{B651F6E3-6281-48DB-9319-2AEAFDAE7572}" destId="{6BB5E863-4638-4E1D-BFDE-399D028AC4ED}" srcOrd="1" destOrd="0" presId="urn:microsoft.com/office/officeart/2005/8/layout/target3"/>
    <dgm:cxn modelId="{21201B9D-368F-49C2-ABA0-616B827D55B9}" type="presOf" srcId="{D8197B8C-B260-4A16-BDF4-0947B075E274}" destId="{25B08C86-7E15-44DC-BE7F-FFB55DD49D12}" srcOrd="0" destOrd="0" presId="urn:microsoft.com/office/officeart/2005/8/layout/target3"/>
    <dgm:cxn modelId="{8E7BC73B-CA46-4C0D-BAE4-84EEC006F2F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5F6AEBD-A2AA-4B13-9519-E552EE579F79}" type="presOf" srcId="{D8197B8C-B260-4A16-BDF4-0947B075E274}" destId="{5A5FFA88-C948-4069-8E93-59FA12366E83}" srcOrd="1" destOrd="0" presId="urn:microsoft.com/office/officeart/2005/8/layout/target3"/>
    <dgm:cxn modelId="{76D9DFF7-65A6-457D-8685-31E2D9F5ADC6}" type="presOf" srcId="{4C35D32F-0EAB-4CD7-82EE-45574DC2A586}" destId="{8BEBB6EC-1DAA-4CAC-8A25-BC0FCBD5DBD5}" srcOrd="0" destOrd="0" presId="urn:microsoft.com/office/officeart/2005/8/layout/target3"/>
    <dgm:cxn modelId="{01B3A96B-2949-457D-AC07-C4F679980699}" type="presOf" srcId="{D1D4F407-5343-4D3F-B5B9-D407B03CAEB4}" destId="{AED2198E-93D5-4001-81B4-73124B309672}" srcOrd="1" destOrd="0" presId="urn:microsoft.com/office/officeart/2005/8/layout/target3"/>
    <dgm:cxn modelId="{C30B3298-03BE-4B93-BEF5-9B0226D1E34C}" type="presOf" srcId="{B651F6E3-6281-48DB-9319-2AEAFDAE7572}" destId="{619D679B-A015-4ECF-8348-D1034C574F40}" srcOrd="0" destOrd="0" presId="urn:microsoft.com/office/officeart/2005/8/layout/target3"/>
    <dgm:cxn modelId="{D720BD24-9DF1-4F13-8CA4-BD6F50260DAC}" type="presOf" srcId="{D1D4F407-5343-4D3F-B5B9-D407B03CAEB4}" destId="{D005CE8C-CC26-4C3E-AC11-E15060ECD759}" srcOrd="0" destOrd="0" presId="urn:microsoft.com/office/officeart/2005/8/layout/target3"/>
    <dgm:cxn modelId="{4E541C4B-2273-4C5A-951C-8CC32211DF19}" type="presOf" srcId="{4C35D32F-0EAB-4CD7-82EE-45574DC2A586}" destId="{890E4F0B-2866-4A3F-A3C7-2A14B1797930}" srcOrd="1" destOrd="0" presId="urn:microsoft.com/office/officeart/2005/8/layout/target3"/>
    <dgm:cxn modelId="{584DBB2C-2289-4EB4-A163-59B6FE506482}" type="presParOf" srcId="{333A1088-737F-45CB-B68E-254E46348037}" destId="{F5ABB229-8D3B-4694-996A-96F23CF14429}" srcOrd="0" destOrd="0" presId="urn:microsoft.com/office/officeart/2005/8/layout/target3"/>
    <dgm:cxn modelId="{A528056B-D3E3-4BFB-BE29-A3E7A521756C}" type="presParOf" srcId="{333A1088-737F-45CB-B68E-254E46348037}" destId="{F41139FD-01EE-4571-8B17-4FB00FC51163}" srcOrd="1" destOrd="0" presId="urn:microsoft.com/office/officeart/2005/8/layout/target3"/>
    <dgm:cxn modelId="{37666DF7-0E9E-4263-98B7-FAC528AB0803}" type="presParOf" srcId="{333A1088-737F-45CB-B68E-254E46348037}" destId="{D005CE8C-CC26-4C3E-AC11-E15060ECD759}" srcOrd="2" destOrd="0" presId="urn:microsoft.com/office/officeart/2005/8/layout/target3"/>
    <dgm:cxn modelId="{55E2FC9B-1C73-43EA-9BB1-2FBCEC57906D}" type="presParOf" srcId="{333A1088-737F-45CB-B68E-254E46348037}" destId="{2C702D82-9B77-49B7-9568-BB8EB47C3372}" srcOrd="3" destOrd="0" presId="urn:microsoft.com/office/officeart/2005/8/layout/target3"/>
    <dgm:cxn modelId="{1260746B-B937-43D8-BD1E-34DFC674C7C1}" type="presParOf" srcId="{333A1088-737F-45CB-B68E-254E46348037}" destId="{A52A0455-90FF-4808-ABD0-F02540D31D5A}" srcOrd="4" destOrd="0" presId="urn:microsoft.com/office/officeart/2005/8/layout/target3"/>
    <dgm:cxn modelId="{2F99DB87-C19E-4C02-9D1D-20A38C0E6DA6}" type="presParOf" srcId="{333A1088-737F-45CB-B68E-254E46348037}" destId="{6140AFEC-043D-4C43-A2F9-D0F5331DF3A3}" srcOrd="5" destOrd="0" presId="urn:microsoft.com/office/officeart/2005/8/layout/target3"/>
    <dgm:cxn modelId="{E99E2095-7961-4943-9A43-EC719D906016}" type="presParOf" srcId="{333A1088-737F-45CB-B68E-254E46348037}" destId="{9358AC05-5D7D-4327-9F80-1AD486AEA664}" srcOrd="6" destOrd="0" presId="urn:microsoft.com/office/officeart/2005/8/layout/target3"/>
    <dgm:cxn modelId="{AD79D864-4273-443C-B1C2-648D7A6EDA36}" type="presParOf" srcId="{333A1088-737F-45CB-B68E-254E46348037}" destId="{313FC574-E1CD-4FB4-B054-0B805CE0447D}" srcOrd="7" destOrd="0" presId="urn:microsoft.com/office/officeart/2005/8/layout/target3"/>
    <dgm:cxn modelId="{94AE97CC-F053-4FD8-AF32-2D7676D7A292}" type="presParOf" srcId="{333A1088-737F-45CB-B68E-254E46348037}" destId="{619D679B-A015-4ECF-8348-D1034C574F40}" srcOrd="8" destOrd="0" presId="urn:microsoft.com/office/officeart/2005/8/layout/target3"/>
    <dgm:cxn modelId="{4FF34D88-1EA9-4BB7-9809-861B45922C86}" type="presParOf" srcId="{333A1088-737F-45CB-B68E-254E46348037}" destId="{322283A8-4A27-4CDA-BAE3-F381106A9174}" srcOrd="9" destOrd="0" presId="urn:microsoft.com/office/officeart/2005/8/layout/target3"/>
    <dgm:cxn modelId="{3975958F-F720-45CF-9333-477068E4781C}" type="presParOf" srcId="{333A1088-737F-45CB-B68E-254E46348037}" destId="{FFC9F71D-1B4F-4AD9-A4A6-86ADEFC8AF5C}" srcOrd="10" destOrd="0" presId="urn:microsoft.com/office/officeart/2005/8/layout/target3"/>
    <dgm:cxn modelId="{780E354D-0324-489A-A27F-9B956CE5B185}" type="presParOf" srcId="{333A1088-737F-45CB-B68E-254E46348037}" destId="{25B08C86-7E15-44DC-BE7F-FFB55DD49D12}" srcOrd="11" destOrd="0" presId="urn:microsoft.com/office/officeart/2005/8/layout/target3"/>
    <dgm:cxn modelId="{6DE51621-CEA5-4CA3-9997-94CAC0E320DE}" type="presParOf" srcId="{333A1088-737F-45CB-B68E-254E46348037}" destId="{76644BE8-9D7C-4C09-B250-3D10AF48CBB7}" srcOrd="12" destOrd="0" presId="urn:microsoft.com/office/officeart/2005/8/layout/target3"/>
    <dgm:cxn modelId="{BF6C8553-D56A-41B5-B4DD-1877029ED7AD}" type="presParOf" srcId="{333A1088-737F-45CB-B68E-254E46348037}" destId="{EE85B701-7295-41C0-BA7A-34D3756A2AE6}" srcOrd="13" destOrd="0" presId="urn:microsoft.com/office/officeart/2005/8/layout/target3"/>
    <dgm:cxn modelId="{CEBECDA0-95C5-4C90-91F5-54064EA79AA9}" type="presParOf" srcId="{333A1088-737F-45CB-B68E-254E46348037}" destId="{8BEBB6EC-1DAA-4CAC-8A25-BC0FCBD5DBD5}" srcOrd="14" destOrd="0" presId="urn:microsoft.com/office/officeart/2005/8/layout/target3"/>
    <dgm:cxn modelId="{81E28D2D-60CB-4B41-B974-FA28433E46D5}" type="presParOf" srcId="{333A1088-737F-45CB-B68E-254E46348037}" destId="{AED2198E-93D5-4001-81B4-73124B309672}" srcOrd="15" destOrd="0" presId="urn:microsoft.com/office/officeart/2005/8/layout/target3"/>
    <dgm:cxn modelId="{10C97057-F418-4781-863C-0FC39B195085}" type="presParOf" srcId="{333A1088-737F-45CB-B68E-254E46348037}" destId="{2BE915AB-18AA-4053-B92C-3BFC9ED204BB}" srcOrd="16" destOrd="0" presId="urn:microsoft.com/office/officeart/2005/8/layout/target3"/>
    <dgm:cxn modelId="{4AE8C05C-828A-4D43-BC4A-AF528FF573BA}" type="presParOf" srcId="{333A1088-737F-45CB-B68E-254E46348037}" destId="{6BB5E863-4638-4E1D-BFDE-399D028AC4ED}" srcOrd="17" destOrd="0" presId="urn:microsoft.com/office/officeart/2005/8/layout/target3"/>
    <dgm:cxn modelId="{633B872E-34A9-47DD-849A-66FC9040D3D2}" type="presParOf" srcId="{333A1088-737F-45CB-B68E-254E46348037}" destId="{5A5FFA88-C948-4069-8E93-59FA12366E83}" srcOrd="18" destOrd="0" presId="urn:microsoft.com/office/officeart/2005/8/layout/target3"/>
    <dgm:cxn modelId="{297DBA2D-3F7E-407F-961F-1D7183B5567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VY_32_INOVACE_02_VÝCHOVA KE ZDRAVÍ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KUŘÁCTVÍ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251597-553D-44BC-B7FB-023CAAAF992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4A442B-B3EB-4C24-AB44-A69F72C15F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45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4A442B-B3EB-4C24-AB44-A69F72C15F3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481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459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803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9624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198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5321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965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54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2231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218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15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9280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5E6F2-737A-4898-8708-8E9BAB3348C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8D37F-1CA1-47B6-8A93-04DCB22F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4565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772138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1603995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zdraví</a:t>
            </a:r>
          </a:p>
          <a:p>
            <a:r>
              <a:rPr lang="cs-CZ" sz="2400" dirty="0" smtClean="0"/>
              <a:t>Název učiva:       	Autodestruktivní chování - kuřáctví</a:t>
            </a:r>
          </a:p>
          <a:p>
            <a:r>
              <a:rPr lang="cs-CZ" sz="2400" dirty="0" smtClean="0"/>
              <a:t>Ročník:			7</a:t>
            </a:r>
            <a:r>
              <a:rPr lang="cs-CZ" sz="2400" dirty="0" smtClean="0"/>
              <a:t>. ročník</a:t>
            </a:r>
            <a:endParaRPr lang="cs-CZ" sz="2400" dirty="0" smtClean="0"/>
          </a:p>
          <a:p>
            <a:r>
              <a:rPr lang="cs-CZ" sz="2400" dirty="0" smtClean="0"/>
              <a:t>Druh materiálu: 	učební text</a:t>
            </a:r>
          </a:p>
          <a:p>
            <a:r>
              <a:rPr lang="cs-CZ" sz="2400" dirty="0" smtClean="0"/>
              <a:t>Obsah učiva:		nebezpečné látky v cigaretách,</a:t>
            </a:r>
          </a:p>
          <a:p>
            <a:r>
              <a:rPr lang="cs-CZ" sz="2400" dirty="0" smtClean="0"/>
              <a:t> 			důsledky kouření,</a:t>
            </a:r>
          </a:p>
          <a:p>
            <a:r>
              <a:rPr lang="cs-CZ" sz="2400" dirty="0" smtClean="0"/>
              <a:t> 			život bez kouření</a:t>
            </a:r>
          </a:p>
          <a:p>
            <a:r>
              <a:rPr lang="cs-CZ" sz="2400" dirty="0" smtClean="0"/>
              <a:t>			chování kuřáků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Světový den bez cigaret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opakování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1123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  <a:solidFill>
            <a:schemeClr val="bg1">
              <a:lumMod val="65000"/>
            </a:schemeClr>
          </a:solidFill>
        </p:spPr>
        <p:txBody>
          <a:bodyPr>
            <a:noAutofit/>
          </a:bodyPr>
          <a:lstStyle/>
          <a:p>
            <a:r>
              <a:rPr lang="cs-CZ" sz="16600" b="1" dirty="0" smtClean="0"/>
              <a:t/>
            </a:r>
            <a:br>
              <a:rPr lang="cs-CZ" sz="16600" b="1" dirty="0" smtClean="0"/>
            </a:br>
            <a:r>
              <a:rPr lang="cs-CZ" sz="16600" b="1" dirty="0" smtClean="0"/>
              <a:t>Kuřáctví</a:t>
            </a:r>
            <a:br>
              <a:rPr lang="cs-CZ" sz="16600" b="1" dirty="0" smtClean="0"/>
            </a:br>
            <a:endParaRPr lang="cs-CZ" sz="16600" b="1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395536" y="3140968"/>
            <a:ext cx="8352928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600" b="1" dirty="0" smtClean="0"/>
              <a:t>Proč je kouření cigaret nebezpečné 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600" b="1" dirty="0" smtClean="0"/>
              <a:t>Vliv kouření na zdraví člověka 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600" b="1" dirty="0" smtClean="0"/>
              <a:t>Pasivní kouření.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600" b="1" dirty="0" smtClean="0"/>
              <a:t>Život bez cigarety.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9382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1013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11500" b="1" dirty="0" smtClean="0">
                <a:solidFill>
                  <a:schemeClr val="bg2">
                    <a:lumMod val="50000"/>
                  </a:schemeClr>
                </a:solidFill>
              </a:rPr>
              <a:t>Tabák</a:t>
            </a:r>
            <a:endParaRPr lang="cs-CZ" sz="115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54257" y="1764220"/>
            <a:ext cx="7128792" cy="5016758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4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4">
                  <a:lumMod val="20000"/>
                  <a:lumOff val="8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Aktivní  látka je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NIKOTIN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Je to návyková látka,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8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prudký jed.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C:\Users\notebookA\AppData\Local\Microsoft\Windows\Temporary Internet Files\Content.IE5\DFX46FHA\MC900053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86147">
            <a:off x="6767274" y="3056820"/>
            <a:ext cx="2232248" cy="1233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tebookA\AppData\Local\Microsoft\Windows\Temporary Internet Files\Content.IE5\6ZQSJ219\MC9001860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72599"/>
            <a:ext cx="1826057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50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Co způsobuje kouření ?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772816"/>
            <a:ext cx="8784976" cy="5078313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685800" indent="-685800">
              <a:buFont typeface="Wingdings" pitchFamily="2" charset="2"/>
              <a:buChar char="v"/>
            </a:pPr>
            <a:r>
              <a:rPr lang="cs-CZ" sz="5400" b="1" dirty="0" smtClean="0"/>
              <a:t>DECHOVÉ POTÍŽE</a:t>
            </a:r>
            <a:endParaRPr lang="cs-CZ" sz="5400" dirty="0" smtClean="0"/>
          </a:p>
          <a:p>
            <a:pPr marL="685800" indent="-685800">
              <a:buFont typeface="Wingdings" pitchFamily="2" charset="2"/>
              <a:buChar char="v"/>
            </a:pPr>
            <a:r>
              <a:rPr lang="cs-CZ" sz="5400" b="1" dirty="0" smtClean="0"/>
              <a:t>KAŠEL </a:t>
            </a:r>
            <a:r>
              <a:rPr lang="cs-CZ" sz="5400" b="1" dirty="0"/>
              <a:t>A </a:t>
            </a:r>
            <a:r>
              <a:rPr lang="cs-CZ" sz="5400" b="1" dirty="0" smtClean="0"/>
              <a:t>VYKAŠLÁVÁNÍ</a:t>
            </a:r>
            <a:endParaRPr lang="cs-CZ" sz="5400" dirty="0" smtClean="0"/>
          </a:p>
          <a:p>
            <a:pPr marL="685800" indent="-685800">
              <a:buFont typeface="Wingdings" pitchFamily="2" charset="2"/>
              <a:buChar char="v"/>
            </a:pPr>
            <a:r>
              <a:rPr lang="cs-CZ" sz="5400" b="1" dirty="0" smtClean="0"/>
              <a:t>SNIŽUJE </a:t>
            </a:r>
            <a:r>
              <a:rPr lang="cs-CZ" sz="5400" b="1" dirty="0"/>
              <a:t>KAPACITU </a:t>
            </a:r>
            <a:r>
              <a:rPr lang="cs-CZ" sz="5400" b="1" dirty="0" smtClean="0"/>
              <a:t>PLIC</a:t>
            </a:r>
          </a:p>
          <a:p>
            <a:pPr marL="685800" indent="-685800">
              <a:buFont typeface="Wingdings" pitchFamily="2" charset="2"/>
              <a:buChar char="v"/>
            </a:pPr>
            <a:r>
              <a:rPr lang="cs-CZ" sz="5400" b="1" dirty="0" smtClean="0"/>
              <a:t>ONEMOCNĚNÍ </a:t>
            </a:r>
            <a:r>
              <a:rPr lang="cs-CZ" sz="5400" b="1" dirty="0"/>
              <a:t>CÉV </a:t>
            </a:r>
            <a:r>
              <a:rPr lang="cs-CZ" sz="5400" b="1" dirty="0" smtClean="0"/>
              <a:t>                        A </a:t>
            </a:r>
            <a:r>
              <a:rPr lang="cs-CZ" sz="5400" b="1" dirty="0" smtClean="0"/>
              <a:t>SRDCE</a:t>
            </a:r>
            <a:endParaRPr lang="cs-CZ" sz="5400" dirty="0" smtClean="0"/>
          </a:p>
          <a:p>
            <a:pPr marL="685800" indent="-685800">
              <a:buFont typeface="Wingdings" pitchFamily="2" charset="2"/>
              <a:buChar char="v"/>
            </a:pPr>
            <a:r>
              <a:rPr lang="cs-CZ" sz="5400" b="1" dirty="0" smtClean="0"/>
              <a:t>RAKOVINU PLIC</a:t>
            </a:r>
            <a:endParaRPr lang="cs-CZ" sz="5400" dirty="0"/>
          </a:p>
        </p:txBody>
      </p:sp>
      <p:pic>
        <p:nvPicPr>
          <p:cNvPr id="3074" name="Picture 2" descr="C:\Users\notebookA\AppData\Local\Microsoft\Windows\Temporary Internet Files\Content.IE5\B83FZBAY\MC9003892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412776"/>
            <a:ext cx="1080120" cy="204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otebookA\AppData\Local\Microsoft\Windows\Temporary Internet Files\Content.IE5\6ZQSJ219\MC9003891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6175" y="4403929"/>
            <a:ext cx="1224136" cy="199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otebookA\AppData\Local\Microsoft\Windows\Temporary Internet Files\Content.IE5\3PBXJTZD\MC90029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834616">
            <a:off x="5632796" y="4919786"/>
            <a:ext cx="1187806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156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8800" b="1" dirty="0" smtClean="0"/>
              <a:t>Pasivní kouření</a:t>
            </a:r>
            <a:endParaRPr lang="cs-CZ" sz="8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89540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Cigaretovému kouři jsou vystaveni i lidé, kteří nekouří.</a:t>
            </a:r>
            <a:r>
              <a:rPr lang="cs-CZ" sz="2800" dirty="0" smtClean="0"/>
              <a:t> </a:t>
            </a:r>
            <a:r>
              <a:rPr lang="cs-CZ" sz="2800" b="1" dirty="0" smtClean="0"/>
              <a:t>Proto je zákonem zakázáno kouřit na veřejných prostranstvích, kde se shromažďují lidé…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7" y="3164681"/>
            <a:ext cx="5145832" cy="3416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Na zastávkách autobusů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V obchodech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U lékaře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Na poště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V bance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Ve škole</a:t>
            </a:r>
            <a:endParaRPr lang="cs-CZ" sz="3600" b="1" dirty="0"/>
          </a:p>
        </p:txBody>
      </p:sp>
      <p:pic>
        <p:nvPicPr>
          <p:cNvPr id="4098" name="Picture 2" descr="C:\Users\notebookA\AppData\Local\Microsoft\Windows\Temporary Internet Files\Content.IE5\2KLV417R\MC900231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79493"/>
            <a:ext cx="2035516" cy="142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otebookA\AppData\Local\Microsoft\Windows\Temporary Internet Files\Content.IE5\0JVK29QA\MC90043149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7604" y="3970274"/>
            <a:ext cx="1252508" cy="125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otebookA\AppData\Local\Microsoft\Windows\Temporary Internet Files\Content.IE5\0JVK29QA\MP9004394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3231" y="4886063"/>
            <a:ext cx="1416921" cy="1369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otebookA\AppData\Local\Microsoft\Windows\Temporary Internet Files\Content.IE5\F1QH0QLI\MC900330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5747" y="5172378"/>
            <a:ext cx="1119862" cy="108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otebookA\AppData\Local\Microsoft\Windows\Temporary Internet Files\Content.IE5\LF67EQ7N\MP90040007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4099" y="5079103"/>
            <a:ext cx="1831075" cy="146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677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15362"/>
            <a:ext cx="8229600" cy="1143000"/>
          </a:xfrm>
          <a:solidFill>
            <a:srgbClr val="FFCC00"/>
          </a:solidFill>
        </p:spPr>
        <p:txBody>
          <a:bodyPr>
            <a:normAutofit fontScale="90000"/>
          </a:bodyPr>
          <a:lstStyle/>
          <a:p>
            <a:r>
              <a:rPr lang="cs-CZ" sz="8900" b="1" dirty="0" smtClean="0"/>
              <a:t>Nekuřáctví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123" y="1558516"/>
            <a:ext cx="9007489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Pravděpodobně Vás čeká delší život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Pravděpodobně nedostanete nemoc z kouření</a:t>
            </a:r>
          </a:p>
          <a:p>
            <a:pPr algn="ctr"/>
            <a:r>
              <a:rPr lang="cs-CZ" sz="2800" b="1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Infarkt, mrtvice, rakovina plic, hrtanu, žaludku…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Nebudete trpět chronickým kašlem</a:t>
            </a:r>
          </a:p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Budete mnohem vitálnější</a:t>
            </a:r>
          </a:p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Nebudete mít zažloutlé zuby a nepříjemný dech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Vaše pleť bude zdravější a hezčí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Vaše prsty nebudou zažloutlé</a:t>
            </a:r>
          </a:p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Váš oděv nebude cítit kouřem</a:t>
            </a:r>
          </a:p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Budete mít daleko více času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Ušetříte spoustu peněz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20412763">
            <a:off x="509963" y="1229840"/>
            <a:ext cx="1562992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Výhody…</a:t>
            </a:r>
            <a:endParaRPr lang="cs-CZ" sz="2800" b="1" dirty="0"/>
          </a:p>
        </p:txBody>
      </p:sp>
      <p:pic>
        <p:nvPicPr>
          <p:cNvPr id="5122" name="Picture 2" descr="C:\Users\notebookA\AppData\Local\Microsoft\Windows\Temporary Internet Files\Content.IE5\2KLV417R\MC900149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123" y="2881592"/>
            <a:ext cx="1195058" cy="1063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otebookA\AppData\Local\Microsoft\Windows\Temporary Internet Files\Content.IE5\3WCXTO8L\MP9002890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221088"/>
            <a:ext cx="1828800" cy="12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otebookA\AppData\Local\Microsoft\Windows\Temporary Internet Files\Content.IE5\SHHEY6BA\MP9004252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226" y="4824592"/>
            <a:ext cx="1210466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notebookA\AppData\Local\Microsoft\Windows\Temporary Internet Files\Content.IE5\0JVK29QA\MP9004312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10452" y="2552917"/>
            <a:ext cx="1010628" cy="1040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notebookA\AppData\Local\Microsoft\Windows\Temporary Internet Files\Content.IE5\3PBXJTZD\MC9001134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2309" y="5738297"/>
            <a:ext cx="1179941" cy="92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notebookA\AppData\Local\Microsoft\Windows\Temporary Internet Files\Content.IE5\2KLV417R\MP9004006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10452" y="5571658"/>
            <a:ext cx="881734" cy="88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677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…</a:t>
            </a:r>
            <a:r>
              <a:rPr lang="cs-CZ" b="1" dirty="0" smtClean="0"/>
              <a:t>a jak se chovají někteří kuřáci 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Odhazují nedopalky cigaret na zem, </a:t>
            </a:r>
          </a:p>
          <a:p>
            <a:r>
              <a:rPr lang="cs-CZ" sz="3600" b="1" dirty="0" smtClean="0"/>
              <a:t>odhazují i krabičky od cigaret, obtěžují svým kouřením okolí…</a:t>
            </a:r>
          </a:p>
          <a:p>
            <a:endParaRPr lang="cs-CZ" sz="3600" b="1" dirty="0"/>
          </a:p>
        </p:txBody>
      </p:sp>
      <p:pic>
        <p:nvPicPr>
          <p:cNvPr id="7170" name="Picture 2" descr="C:\Users\notebookA\AppData\Local\Microsoft\Windows\Temporary Internet Files\Content.IE5\6ZQSJ219\MC9002909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57468">
            <a:off x="2245228" y="2171700"/>
            <a:ext cx="475252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225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otebookA\Desktop\FOTOGRAFIE\SLOŽKY FOTO\dětičky\2011-04-14 SSSS\P303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3852" y="947889"/>
            <a:ext cx="6616296" cy="496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1005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otebookA\Desktop\FOTOGRAFIE\SLOŽKY FOTO\dětičky\2011-04-14 SSSS\P30300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3852" y="947889"/>
            <a:ext cx="6616296" cy="496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8626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220089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Světový den bez tabáku</a:t>
            </a:r>
            <a:br>
              <a:rPr lang="cs-CZ" sz="6600" b="1" dirty="0" smtClean="0"/>
            </a:br>
            <a:r>
              <a:rPr lang="cs-CZ" sz="6600" b="1" dirty="0" smtClean="0">
                <a:solidFill>
                  <a:srgbClr val="FFCC00"/>
                </a:solidFill>
              </a:rPr>
              <a:t>31. květen </a:t>
            </a:r>
            <a:endParaRPr lang="cs-CZ" sz="6600" b="1" dirty="0">
              <a:solidFill>
                <a:srgbClr val="FFCC00"/>
              </a:solidFill>
            </a:endParaRPr>
          </a:p>
        </p:txBody>
      </p:sp>
      <p:pic>
        <p:nvPicPr>
          <p:cNvPr id="6146" name="Picture 2" descr="C:\Users\notebookA\AppData\Local\Microsoft\Windows\Temporary Internet Files\Content.IE5\THWIHKNG\MC900290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8989" y="1870295"/>
            <a:ext cx="167187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3020" y="3429000"/>
            <a:ext cx="7272808" cy="283154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33CC"/>
                </a:solidFill>
              </a:rPr>
              <a:t>Tento den se připomíná od roku 1987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33CC"/>
                </a:solidFill>
              </a:rPr>
              <a:t> Propaguje nekuřáctví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33CC"/>
                </a:solidFill>
              </a:rPr>
              <a:t> Upozorňuje se na důsledky kuřáctví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33CC"/>
                </a:solidFill>
              </a:rPr>
              <a:t> Dává se velký důraz na prevenci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33CC"/>
                </a:solidFill>
              </a:rPr>
              <a:t> Vznikají zákony, které kouření omezují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67601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Foto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09719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1331</TotalTime>
  <Words>249</Words>
  <Application>Microsoft Office PowerPoint</Application>
  <PresentationFormat>Předvádění na obrazovce (4:3)</PresentationFormat>
  <Paragraphs>74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 Kuřáctví </vt:lpstr>
      <vt:lpstr>Tabák</vt:lpstr>
      <vt:lpstr>Co způsobuje kouření ?</vt:lpstr>
      <vt:lpstr>Pasivní kouření</vt:lpstr>
      <vt:lpstr>Nekuřáctví </vt:lpstr>
      <vt:lpstr>…a jak se chovají někteří kuřáci …</vt:lpstr>
      <vt:lpstr>Snímek 9</vt:lpstr>
      <vt:lpstr>Snímek 10</vt:lpstr>
      <vt:lpstr>Světový den bez tabáku 31. květen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notebookA</dc:creator>
  <cp:lastModifiedBy>Dum</cp:lastModifiedBy>
  <cp:revision>25</cp:revision>
  <dcterms:created xsi:type="dcterms:W3CDTF">2012-10-27T12:42:25Z</dcterms:created>
  <dcterms:modified xsi:type="dcterms:W3CDTF">2013-04-02T09:39:55Z</dcterms:modified>
</cp:coreProperties>
</file>