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0" r:id="rId13"/>
    <p:sldId id="27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VY_32_INOVACE_17_VÝCHOVA KE ZDRAVÍ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HIV - AIDS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5102C1-46BE-4CF0-A786-E3D4B15A28B1}" type="presOf" srcId="{4C35D32F-0EAB-4CD7-82EE-45574DC2A586}" destId="{8BEBB6EC-1DAA-4CAC-8A25-BC0FCBD5DBD5}" srcOrd="0" destOrd="0" presId="urn:microsoft.com/office/officeart/2005/8/layout/target3"/>
    <dgm:cxn modelId="{F1358843-C329-4F8D-89C9-6429F2F3AFDE}" type="presOf" srcId="{D1D4F407-5343-4D3F-B5B9-D407B03CAEB4}" destId="{D005CE8C-CC26-4C3E-AC11-E15060ECD759}" srcOrd="0" destOrd="0" presId="urn:microsoft.com/office/officeart/2005/8/layout/target3"/>
    <dgm:cxn modelId="{E7E0CDEB-3BB1-43D6-BB25-5C750443F46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683B8E-BE08-40AE-9824-C54D315F7B67}" type="presOf" srcId="{D1D4F407-5343-4D3F-B5B9-D407B03CAEB4}" destId="{AED2198E-93D5-4001-81B4-73124B309672}" srcOrd="1" destOrd="0" presId="urn:microsoft.com/office/officeart/2005/8/layout/target3"/>
    <dgm:cxn modelId="{D9DBCC4C-647A-405E-8E64-217D1FBC383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74968F-0AFB-4E83-BAA0-4BFFB102D2D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A52A96-177B-468F-9F61-CEC49FAB97A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67511D-9168-451D-90F4-A42988B6EA8B}" type="presOf" srcId="{D1B46980-6531-4606-95E6-44980827E919}" destId="{2BE915AB-18AA-4053-B92C-3BFC9ED204BB}" srcOrd="1" destOrd="0" presId="urn:microsoft.com/office/officeart/2005/8/layout/target3"/>
    <dgm:cxn modelId="{5EFE2D6D-6317-4BBD-9BE7-C885D71B0EA9}" type="presOf" srcId="{B651F6E3-6281-48DB-9319-2AEAFDAE7572}" destId="{619D679B-A015-4ECF-8348-D1034C574F40}" srcOrd="0" destOrd="0" presId="urn:microsoft.com/office/officeart/2005/8/layout/target3"/>
    <dgm:cxn modelId="{C246FCF4-2F7E-417E-B3CE-D0404B6EE7A7}" type="presOf" srcId="{D8197B8C-B260-4A16-BDF4-0947B075E274}" destId="{25B08C86-7E15-44DC-BE7F-FFB55DD49D12}" srcOrd="0" destOrd="0" presId="urn:microsoft.com/office/officeart/2005/8/layout/target3"/>
    <dgm:cxn modelId="{63A964EA-2334-47FC-9D36-1E9892258E13}" type="presOf" srcId="{B651F6E3-6281-48DB-9319-2AEAFDAE7572}" destId="{6BB5E863-4638-4E1D-BFDE-399D028AC4ED}" srcOrd="1" destOrd="0" presId="urn:microsoft.com/office/officeart/2005/8/layout/target3"/>
    <dgm:cxn modelId="{AA1C859F-CA53-4D8A-9D00-D3E86489E991}" type="presParOf" srcId="{333A1088-737F-45CB-B68E-254E46348037}" destId="{F5ABB229-8D3B-4694-996A-96F23CF14429}" srcOrd="0" destOrd="0" presId="urn:microsoft.com/office/officeart/2005/8/layout/target3"/>
    <dgm:cxn modelId="{6A027DF9-B6DF-4E50-8500-9A9F42D5BFD9}" type="presParOf" srcId="{333A1088-737F-45CB-B68E-254E46348037}" destId="{F41139FD-01EE-4571-8B17-4FB00FC51163}" srcOrd="1" destOrd="0" presId="urn:microsoft.com/office/officeart/2005/8/layout/target3"/>
    <dgm:cxn modelId="{1CE81E7E-7258-433A-8DDB-7E1966878A9E}" type="presParOf" srcId="{333A1088-737F-45CB-B68E-254E46348037}" destId="{D005CE8C-CC26-4C3E-AC11-E15060ECD759}" srcOrd="2" destOrd="0" presId="urn:microsoft.com/office/officeart/2005/8/layout/target3"/>
    <dgm:cxn modelId="{64A77735-FC3A-44BC-86E5-4040BD53FC9B}" type="presParOf" srcId="{333A1088-737F-45CB-B68E-254E46348037}" destId="{2C702D82-9B77-49B7-9568-BB8EB47C3372}" srcOrd="3" destOrd="0" presId="urn:microsoft.com/office/officeart/2005/8/layout/target3"/>
    <dgm:cxn modelId="{02E52649-DD4B-4D4F-9815-93C6DC0EF8DC}" type="presParOf" srcId="{333A1088-737F-45CB-B68E-254E46348037}" destId="{A52A0455-90FF-4808-ABD0-F02540D31D5A}" srcOrd="4" destOrd="0" presId="urn:microsoft.com/office/officeart/2005/8/layout/target3"/>
    <dgm:cxn modelId="{60AACB9C-3710-4ADE-AD7E-A00AA2A8F936}" type="presParOf" srcId="{333A1088-737F-45CB-B68E-254E46348037}" destId="{6140AFEC-043D-4C43-A2F9-D0F5331DF3A3}" srcOrd="5" destOrd="0" presId="urn:microsoft.com/office/officeart/2005/8/layout/target3"/>
    <dgm:cxn modelId="{04DEF72E-0667-4926-A2FC-3E491E6E50BA}" type="presParOf" srcId="{333A1088-737F-45CB-B68E-254E46348037}" destId="{9358AC05-5D7D-4327-9F80-1AD486AEA664}" srcOrd="6" destOrd="0" presId="urn:microsoft.com/office/officeart/2005/8/layout/target3"/>
    <dgm:cxn modelId="{30E75C98-6D18-41D9-B27A-0E7AF85C4D80}" type="presParOf" srcId="{333A1088-737F-45CB-B68E-254E46348037}" destId="{313FC574-E1CD-4FB4-B054-0B805CE0447D}" srcOrd="7" destOrd="0" presId="urn:microsoft.com/office/officeart/2005/8/layout/target3"/>
    <dgm:cxn modelId="{89FB8AB4-AC66-46B7-9253-6DB70BB134AC}" type="presParOf" srcId="{333A1088-737F-45CB-B68E-254E46348037}" destId="{619D679B-A015-4ECF-8348-D1034C574F40}" srcOrd="8" destOrd="0" presId="urn:microsoft.com/office/officeart/2005/8/layout/target3"/>
    <dgm:cxn modelId="{C5E51DB0-CA4C-429D-801B-1C4858F8BF26}" type="presParOf" srcId="{333A1088-737F-45CB-B68E-254E46348037}" destId="{322283A8-4A27-4CDA-BAE3-F381106A9174}" srcOrd="9" destOrd="0" presId="urn:microsoft.com/office/officeart/2005/8/layout/target3"/>
    <dgm:cxn modelId="{1FFC3B4C-E40D-46A1-9505-0D1A4E464ACC}" type="presParOf" srcId="{333A1088-737F-45CB-B68E-254E46348037}" destId="{FFC9F71D-1B4F-4AD9-A4A6-86ADEFC8AF5C}" srcOrd="10" destOrd="0" presId="urn:microsoft.com/office/officeart/2005/8/layout/target3"/>
    <dgm:cxn modelId="{72FB22D8-9612-4CCD-AFBE-89FAD05FC4DE}" type="presParOf" srcId="{333A1088-737F-45CB-B68E-254E46348037}" destId="{25B08C86-7E15-44DC-BE7F-FFB55DD49D12}" srcOrd="11" destOrd="0" presId="urn:microsoft.com/office/officeart/2005/8/layout/target3"/>
    <dgm:cxn modelId="{FD63F6C1-036E-4F9D-9C3E-0D1E8638A012}" type="presParOf" srcId="{333A1088-737F-45CB-B68E-254E46348037}" destId="{76644BE8-9D7C-4C09-B250-3D10AF48CBB7}" srcOrd="12" destOrd="0" presId="urn:microsoft.com/office/officeart/2005/8/layout/target3"/>
    <dgm:cxn modelId="{49F9527F-92BC-41CB-91BB-CEB22658DEAB}" type="presParOf" srcId="{333A1088-737F-45CB-B68E-254E46348037}" destId="{EE85B701-7295-41C0-BA7A-34D3756A2AE6}" srcOrd="13" destOrd="0" presId="urn:microsoft.com/office/officeart/2005/8/layout/target3"/>
    <dgm:cxn modelId="{FC5E62EE-88D9-4B22-9E58-53E42785AB96}" type="presParOf" srcId="{333A1088-737F-45CB-B68E-254E46348037}" destId="{8BEBB6EC-1DAA-4CAC-8A25-BC0FCBD5DBD5}" srcOrd="14" destOrd="0" presId="urn:microsoft.com/office/officeart/2005/8/layout/target3"/>
    <dgm:cxn modelId="{10A11E54-D7C3-4C15-AED5-EDF071C30BE0}" type="presParOf" srcId="{333A1088-737F-45CB-B68E-254E46348037}" destId="{AED2198E-93D5-4001-81B4-73124B309672}" srcOrd="15" destOrd="0" presId="urn:microsoft.com/office/officeart/2005/8/layout/target3"/>
    <dgm:cxn modelId="{286FBBFF-8B5E-4A2B-AC94-898D73A3A5D8}" type="presParOf" srcId="{333A1088-737F-45CB-B68E-254E46348037}" destId="{2BE915AB-18AA-4053-B92C-3BFC9ED204BB}" srcOrd="16" destOrd="0" presId="urn:microsoft.com/office/officeart/2005/8/layout/target3"/>
    <dgm:cxn modelId="{39CBE25B-F951-4298-BAF8-35F870CC174B}" type="presParOf" srcId="{333A1088-737F-45CB-B68E-254E46348037}" destId="{6BB5E863-4638-4E1D-BFDE-399D028AC4ED}" srcOrd="17" destOrd="0" presId="urn:microsoft.com/office/officeart/2005/8/layout/target3"/>
    <dgm:cxn modelId="{E37786E7-50DC-40BE-AC84-A8E640F8DEFE}" type="presParOf" srcId="{333A1088-737F-45CB-B68E-254E46348037}" destId="{5A5FFA88-C948-4069-8E93-59FA12366E83}" srcOrd="18" destOrd="0" presId="urn:microsoft.com/office/officeart/2005/8/layout/target3"/>
    <dgm:cxn modelId="{85D49303-55D2-4F54-B481-763B4F7764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VY_32_INOVACE_17_VÝCHOVA KE ZDRAVÍ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HIV - AIDS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A8C36-900B-41E4-9593-E9C89A9EC47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E4436E-300D-4CEE-A869-6CAEA4D0CC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29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086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6695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65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0865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1456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402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5028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2157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120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2706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5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3B47C2-7A34-498F-BDD5-0732C11CED4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7BC51-82A5-41FC-8C90-14A37B4489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285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988506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3259383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zdraví</a:t>
            </a:r>
          </a:p>
          <a:p>
            <a:r>
              <a:rPr lang="cs-CZ" sz="2400" dirty="0" smtClean="0"/>
              <a:t>Název učiva:       	HIV - AIDS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jaká je to nemoc ?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co ji způsobuje ?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jak se chránit ?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jak se přenáší ?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jak se nepřenáší ?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možnosti testování na přítomnost HIV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8820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1772816"/>
            <a:ext cx="3888432" cy="3384376"/>
          </a:xfrm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cs-CZ" sz="13800" b="1" dirty="0" smtClean="0"/>
              <a:t>AIDS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xmlns="" val="223494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CO  ZNAMENÁ ZKRATKA AIDS?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7632848" cy="34163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SYNDROM </a:t>
            </a:r>
          </a:p>
          <a:p>
            <a:pPr algn="ctr"/>
            <a:r>
              <a:rPr lang="cs-CZ" sz="5400" b="1" dirty="0" smtClean="0"/>
              <a:t> ZÍSKANÉ </a:t>
            </a:r>
          </a:p>
          <a:p>
            <a:pPr algn="ctr"/>
            <a:r>
              <a:rPr lang="cs-CZ" sz="5400" b="1" dirty="0" smtClean="0"/>
              <a:t>IMUNITNÍ </a:t>
            </a:r>
          </a:p>
          <a:p>
            <a:pPr algn="ctr"/>
            <a:r>
              <a:rPr lang="cs-CZ" sz="5400" b="1" dirty="0" smtClean="0"/>
              <a:t>NEDOSTATEČNOSTI</a:t>
            </a:r>
            <a:endParaRPr lang="cs-CZ" sz="5400" b="1" dirty="0"/>
          </a:p>
        </p:txBody>
      </p:sp>
      <p:sp>
        <p:nvSpPr>
          <p:cNvPr id="4" name="Šipka dolů 3"/>
          <p:cNvSpPr/>
          <p:nvPr/>
        </p:nvSpPr>
        <p:spPr>
          <a:xfrm>
            <a:off x="3347864" y="1412776"/>
            <a:ext cx="1872208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4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188640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CO ZPŮSOBUJE TOTO ONEMOCNĚNÍ 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1916832"/>
            <a:ext cx="3960440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virus HIV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861048"/>
            <a:ext cx="6696744" cy="224676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ZPŮSOBUJE, </a:t>
            </a:r>
          </a:p>
          <a:p>
            <a:pPr algn="ctr"/>
            <a:r>
              <a:rPr lang="cs-CZ" sz="2800" b="1" dirty="0" smtClean="0"/>
              <a:t>ŽE ČLOVĚK PŘESTANE BÝT SCHOPNÝM BRÁNIT SE INFEKČNÍM ONEMOCNĚNÍM.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ORGANISMUS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SE NEDOKÁŽE SÁM BRÁNIT.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3779912" y="3024828"/>
            <a:ext cx="1296144" cy="836220"/>
          </a:xfrm>
          <a:prstGeom prst="down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3779912" y="1340768"/>
            <a:ext cx="1296144" cy="576064"/>
          </a:xfrm>
          <a:prstGeom prst="down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273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JAK SE VIRUS HIV MŮŽE </a:t>
            </a:r>
            <a:r>
              <a:rPr lang="cs-CZ" sz="4800" b="1" dirty="0" smtClean="0"/>
              <a:t>ŠÍŘIT?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085869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4789" y="1628800"/>
            <a:ext cx="7696472" cy="464742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Přenáší se zejména při</a:t>
            </a:r>
            <a:r>
              <a:rPr lang="cs-CZ" sz="5400" dirty="0"/>
              <a:t> </a:t>
            </a:r>
            <a:endParaRPr lang="cs-CZ" sz="5400" dirty="0" smtClean="0"/>
          </a:p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nechráněném </a:t>
            </a:r>
          </a:p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sexuálním </a:t>
            </a:r>
            <a:r>
              <a:rPr lang="cs-CZ" sz="5400" b="1" dirty="0">
                <a:solidFill>
                  <a:schemeClr val="accent1">
                    <a:lumMod val="75000"/>
                  </a:schemeClr>
                </a:solidFill>
              </a:rPr>
              <a:t>styku </a:t>
            </a:r>
            <a:endParaRPr lang="cs-CZ" sz="5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5400" dirty="0" smtClean="0"/>
              <a:t>a </a:t>
            </a:r>
          </a:p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krví</a:t>
            </a:r>
            <a:r>
              <a:rPr lang="cs-CZ" sz="8000" b="1" dirty="0">
                <a:solidFill>
                  <a:srgbClr val="FF0000"/>
                </a:solidFill>
              </a:rPr>
              <a:t>.</a:t>
            </a:r>
            <a:r>
              <a:rPr lang="cs-CZ" sz="8000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64589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INFIKACE PŘI SEXUÁLNÍM </a:t>
            </a:r>
            <a:r>
              <a:rPr lang="cs-CZ" b="1" dirty="0" smtClean="0"/>
              <a:t>STYKU?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 rot="21157440">
            <a:off x="1475656" y="1547502"/>
            <a:ext cx="6120680" cy="4708981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ANO,</a:t>
            </a:r>
            <a:r>
              <a:rPr lang="cs-CZ" sz="3600" b="1" dirty="0" smtClean="0"/>
              <a:t>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MŮŽE SE TO STÁT. </a:t>
            </a:r>
          </a:p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Při sexuálním styku vznikají drobné trhlinky </a:t>
            </a:r>
          </a:p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a krvácení ve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tkáních </a:t>
            </a:r>
            <a:endParaRPr lang="cs-CZ" sz="36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a v těchto místech může dojít </a:t>
            </a:r>
          </a:p>
          <a:p>
            <a:pPr algn="ctr"/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k přenosu infekce do krevního oběhu!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101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Jaká je obrana proti </a:t>
            </a:r>
            <a:r>
              <a:rPr lang="cs-CZ" sz="4800" b="1" dirty="0" smtClean="0"/>
              <a:t>infekci?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1645348"/>
            <a:ext cx="4536504" cy="1200329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FF00"/>
                </a:solidFill>
              </a:rPr>
              <a:t>Jediná !!!</a:t>
            </a:r>
            <a:endParaRPr lang="cs-CZ" sz="72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9652" y="2995673"/>
            <a:ext cx="6336704" cy="32316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Používat ochranu </a:t>
            </a:r>
          </a:p>
          <a:p>
            <a:pPr algn="ctr"/>
            <a:r>
              <a:rPr lang="cs-CZ" sz="5400" b="1" dirty="0" smtClean="0"/>
              <a:t> </a:t>
            </a:r>
          </a:p>
          <a:p>
            <a:pPr algn="ctr"/>
            <a:r>
              <a:rPr lang="cs-CZ" sz="9600" b="1" dirty="0" smtClean="0"/>
              <a:t>kondom</a:t>
            </a:r>
            <a:endParaRPr lang="cs-CZ" sz="9600" b="1" dirty="0"/>
          </a:p>
        </p:txBody>
      </p:sp>
      <p:sp>
        <p:nvSpPr>
          <p:cNvPr id="5" name="Šipka dolů 4"/>
          <p:cNvSpPr/>
          <p:nvPr/>
        </p:nvSpPr>
        <p:spPr>
          <a:xfrm>
            <a:off x="4017399" y="3856286"/>
            <a:ext cx="657766" cy="864096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856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/>
              <a:t>Jak je možné, nakazit se </a:t>
            </a:r>
            <a:r>
              <a:rPr lang="cs-CZ" sz="4800" b="1" dirty="0" smtClean="0"/>
              <a:t>krví?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060848"/>
            <a:ext cx="7200800" cy="3744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425" y="1736812"/>
            <a:ext cx="878497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0753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6000" b="1" dirty="0" smtClean="0"/>
              <a:t>Jak se </a:t>
            </a:r>
            <a:r>
              <a:rPr lang="cs-CZ" sz="6000" b="1" u="sng" dirty="0" smtClean="0"/>
              <a:t>nemůžete</a:t>
            </a:r>
            <a:r>
              <a:rPr lang="cs-CZ" sz="6000" b="1" dirty="0" smtClean="0"/>
              <a:t> </a:t>
            </a:r>
            <a:r>
              <a:rPr lang="cs-CZ" sz="6000" b="1" dirty="0" smtClean="0"/>
              <a:t>nakazit?</a:t>
            </a:r>
            <a:endParaRPr lang="cs-CZ" sz="6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572" y="1412776"/>
            <a:ext cx="8064896" cy="496855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</p:pic>
      <p:cxnSp>
        <p:nvCxnSpPr>
          <p:cNvPr id="5" name="Přímá spojnice 4"/>
          <p:cNvCxnSpPr/>
          <p:nvPr/>
        </p:nvCxnSpPr>
        <p:spPr>
          <a:xfrm>
            <a:off x="4067944" y="2420888"/>
            <a:ext cx="136815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31840" y="2852936"/>
            <a:ext cx="136815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88224" y="2708920"/>
            <a:ext cx="1944216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68144" y="3068960"/>
            <a:ext cx="936104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4437112"/>
            <a:ext cx="144016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99992" y="4869160"/>
            <a:ext cx="1368152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771800" y="5553236"/>
            <a:ext cx="1044116" cy="6840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211960" y="2420888"/>
            <a:ext cx="1224136" cy="756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131840" y="2798930"/>
            <a:ext cx="1080120" cy="7020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020272" y="2708920"/>
            <a:ext cx="100811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580112" y="3149969"/>
            <a:ext cx="1224136" cy="10711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7164288" y="3789040"/>
            <a:ext cx="10801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164288" y="3645024"/>
            <a:ext cx="1152128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4283968" y="4869160"/>
            <a:ext cx="151216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3" name="Přímá spojnice 3072"/>
          <p:cNvCxnSpPr/>
          <p:nvPr/>
        </p:nvCxnSpPr>
        <p:spPr>
          <a:xfrm flipV="1">
            <a:off x="2771800" y="5661248"/>
            <a:ext cx="90010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699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  <a:solidFill>
            <a:schemeClr val="bg1">
              <a:lumMod val="65000"/>
            </a:schemeClr>
          </a:solidFill>
        </p:spPr>
        <p:txBody>
          <a:bodyPr>
            <a:noAutofit/>
          </a:bodyPr>
          <a:lstStyle/>
          <a:p>
            <a:r>
              <a:rPr lang="cs-CZ" sz="5400" b="1" dirty="0" smtClean="0"/>
              <a:t>A co když si nejsi jistý, </a:t>
            </a:r>
            <a:br>
              <a:rPr lang="cs-CZ" sz="5400" b="1" dirty="0" smtClean="0"/>
            </a:br>
            <a:r>
              <a:rPr lang="cs-CZ" sz="5400" b="1" dirty="0" smtClean="0"/>
              <a:t>jestli ses </a:t>
            </a:r>
            <a:r>
              <a:rPr lang="cs-CZ" sz="5400" b="1" dirty="0" smtClean="0"/>
              <a:t>nenakazil?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208912" cy="36728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  <a:spcAft>
                <a:spcPts val="750"/>
              </a:spcAft>
            </a:pPr>
            <a:r>
              <a:rPr lang="cs-CZ" sz="4000" b="1" dirty="0" smtClean="0">
                <a:solidFill>
                  <a:srgbClr val="7030A0"/>
                </a:solidFill>
                <a:effectLst/>
                <a:latin typeface="Arial"/>
                <a:ea typeface="Times New Roman"/>
                <a:cs typeface="Times New Roman"/>
              </a:rPr>
              <a:t>Kde se nechat otestovat?</a:t>
            </a:r>
            <a:endParaRPr lang="cs-CZ" sz="1000" b="1" dirty="0">
              <a:solidFill>
                <a:srgbClr val="7030A0"/>
              </a:solidFill>
              <a:ea typeface="Calibri"/>
              <a:cs typeface="Times New Roman"/>
            </a:endParaRPr>
          </a:p>
          <a:p>
            <a:r>
              <a:rPr lang="cs-CZ" sz="2800" b="1" dirty="0">
                <a:solidFill>
                  <a:srgbClr val="292929"/>
                </a:solidFill>
                <a:latin typeface="Arial"/>
                <a:ea typeface="Times New Roman"/>
              </a:rPr>
              <a:t>V současné době je v České republice možné podstoupit </a:t>
            </a:r>
            <a:r>
              <a:rPr lang="cs-CZ" sz="4000" b="1" dirty="0">
                <a:solidFill>
                  <a:srgbClr val="292929"/>
                </a:solidFill>
                <a:latin typeface="Arial"/>
                <a:ea typeface="Times New Roman"/>
              </a:rPr>
              <a:t>test</a:t>
            </a:r>
            <a:r>
              <a:rPr lang="cs-CZ" sz="2800" b="1" dirty="0">
                <a:solidFill>
                  <a:srgbClr val="292929"/>
                </a:solidFill>
                <a:latin typeface="Arial"/>
                <a:ea typeface="Times New Roman"/>
              </a:rPr>
              <a:t> na přítomnost viru HIV jednak </a:t>
            </a:r>
            <a:endParaRPr lang="cs-CZ" sz="2800" b="1" dirty="0" smtClean="0">
              <a:solidFill>
                <a:srgbClr val="292929"/>
              </a:solidFill>
              <a:latin typeface="Arial"/>
              <a:ea typeface="Times New Roman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solidFill>
                  <a:srgbClr val="7030A0"/>
                </a:solidFill>
                <a:latin typeface="Arial"/>
                <a:ea typeface="Times New Roman"/>
              </a:rPr>
              <a:t>v </a:t>
            </a:r>
            <a:r>
              <a:rPr lang="cs-CZ" sz="2800" dirty="0">
                <a:solidFill>
                  <a:srgbClr val="7030A0"/>
                </a:solidFill>
                <a:latin typeface="Arial"/>
                <a:ea typeface="Times New Roman"/>
              </a:rPr>
              <a:t>tzv. </a:t>
            </a:r>
            <a:r>
              <a:rPr lang="cs-CZ" sz="2800" b="1" dirty="0">
                <a:latin typeface="Arial"/>
                <a:ea typeface="Times New Roman"/>
              </a:rPr>
              <a:t>AIDS centrech</a:t>
            </a:r>
            <a:r>
              <a:rPr lang="cs-CZ" sz="2800" dirty="0">
                <a:solidFill>
                  <a:srgbClr val="7030A0"/>
                </a:solidFill>
                <a:latin typeface="Arial"/>
                <a:ea typeface="Times New Roman"/>
              </a:rPr>
              <a:t>, které se nachází </a:t>
            </a:r>
            <a:r>
              <a:rPr lang="cs-CZ" sz="2800" dirty="0" smtClean="0">
                <a:solidFill>
                  <a:srgbClr val="7030A0"/>
                </a:solidFill>
                <a:latin typeface="Arial"/>
                <a:ea typeface="Times New Roman"/>
              </a:rPr>
              <a:t>v </a:t>
            </a:r>
            <a:r>
              <a:rPr lang="cs-CZ" sz="2800" dirty="0">
                <a:solidFill>
                  <a:srgbClr val="7030A0"/>
                </a:solidFill>
                <a:latin typeface="Arial"/>
                <a:ea typeface="Times New Roman"/>
              </a:rPr>
              <a:t>bývalých krajských městech, </a:t>
            </a:r>
            <a:r>
              <a:rPr lang="cs-CZ" sz="2800" dirty="0" smtClean="0">
                <a:solidFill>
                  <a:srgbClr val="7030A0"/>
                </a:solidFill>
                <a:latin typeface="Arial"/>
                <a:ea typeface="Times New Roman"/>
              </a:rPr>
              <a:t>ale </a:t>
            </a:r>
            <a:r>
              <a:rPr lang="cs-CZ" sz="2800" dirty="0">
                <a:solidFill>
                  <a:srgbClr val="7030A0"/>
                </a:solidFill>
                <a:latin typeface="Arial"/>
                <a:ea typeface="Times New Roman"/>
              </a:rPr>
              <a:t>také ve většině </a:t>
            </a:r>
            <a:endParaRPr lang="cs-CZ" sz="2800" dirty="0" smtClean="0">
              <a:solidFill>
                <a:srgbClr val="7030A0"/>
              </a:solidFill>
              <a:latin typeface="Arial"/>
              <a:ea typeface="Times New Roman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b="1" dirty="0" smtClean="0">
                <a:latin typeface="Arial"/>
                <a:ea typeface="Times New Roman"/>
              </a:rPr>
              <a:t>zdravotních </a:t>
            </a:r>
            <a:r>
              <a:rPr lang="cs-CZ" sz="2800" b="1" dirty="0">
                <a:latin typeface="Arial"/>
                <a:ea typeface="Times New Roman"/>
              </a:rPr>
              <a:t>ústavů </a:t>
            </a:r>
            <a:r>
              <a:rPr lang="cs-CZ" sz="2800" dirty="0" smtClean="0">
                <a:solidFill>
                  <a:srgbClr val="7030A0"/>
                </a:solidFill>
                <a:latin typeface="Arial"/>
                <a:ea typeface="Times New Roman"/>
              </a:rPr>
              <a:t>( polikliniky, nemocnice</a:t>
            </a:r>
            <a:r>
              <a:rPr lang="cs-CZ" sz="2800" b="1" dirty="0" smtClean="0">
                <a:solidFill>
                  <a:srgbClr val="7030A0"/>
                </a:solidFill>
                <a:latin typeface="Arial"/>
                <a:ea typeface="Times New Roman"/>
              </a:rPr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>
                <a:solidFill>
                  <a:srgbClr val="7030A0"/>
                </a:solidFill>
                <a:latin typeface="Arial"/>
                <a:ea typeface="Times New Roman"/>
              </a:rPr>
              <a:t>nebo u každého </a:t>
            </a:r>
            <a:r>
              <a:rPr lang="cs-CZ" sz="2800" b="1" dirty="0">
                <a:latin typeface="Arial"/>
                <a:ea typeface="Times New Roman"/>
              </a:rPr>
              <a:t>praktického lékaře</a:t>
            </a:r>
            <a:r>
              <a:rPr lang="cs-CZ" sz="2800" dirty="0">
                <a:solidFill>
                  <a:srgbClr val="7030A0"/>
                </a:solidFill>
                <a:latin typeface="Arial"/>
                <a:ea typeface="Times New Roman"/>
              </a:rPr>
              <a:t>.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523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Nemoc AIDS </a:t>
            </a:r>
            <a:r>
              <a:rPr lang="cs-CZ" sz="16600" b="1" dirty="0" smtClean="0"/>
              <a:t>NENÍ </a:t>
            </a:r>
            <a:r>
              <a:rPr lang="cs-CZ" sz="9600" b="1" dirty="0" smtClean="0"/>
              <a:t>vyléčitelná, umírá se na ni.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399732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Mějte na paměti !!!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237181" cy="4524315"/>
          </a:xfrm>
          <a:prstGeom prst="rect">
            <a:avLst/>
          </a:prstGeom>
          <a:ln w="57150">
            <a:solidFill>
              <a:srgbClr val="7030A0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Podle zákona  !!! </a:t>
            </a:r>
          </a:p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je sexuální styk povolen, </a:t>
            </a:r>
          </a:p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pokud jsou partneři svéprávní. </a:t>
            </a:r>
          </a:p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To znamená, že dosáhli věku </a:t>
            </a:r>
          </a:p>
          <a:p>
            <a:pPr algn="ctr"/>
            <a:r>
              <a:rPr lang="cs-CZ" sz="9600" b="1" dirty="0" smtClean="0">
                <a:solidFill>
                  <a:srgbClr val="7030A0"/>
                </a:solidFill>
              </a:rPr>
              <a:t>15 let.</a:t>
            </a:r>
            <a:endParaRPr lang="cs-CZ" sz="9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26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3046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245</Words>
  <Application>Microsoft Office PowerPoint</Application>
  <PresentationFormat>Předvádění na obrazovce (4:3)</PresentationFormat>
  <Paragraphs>67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AIDS</vt:lpstr>
      <vt:lpstr>CO  ZNAMENÁ ZKRATKA AIDS?</vt:lpstr>
      <vt:lpstr>CO ZPŮSOBUJE TOTO ONEMOCNĚNÍ ?</vt:lpstr>
      <vt:lpstr>JAK SE VIRUS HIV MŮŽE ŠÍŘIT?</vt:lpstr>
      <vt:lpstr>INFIKACE PŘI SEXUÁLNÍM STYKU?</vt:lpstr>
      <vt:lpstr>Jaká je obrana proti infekci?</vt:lpstr>
      <vt:lpstr>Jak je možné, nakazit se krví?</vt:lpstr>
      <vt:lpstr>Jak se nemůžete nakazit?</vt:lpstr>
      <vt:lpstr>A co když si nejsi jistý,  jestli ses nenakazil?</vt:lpstr>
      <vt:lpstr>Nemoc AIDS NENÍ vyléčitelná, umírá se na ni.</vt:lpstr>
      <vt:lpstr>Mějte na paměti !!!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AIDS</dc:title>
  <dc:creator>reditelka</dc:creator>
  <cp:lastModifiedBy>Dum</cp:lastModifiedBy>
  <cp:revision>25</cp:revision>
  <dcterms:created xsi:type="dcterms:W3CDTF">2012-11-28T15:33:12Z</dcterms:created>
  <dcterms:modified xsi:type="dcterms:W3CDTF">2013-04-02T09:43:20Z</dcterms:modified>
</cp:coreProperties>
</file>