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376" r:id="rId3"/>
    <p:sldId id="374" r:id="rId4"/>
    <p:sldId id="378" r:id="rId5"/>
    <p:sldId id="377" r:id="rId6"/>
    <p:sldId id="379" r:id="rId7"/>
    <p:sldId id="38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347"/>
    <a:srgbClr val="FF9933"/>
    <a:srgbClr val="5876A8"/>
    <a:srgbClr val="84B6D8"/>
    <a:srgbClr val="2B4867"/>
    <a:srgbClr val="6687A2"/>
    <a:srgbClr val="00AAEE"/>
    <a:srgbClr val="5587C3"/>
    <a:srgbClr val="315F97"/>
    <a:srgbClr val="2FC4FF"/>
  </p:clrMru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FD4443E-F989-4FC4-A0C8-D5A2AF1F390B}" styleName="Tmavý styl 1 – zvýraznění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Styl s motivem 2 – zvýraznění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7" autoAdjust="0"/>
    <p:restoredTop sz="92237" autoAdjust="0"/>
  </p:normalViewPr>
  <p:slideViewPr>
    <p:cSldViewPr>
      <p:cViewPr varScale="1">
        <p:scale>
          <a:sx n="63" d="100"/>
          <a:sy n="63" d="100"/>
        </p:scale>
        <p:origin x="-146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63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view3D>
      <c:rotX val="30"/>
      <c:perspective val="30"/>
    </c:view3D>
    <c:plotArea>
      <c:layout/>
      <c:pie3DChart>
        <c:varyColors val="1"/>
      </c:pie3DChart>
    </c:plotArea>
    <c:legend>
      <c:legendPos val="r"/>
      <c:layout>
        <c:manualLayout>
          <c:xMode val="edge"/>
          <c:yMode val="edge"/>
          <c:x val="0.69276436328166868"/>
          <c:y val="0.33470279993520996"/>
          <c:w val="0.27100044439506732"/>
          <c:h val="0.28477161859720096"/>
        </c:manualLayout>
      </c:layout>
      <c:txPr>
        <a:bodyPr/>
        <a:lstStyle/>
        <a:p>
          <a:pPr>
            <a:defRPr sz="1200"/>
          </a:pPr>
          <a:endParaRPr lang="cs-CZ"/>
        </a:p>
      </c:txPr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AF60A7-89CB-4D27-8DC8-127EF74658A7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C9266-ACEB-4522-AED5-358AABFAC10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C8ECB-113D-40B2-83BA-EE301FA9060F}" type="datetimeFigureOut">
              <a:rPr lang="cs-CZ" smtClean="0"/>
              <a:pPr/>
              <a:t>13.3.2012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5A954C-2DBC-492C-8AAF-F1A0C98167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Nadpis 1"/>
          <p:cNvSpPr>
            <a:spLocks noGrp="1"/>
          </p:cNvSpPr>
          <p:nvPr>
            <p:ph type="ctrTitle"/>
          </p:nvPr>
        </p:nvSpPr>
        <p:spPr>
          <a:xfrm>
            <a:off x="755576" y="1916832"/>
            <a:ext cx="7772400" cy="164249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republika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0" y="3933056"/>
            <a:ext cx="9144000" cy="648072"/>
          </a:xfrm>
          <a:prstGeom prst="rect">
            <a:avLst/>
          </a:prstGeom>
          <a:noFill/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b="1" noProof="0" dirty="0" smtClean="0">
                <a:solidFill>
                  <a:srgbClr val="6687A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Ekonomika</a:t>
            </a:r>
            <a:endParaRPr kumimoji="0" lang="cs-CZ" sz="4400" b="1" i="0" u="none" strike="noStrike" kern="1200" cap="none" spc="0" normalizeH="0" baseline="0" noProof="0" dirty="0">
              <a:ln>
                <a:noFill/>
              </a:ln>
              <a:solidFill>
                <a:srgbClr val="6687A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7668344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Mgr. Jan Kašpar</a:t>
            </a:r>
            <a:endParaRPr lang="cs-CZ" sz="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Vývoj ekonomiky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již </a:t>
            </a:r>
            <a:r>
              <a:rPr lang="cs-CZ" sz="2400" dirty="0" smtClean="0"/>
              <a:t>za Rakouska-Uherska příznivé podmínky</a:t>
            </a:r>
          </a:p>
          <a:p>
            <a:r>
              <a:rPr lang="cs-CZ" sz="2400" dirty="0" smtClean="0"/>
              <a:t>2/3 </a:t>
            </a:r>
            <a:r>
              <a:rPr lang="cs-CZ" sz="2400" dirty="0" smtClean="0"/>
              <a:t>průmyslu </a:t>
            </a:r>
            <a:r>
              <a:rPr lang="cs-CZ" sz="2400" dirty="0" smtClean="0"/>
              <a:t>soustředěno v Českých zemích</a:t>
            </a:r>
          </a:p>
          <a:p>
            <a:r>
              <a:rPr lang="cs-CZ" sz="2400" dirty="0" smtClean="0"/>
              <a:t>1918 – vyspělá průmyslová země</a:t>
            </a:r>
          </a:p>
          <a:p>
            <a:r>
              <a:rPr lang="cs-CZ" sz="2400" dirty="0" smtClean="0"/>
              <a:t>p</a:t>
            </a:r>
            <a:r>
              <a:rPr lang="cs-CZ" sz="2400" dirty="0" smtClean="0"/>
              <a:t>atříme </a:t>
            </a:r>
            <a:r>
              <a:rPr lang="cs-CZ" sz="2400" dirty="0" smtClean="0"/>
              <a:t>mezi 10 nejvyspělejších zemí na světě</a:t>
            </a:r>
          </a:p>
          <a:p>
            <a:r>
              <a:rPr lang="cs-CZ" sz="2400" dirty="0" smtClean="0"/>
              <a:t>1939 – okupace, válečná výroba</a:t>
            </a:r>
          </a:p>
          <a:p>
            <a:r>
              <a:rPr lang="cs-CZ" sz="2400" dirty="0" smtClean="0"/>
              <a:t>z</a:t>
            </a:r>
            <a:r>
              <a:rPr lang="cs-CZ" sz="2400" dirty="0" smtClean="0"/>
              <a:t>tráta </a:t>
            </a:r>
            <a:r>
              <a:rPr lang="cs-CZ" sz="2400" dirty="0" smtClean="0"/>
              <a:t>většiny průmyslového potenciálu</a:t>
            </a:r>
          </a:p>
          <a:p>
            <a:r>
              <a:rPr lang="cs-CZ" sz="2400" dirty="0" smtClean="0"/>
              <a:t>1945 – poloviční produkce jak před válkou</a:t>
            </a:r>
          </a:p>
          <a:p>
            <a:r>
              <a:rPr lang="cs-CZ" sz="2400" dirty="0" smtClean="0"/>
              <a:t>1948 – komunistický převrat, znárodnění průmyslu, </a:t>
            </a:r>
            <a:br>
              <a:rPr lang="cs-CZ" sz="2400" dirty="0" smtClean="0"/>
            </a:br>
            <a:r>
              <a:rPr lang="cs-CZ" sz="2400" dirty="0" smtClean="0"/>
              <a:t>přechod na plánované hospodářství (pětiletky)</a:t>
            </a:r>
          </a:p>
          <a:p>
            <a:r>
              <a:rPr lang="cs-CZ" sz="2400" dirty="0" smtClean="0"/>
              <a:t>1989 – přechod na tržní ekonomiku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Ekonomika ČR dnes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556792"/>
            <a:ext cx="7901014" cy="4569371"/>
          </a:xfrm>
        </p:spPr>
        <p:txBody>
          <a:bodyPr>
            <a:normAutofit/>
          </a:bodyPr>
          <a:lstStyle/>
          <a:p>
            <a:r>
              <a:rPr lang="cs-CZ" dirty="0" smtClean="0"/>
              <a:t>s</a:t>
            </a:r>
            <a:r>
              <a:rPr lang="cs-CZ" dirty="0" smtClean="0"/>
              <a:t>tředně </a:t>
            </a:r>
            <a:r>
              <a:rPr lang="cs-CZ" dirty="0" smtClean="0"/>
              <a:t>vyspělá průmyslová země</a:t>
            </a:r>
          </a:p>
          <a:p>
            <a:r>
              <a:rPr lang="cs-CZ" dirty="0" smtClean="0"/>
              <a:t>t</a:t>
            </a:r>
            <a:r>
              <a:rPr lang="cs-CZ" dirty="0" smtClean="0"/>
              <a:t>ržní </a:t>
            </a:r>
            <a:r>
              <a:rPr lang="cs-CZ" dirty="0" smtClean="0"/>
              <a:t>ekonomika</a:t>
            </a:r>
          </a:p>
          <a:p>
            <a:r>
              <a:rPr lang="cs-CZ" dirty="0" smtClean="0"/>
              <a:t>j</a:t>
            </a:r>
            <a:r>
              <a:rPr lang="cs-CZ" dirty="0" smtClean="0"/>
              <a:t>edna </a:t>
            </a:r>
            <a:r>
              <a:rPr lang="cs-CZ" dirty="0" smtClean="0"/>
              <a:t>z nejvyspělejších postkomunist. zemí</a:t>
            </a:r>
          </a:p>
          <a:p>
            <a:r>
              <a:rPr lang="cs-CZ" dirty="0" smtClean="0"/>
              <a:t>m</a:t>
            </a:r>
            <a:r>
              <a:rPr lang="cs-CZ" dirty="0" smtClean="0"/>
              <a:t>ěnou </a:t>
            </a:r>
            <a:r>
              <a:rPr lang="cs-CZ" dirty="0" smtClean="0"/>
              <a:t>je Česká koruna (Kč)</a:t>
            </a:r>
          </a:p>
          <a:p>
            <a:r>
              <a:rPr lang="cs-CZ" dirty="0" smtClean="0"/>
              <a:t>r</a:t>
            </a:r>
            <a:r>
              <a:rPr lang="cs-CZ" dirty="0" smtClean="0"/>
              <a:t>ychle </a:t>
            </a:r>
            <a:r>
              <a:rPr lang="cs-CZ" dirty="0" smtClean="0"/>
              <a:t>narůstající státní dluh (přes 1 bil. Kč)</a:t>
            </a:r>
          </a:p>
          <a:p>
            <a:r>
              <a:rPr lang="cs-CZ" dirty="0" smtClean="0"/>
              <a:t>mnoho </a:t>
            </a:r>
            <a:r>
              <a:rPr lang="cs-CZ" dirty="0" smtClean="0"/>
              <a:t>podniků se zahraničním kapitálem</a:t>
            </a:r>
            <a:br>
              <a:rPr lang="cs-CZ" dirty="0" smtClean="0"/>
            </a:br>
            <a:endParaRPr lang="cs-CZ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Nezaměstnanost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p</a:t>
            </a:r>
            <a:r>
              <a:rPr lang="cs-CZ" dirty="0" smtClean="0"/>
              <a:t>odíl </a:t>
            </a:r>
            <a:r>
              <a:rPr lang="cs-CZ" dirty="0" smtClean="0"/>
              <a:t>nepracujícího obyvatelstva </a:t>
            </a:r>
            <a:br>
              <a:rPr lang="cs-CZ" dirty="0" smtClean="0"/>
            </a:br>
            <a:r>
              <a:rPr lang="cs-CZ" dirty="0" smtClean="0"/>
              <a:t>v produktivním věku (15 - 64 let)</a:t>
            </a:r>
          </a:p>
          <a:p>
            <a:r>
              <a:rPr lang="cs-CZ" dirty="0" smtClean="0"/>
              <a:t>m</a:t>
            </a:r>
            <a:r>
              <a:rPr lang="cs-CZ" dirty="0" smtClean="0"/>
              <a:t>íra </a:t>
            </a:r>
            <a:r>
              <a:rPr lang="cs-CZ" dirty="0" smtClean="0"/>
              <a:t>nezaměstnanosti v ČR je 7,2% (2010)</a:t>
            </a:r>
          </a:p>
          <a:p>
            <a:r>
              <a:rPr lang="cs-CZ" dirty="0" smtClean="0"/>
              <a:t>n</a:t>
            </a:r>
            <a:r>
              <a:rPr lang="cs-CZ" dirty="0" smtClean="0"/>
              <a:t>ejvyšší </a:t>
            </a:r>
            <a:r>
              <a:rPr lang="cs-CZ" dirty="0" smtClean="0"/>
              <a:t>míru nezaměstnanost má dlouhodobě Ústecký kraj – 13,2%</a:t>
            </a:r>
          </a:p>
          <a:p>
            <a:r>
              <a:rPr lang="cs-CZ" dirty="0" smtClean="0"/>
              <a:t>n</a:t>
            </a:r>
            <a:r>
              <a:rPr lang="cs-CZ" dirty="0" smtClean="0"/>
              <a:t>ejnižší </a:t>
            </a:r>
            <a:r>
              <a:rPr lang="cs-CZ" dirty="0" smtClean="0"/>
              <a:t>má dlouhodobě Praha – 4,1%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Struktura ekonomiky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e</a:t>
            </a:r>
            <a:r>
              <a:rPr lang="cs-CZ" dirty="0" smtClean="0"/>
              <a:t>konomické </a:t>
            </a:r>
            <a:r>
              <a:rPr lang="cs-CZ" dirty="0" smtClean="0"/>
              <a:t>sektory</a:t>
            </a:r>
          </a:p>
          <a:p>
            <a:r>
              <a:rPr lang="cs-CZ" dirty="0" smtClean="0"/>
              <a:t>z</a:t>
            </a:r>
            <a:r>
              <a:rPr lang="cs-CZ" dirty="0" smtClean="0"/>
              <a:t>emědělství</a:t>
            </a:r>
            <a:r>
              <a:rPr lang="cs-CZ" dirty="0" smtClean="0"/>
              <a:t>, průmysl a služby </a:t>
            </a:r>
          </a:p>
          <a:p>
            <a:r>
              <a:rPr lang="cs-CZ" dirty="0" smtClean="0"/>
              <a:t>v</a:t>
            </a:r>
            <a:r>
              <a:rPr lang="cs-CZ" dirty="0" smtClean="0"/>
              <a:t>e </a:t>
            </a:r>
            <a:r>
              <a:rPr lang="cs-CZ" dirty="0" smtClean="0"/>
              <a:t>vyspělých ekonomikách převažují služby</a:t>
            </a:r>
          </a:p>
          <a:p>
            <a:r>
              <a:rPr lang="cs-CZ" dirty="0" smtClean="0"/>
              <a:t>v</a:t>
            </a:r>
            <a:r>
              <a:rPr lang="cs-CZ" dirty="0" smtClean="0"/>
              <a:t> </a:t>
            </a:r>
            <a:r>
              <a:rPr lang="cs-CZ" dirty="0" smtClean="0"/>
              <a:t>ČR přes 61% tvorby HDP</a:t>
            </a:r>
          </a:p>
          <a:p>
            <a:r>
              <a:rPr lang="cs-CZ" dirty="0" smtClean="0"/>
              <a:t>j</a:t>
            </a:r>
            <a:r>
              <a:rPr lang="cs-CZ" dirty="0" smtClean="0"/>
              <a:t>e </a:t>
            </a:r>
            <a:r>
              <a:rPr lang="cs-CZ" dirty="0" smtClean="0"/>
              <a:t>zde zaměstnána většina pracujících (56%)</a:t>
            </a:r>
          </a:p>
          <a:p>
            <a:r>
              <a:rPr lang="cs-CZ" dirty="0" smtClean="0"/>
              <a:t>malé </a:t>
            </a:r>
            <a:r>
              <a:rPr lang="cs-CZ" dirty="0" smtClean="0"/>
              <a:t>zastoupení zemědělství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  <p:graphicFrame>
        <p:nvGraphicFramePr>
          <p:cNvPr id="9" name="Graf 8"/>
          <p:cNvGraphicFramePr/>
          <p:nvPr/>
        </p:nvGraphicFramePr>
        <p:xfrm>
          <a:off x="755576" y="3717032"/>
          <a:ext cx="4248472" cy="2815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Zahraniční obchod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3600" dirty="0" smtClean="0"/>
              <a:t>n</a:t>
            </a:r>
            <a:r>
              <a:rPr lang="cs-CZ" sz="3600" dirty="0" smtClean="0"/>
              <a:t>ejvětším </a:t>
            </a:r>
            <a:r>
              <a:rPr lang="cs-CZ" sz="3600" dirty="0" smtClean="0"/>
              <a:t>zahraničním partnerem je Německo</a:t>
            </a:r>
          </a:p>
          <a:p>
            <a:r>
              <a:rPr lang="cs-CZ" sz="3600" dirty="0" smtClean="0"/>
              <a:t>v</a:t>
            </a:r>
            <a:r>
              <a:rPr lang="cs-CZ" sz="3600" dirty="0" smtClean="0"/>
              <a:t> </a:t>
            </a:r>
            <a:r>
              <a:rPr lang="cs-CZ" sz="3600" dirty="0" smtClean="0"/>
              <a:t>poslední době kladné saldo obchodní bilance</a:t>
            </a:r>
          </a:p>
          <a:p>
            <a:r>
              <a:rPr lang="cs-CZ" sz="3600" dirty="0" smtClean="0"/>
              <a:t>e</a:t>
            </a:r>
            <a:r>
              <a:rPr lang="cs-CZ" sz="3600" dirty="0" smtClean="0"/>
              <a:t>xport </a:t>
            </a:r>
            <a:r>
              <a:rPr lang="cs-CZ" sz="3600" dirty="0" smtClean="0"/>
              <a:t>automobilů, přesné strojírenství, paliva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/>
          <a:lstStyle/>
          <a:p>
            <a:pPr algn="l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786" y="1600200"/>
            <a:ext cx="7901014" cy="4525963"/>
          </a:xfrm>
        </p:spPr>
        <p:txBody>
          <a:bodyPr>
            <a:normAutofit/>
          </a:bodyPr>
          <a:lstStyle/>
          <a:p>
            <a:r>
              <a:rPr lang="cs-CZ" sz="1600" dirty="0" smtClean="0"/>
              <a:t>Autorem materiálu a všech jeho částí, není-li uvedeno jinak, je Mgr. Jan Kašpar.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</p:txBody>
      </p:sp>
      <p:sp>
        <p:nvSpPr>
          <p:cNvPr id="11" name="Obdélník 10"/>
          <p:cNvSpPr/>
          <p:nvPr/>
        </p:nvSpPr>
        <p:spPr>
          <a:xfrm>
            <a:off x="0" y="0"/>
            <a:ext cx="249654" cy="6858000"/>
          </a:xfrm>
          <a:prstGeom prst="rect">
            <a:avLst/>
          </a:prstGeom>
          <a:gradFill flip="none" rotWithShape="1">
            <a:gsLst>
              <a:gs pos="0">
                <a:srgbClr val="2B4867"/>
              </a:gs>
              <a:gs pos="50000">
                <a:srgbClr val="5876A8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216024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rgbClr val="84B6D8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4182" r="4182" b="9621"/>
          <a:stretch>
            <a:fillRect/>
          </a:stretch>
        </p:blipFill>
        <p:spPr bwMode="auto">
          <a:xfrm>
            <a:off x="0" y="548680"/>
            <a:ext cx="68356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0" y="6642100"/>
            <a:ext cx="857250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ZŠ Hejnice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2961</TotalTime>
  <Words>192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Česká republika</vt:lpstr>
      <vt:lpstr>Vývoj ekonomiky ČR</vt:lpstr>
      <vt:lpstr>Ekonomika ČR dnes</vt:lpstr>
      <vt:lpstr>Nezaměstnanost</vt:lpstr>
      <vt:lpstr>Struktura ekonomiky</vt:lpstr>
      <vt:lpstr>Zahraniční obchod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Ústecký kraj</dc:title>
  <dc:creator>Honza</dc:creator>
  <cp:lastModifiedBy>expert</cp:lastModifiedBy>
  <cp:revision>701</cp:revision>
  <dcterms:created xsi:type="dcterms:W3CDTF">2010-05-06T15:35:09Z</dcterms:created>
  <dcterms:modified xsi:type="dcterms:W3CDTF">2012-03-13T12:18:14Z</dcterms:modified>
</cp:coreProperties>
</file>