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3016"/>
        <p:guide pos="232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2450" y="2974705"/>
            <a:ext cx="6261100" cy="205259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4900" y="5426288"/>
            <a:ext cx="5156200" cy="2447149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863" y="6153339"/>
            <a:ext cx="6261100" cy="190186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863" y="4058633"/>
            <a:ext cx="6261100" cy="2094706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68300" y="2234355"/>
            <a:ext cx="3253317" cy="631958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744383" y="2234355"/>
            <a:ext cx="3253317" cy="631958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300" y="2143474"/>
            <a:ext cx="3254596" cy="8932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300" y="3036771"/>
            <a:ext cx="3254596" cy="551716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41827" y="2143474"/>
            <a:ext cx="3255874" cy="893297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741827" y="3036771"/>
            <a:ext cx="3255874" cy="5517169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301" y="381259"/>
            <a:ext cx="2423363" cy="162256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9901" y="381259"/>
            <a:ext cx="4117799" cy="817268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68301" y="2003825"/>
            <a:ext cx="2423363" cy="655011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3788" y="6703060"/>
            <a:ext cx="4419600" cy="79133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443788" y="855615"/>
            <a:ext cx="4419600" cy="574548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CA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3788" y="7494394"/>
            <a:ext cx="4419600" cy="112382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340350" y="536423"/>
            <a:ext cx="1657350" cy="1140672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68300" y="536423"/>
            <a:ext cx="4849283" cy="1140672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68300" y="383477"/>
            <a:ext cx="6629400" cy="15959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CA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8300" y="2234355"/>
            <a:ext cx="6629400" cy="63195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CA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8300" y="8875350"/>
            <a:ext cx="1718733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8523B-E035-4CAE-A96A-58211FC229D1}" type="datetimeFigureOut">
              <a:rPr lang="en-US" smtClean="0"/>
              <a:pPr/>
              <a:t>4/2/2013</a:t>
            </a:fld>
            <a:endParaRPr lang="en-CA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16717" y="8875350"/>
            <a:ext cx="2332567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CA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78967" y="8875350"/>
            <a:ext cx="1718733" cy="50982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7DFF54-6BA4-4515-87CA-28703F844993}" type="slidenum">
              <a:rPr lang="en-CA" smtClean="0"/>
              <a:pPr/>
              <a:t>‹#›</a:t>
            </a:fld>
            <a:endParaRPr lang="en-CA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2"/>
          <p:cNvSpPr txBox="1"/>
          <p:nvPr/>
        </p:nvSpPr>
        <p:spPr>
          <a:xfrm>
            <a:off x="482600" y="4953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Název školy: Základní škola Brandýs nad Labem</a:t>
            </a:r>
          </a:p>
          <a:p>
            <a:pPr>
              <a:lnSpc>
                <a:spcPts val="368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82600" y="9779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- Stará Boleslav, Školní 291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82600" y="14732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Autor: Mgr. Olga Slováková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482600" y="1955800"/>
            <a:ext cx="86614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Název materiálu:</a:t>
            </a:r>
          </a:p>
          <a:p>
            <a:pPr>
              <a:lnSpc>
                <a:spcPts val="368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82600" y="2425700"/>
            <a:ext cx="86614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VY_32_INOVACE_13_HYGIENA PŘI STOLOVÁNÍ</a:t>
            </a:r>
            <a:r>
              <a:rPr lang="en-CA" sz="3204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Výchova ke zdraví</a:t>
            </a:r>
          </a:p>
          <a:p>
            <a:pPr>
              <a:lnSpc>
                <a:spcPts val="380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22300" y="3924300"/>
            <a:ext cx="85217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888888"/>
                </a:solidFill>
                <a:latin typeface="Calibri"/>
                <a:cs typeface="Calibri"/>
              </a:rPr>
              <a:t>Číslo projektu: CZ.1.07/1.4.00/21.0979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5" name="TextBox 2"/>
          <p:cNvSpPr txBox="1"/>
          <p:nvPr/>
        </p:nvSpPr>
        <p:spPr>
          <a:xfrm>
            <a:off x="3492500" y="495300"/>
            <a:ext cx="56515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ANOTACE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12900"/>
            <a:ext cx="8597900" cy="11303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Materiál pro žáky 6. ročníku praktické školy -</a:t>
            </a:r>
            <a:r>
              <a:rPr lang="en-CA" sz="3206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smtClean="0">
                <a:solidFill>
                  <a:srgbClr val="000000"/>
                </a:solidFill>
                <a:latin typeface="Times New Roman"/>
              </a:rPr>
            </a:b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krátké seznámení se základními pravidly, které</a:t>
            </a:r>
          </a:p>
          <a:p>
            <a:pPr>
              <a:lnSpc>
                <a:spcPts val="390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89000" y="26162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se týkají přípravy člověka k jídlu.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6" name="TextBox 2"/>
          <p:cNvSpPr txBox="1"/>
          <p:nvPr/>
        </p:nvSpPr>
        <p:spPr>
          <a:xfrm>
            <a:off x="2451100" y="495300"/>
            <a:ext cx="66929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Čím musíme začít?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383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Umýt si ruce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2197100"/>
            <a:ext cx="9849043" cy="1500411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6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Připravit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stůl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-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otřít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od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nečistot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prostřít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talíř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cs-CZ" sz="3206" dirty="0" smtClean="0">
                <a:solidFill>
                  <a:srgbClr val="000000"/>
                </a:solidFill>
                <a:latin typeface="Calibri"/>
                <a:cs typeface="Calibri"/>
              </a:rPr>
              <a:t>                        </a:t>
            </a:r>
          </a:p>
          <a:p>
            <a:pPr>
              <a:lnSpc>
                <a:spcPts val="3900"/>
              </a:lnSpc>
            </a:pPr>
            <a:r>
              <a:rPr lang="cs-CZ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cs-CZ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a</a:t>
            </a:r>
            <a:r>
              <a:rPr lang="cs-CZ" sz="3204" dirty="0" smtClean="0">
                <a:solidFill>
                  <a:srgbClr val="000000"/>
                </a:solidFill>
                <a:latin typeface="Times New Roman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příbor</a:t>
            </a:r>
            <a:endParaRPr lang="en-CA" sz="3204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90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100" y="3212976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Umýt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si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znovu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ruce</a:t>
            </a:r>
            <a:endParaRPr lang="en-CA" sz="3204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68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2"/>
          <p:cNvSpPr txBox="1"/>
          <p:nvPr/>
        </p:nvSpPr>
        <p:spPr>
          <a:xfrm>
            <a:off x="2032000" y="495300"/>
            <a:ext cx="71120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Jak se chovat při jídle?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39552" y="1700808"/>
            <a:ext cx="7164205" cy="1500411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Sedět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na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svém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místě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klidně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(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nehoupat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se </a:t>
            </a:r>
            <a:endParaRPr lang="cs-CZ" sz="3204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900"/>
              </a:lnSpc>
            </a:pPr>
            <a:r>
              <a:rPr lang="cs-CZ" sz="3204" dirty="0" smtClean="0">
                <a:solidFill>
                  <a:srgbClr val="000000"/>
                </a:solidFill>
                <a:latin typeface="Calibri"/>
                <a:cs typeface="Calibri"/>
              </a:rPr>
              <a:t>  n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a</a:t>
            </a:r>
            <a:r>
              <a:rPr lang="cs-CZ" sz="3206" dirty="0" smtClean="0">
                <a:solidFill>
                  <a:srgbClr val="000000"/>
                </a:solidFill>
                <a:latin typeface="Times New Roman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židli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negestikulovat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s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příborem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6" dirty="0" err="1" smtClean="0">
                <a:solidFill>
                  <a:srgbClr val="000000"/>
                </a:solidFill>
                <a:latin typeface="Calibri"/>
                <a:cs typeface="Calibri"/>
              </a:rPr>
              <a:t>ruce</a:t>
            </a:r>
            <a:r>
              <a:rPr lang="en-CA" sz="3206" dirty="0" smtClean="0">
                <a:solidFill>
                  <a:srgbClr val="000000"/>
                </a:solidFill>
                <a:latin typeface="Calibri"/>
                <a:cs typeface="Calibri"/>
              </a:rPr>
              <a:t>)</a:t>
            </a:r>
          </a:p>
          <a:p>
            <a:pPr>
              <a:lnSpc>
                <a:spcPts val="3900"/>
              </a:lnSpc>
            </a:pPr>
            <a:endParaRPr lang="en-CA" sz="3206" dirty="0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2708920"/>
            <a:ext cx="8597900" cy="16129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CA" sz="3204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Jíst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potichu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zbytečně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nerušit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ostatní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u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stolu</a:t>
            </a:r>
            <a:r>
              <a:rPr lang="en-CA" sz="3204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jak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mluvením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tak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mlaskáním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srkáním</a:t>
            </a:r>
            <a:r>
              <a:rPr lang="en-CA" sz="3204" dirty="0" smtClean="0">
                <a:solidFill>
                  <a:srgbClr val="000000"/>
                </a:solidFill>
                <a:latin typeface="Calibri"/>
                <a:cs typeface="Calibri"/>
              </a:rPr>
              <a:t> a</a:t>
            </a:r>
            <a:r>
              <a:rPr lang="en-CA" sz="3204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dirty="0" smtClean="0">
                <a:solidFill>
                  <a:srgbClr val="000000"/>
                </a:solidFill>
                <a:latin typeface="Times New Roman"/>
              </a:rPr>
            </a:br>
            <a:r>
              <a:rPr lang="en-CA" sz="3204" dirty="0" err="1" smtClean="0">
                <a:solidFill>
                  <a:srgbClr val="000000"/>
                </a:solidFill>
                <a:latin typeface="Calibri"/>
                <a:cs typeface="Calibri"/>
              </a:rPr>
              <a:t>podobně</a:t>
            </a:r>
            <a:endParaRPr lang="en-CA" sz="3204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80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100" y="42672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Během jídla bez vážného důvodu nevstávat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46100" y="48514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Necinkat příborem o talíř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46100" y="54356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Nečíst si noviny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2"/>
          <p:cNvSpPr txBox="1"/>
          <p:nvPr/>
        </p:nvSpPr>
        <p:spPr>
          <a:xfrm>
            <a:off x="2044700" y="495300"/>
            <a:ext cx="70993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Jak se chovat po jídle?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12900"/>
            <a:ext cx="6881051" cy="1500411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043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Příbor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položíme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na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talíř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držadlem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směrem</a:t>
            </a:r>
            <a:r>
              <a:rPr lang="en-CA" sz="3206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6" dirty="0" smtClean="0">
                <a:solidFill>
                  <a:srgbClr val="000000"/>
                </a:solidFill>
                <a:latin typeface="Times New Roman"/>
              </a:rPr>
            </a:br>
            <a:r>
              <a:rPr lang="cs-CZ" sz="3206" dirty="0" smtClean="0">
                <a:solidFill>
                  <a:srgbClr val="000000"/>
                </a:solidFill>
                <a:latin typeface="Times New Roman"/>
              </a:rPr>
              <a:t>  </a:t>
            </a:r>
            <a:r>
              <a:rPr lang="en-CA" sz="3046" dirty="0" err="1" smtClean="0">
                <a:solidFill>
                  <a:srgbClr val="000000"/>
                </a:solidFill>
                <a:latin typeface="Calibri"/>
                <a:cs typeface="Calibri"/>
              </a:rPr>
              <a:t>doprava</a:t>
            </a:r>
            <a:r>
              <a:rPr lang="en-CA" sz="3046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046" dirty="0" err="1" smtClean="0">
                <a:solidFill>
                  <a:srgbClr val="000000"/>
                </a:solidFill>
                <a:latin typeface="Calibri"/>
                <a:cs typeface="Calibri"/>
              </a:rPr>
              <a:t>pokud</a:t>
            </a:r>
            <a:r>
              <a:rPr lang="en-CA" sz="304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6" dirty="0" err="1" smtClean="0">
                <a:solidFill>
                  <a:srgbClr val="000000"/>
                </a:solidFill>
                <a:latin typeface="Calibri"/>
                <a:cs typeface="Calibri"/>
              </a:rPr>
              <a:t>chceme</a:t>
            </a:r>
            <a:r>
              <a:rPr lang="en-CA" sz="3046" dirty="0" smtClean="0">
                <a:solidFill>
                  <a:srgbClr val="000000"/>
                </a:solidFill>
                <a:latin typeface="Calibri"/>
                <a:cs typeface="Calibri"/>
              </a:rPr>
              <a:t> v </a:t>
            </a:r>
            <a:r>
              <a:rPr lang="en-CA" sz="3046" dirty="0" err="1" smtClean="0">
                <a:solidFill>
                  <a:srgbClr val="000000"/>
                </a:solidFill>
                <a:latin typeface="Calibri"/>
                <a:cs typeface="Calibri"/>
              </a:rPr>
              <a:t>jídle</a:t>
            </a:r>
            <a:r>
              <a:rPr lang="en-CA" sz="3046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6" dirty="0" err="1" smtClean="0">
                <a:solidFill>
                  <a:srgbClr val="000000"/>
                </a:solidFill>
                <a:latin typeface="Calibri"/>
                <a:cs typeface="Calibri"/>
              </a:rPr>
              <a:t>později</a:t>
            </a:r>
            <a:endParaRPr lang="en-CA" sz="3046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900"/>
              </a:lnSpc>
            </a:pPr>
            <a:endParaRPr lang="en-CA" sz="3206" dirty="0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55576" y="2564904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pokračovat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odložíme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jej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na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talíř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křížem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368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46100" y="32004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043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043" smtClean="0">
                <a:solidFill>
                  <a:srgbClr val="000000"/>
                </a:solidFill>
                <a:latin typeface="Calibri"/>
                <a:cs typeface="Calibri"/>
              </a:rPr>
              <a:t> Ústa si utíráme ubrouskem. Použitý plátěný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89000" y="3657600"/>
            <a:ext cx="6893041" cy="1500411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900"/>
              </a:lnSpc>
            </a:pP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ubrousek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položíme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vpravo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k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talíři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,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papírový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endParaRPr lang="cs-CZ" sz="3043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900"/>
              </a:lnSpc>
            </a:pPr>
            <a:r>
              <a:rPr lang="cs-CZ" sz="3043" dirty="0" smtClean="0">
                <a:solidFill>
                  <a:srgbClr val="000000"/>
                </a:solidFill>
                <a:latin typeface="Calibri"/>
                <a:cs typeface="Calibri"/>
              </a:rPr>
              <a:t>n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a</a:t>
            </a:r>
            <a:r>
              <a:rPr lang="cs-CZ" sz="3204" dirty="0" smtClean="0">
                <a:solidFill>
                  <a:srgbClr val="000000"/>
                </a:solidFill>
                <a:latin typeface="Times New Roman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talíř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.</a:t>
            </a:r>
          </a:p>
          <a:p>
            <a:pPr>
              <a:lnSpc>
                <a:spcPts val="390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46100" y="4653136"/>
            <a:ext cx="6327438" cy="1461939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800"/>
              </a:lnSpc>
            </a:pPr>
            <a:r>
              <a:rPr lang="en-CA" sz="3043" dirty="0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Od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stolu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vstáváme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až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po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hostiteli</a:t>
            </a:r>
            <a:r>
              <a:rPr lang="en-CA" sz="3043" dirty="0" smtClean="0">
                <a:solidFill>
                  <a:srgbClr val="000000"/>
                </a:solidFill>
                <a:latin typeface="Calibri"/>
                <a:cs typeface="Calibri"/>
              </a:rPr>
              <a:t>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nebo</a:t>
            </a:r>
            <a:r>
              <a:rPr lang="en-CA" sz="3204" dirty="0" smtClean="0">
                <a:solidFill>
                  <a:srgbClr val="000000"/>
                </a:solidFill>
                <a:latin typeface="Times New Roman"/>
              </a:rPr>
              <a:t/>
            </a:r>
            <a:br>
              <a:rPr lang="en-CA" sz="3204" dirty="0" smtClean="0">
                <a:solidFill>
                  <a:srgbClr val="000000"/>
                </a:solidFill>
                <a:latin typeface="Times New Roman"/>
              </a:rPr>
            </a:br>
            <a:r>
              <a:rPr lang="cs-CZ" sz="3204" dirty="0" smtClean="0">
                <a:solidFill>
                  <a:srgbClr val="000000"/>
                </a:solidFill>
                <a:latin typeface="Times New Roman"/>
              </a:rPr>
              <a:t>  </a:t>
            </a:r>
            <a:r>
              <a:rPr lang="en-CA" sz="3043" dirty="0" err="1" smtClean="0">
                <a:solidFill>
                  <a:srgbClr val="000000"/>
                </a:solidFill>
                <a:latin typeface="Calibri"/>
                <a:cs typeface="Calibri"/>
              </a:rPr>
              <a:t>oslavenci</a:t>
            </a:r>
            <a:endParaRPr lang="en-CA" sz="3043" dirty="0" smtClean="0">
              <a:solidFill>
                <a:srgbClr val="000000"/>
              </a:solidFill>
              <a:latin typeface="Calibri"/>
              <a:cs typeface="Calibri"/>
            </a:endParaRPr>
          </a:p>
          <a:p>
            <a:pPr>
              <a:lnSpc>
                <a:spcPts val="3800"/>
              </a:lnSpc>
            </a:pPr>
            <a:endParaRPr lang="en-CA" sz="3204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7" name="TextBox 2"/>
          <p:cNvSpPr txBox="1"/>
          <p:nvPr/>
        </p:nvSpPr>
        <p:spPr>
          <a:xfrm>
            <a:off x="3263900" y="495300"/>
            <a:ext cx="58801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A na závěr?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383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Jídlo pochválíme, poděkujeme za pozvání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46100" y="28067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Pokud jsme dobří kuchaři, nebo máme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89000" y="32893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6" smtClean="0">
                <a:solidFill>
                  <a:srgbClr val="000000"/>
                </a:solidFill>
                <a:latin typeface="Calibri"/>
                <a:cs typeface="Calibri"/>
              </a:rPr>
              <a:t>šikovnou maminku nebo tatínka, pozveme své</a:t>
            </a:r>
          </a:p>
          <a:p>
            <a:pPr>
              <a:lnSpc>
                <a:spcPts val="3680"/>
              </a:lnSpc>
            </a:pPr>
            <a:endParaRPr lang="en-CA" sz="3206">
              <a:solidFill>
                <a:srgbClr val="000000"/>
              </a:solidFill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89000" y="3784600"/>
            <a:ext cx="82550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hostitele na oplátku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extBox 2"/>
          <p:cNvSpPr txBox="1"/>
          <p:nvPr/>
        </p:nvSpPr>
        <p:spPr>
          <a:xfrm>
            <a:off x="3784600" y="495300"/>
            <a:ext cx="5359400" cy="8382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5060"/>
              </a:lnSpc>
            </a:pPr>
            <a:r>
              <a:rPr lang="en-CA" sz="4406" smtClean="0">
                <a:solidFill>
                  <a:srgbClr val="000000"/>
                </a:solidFill>
                <a:latin typeface="Calibri"/>
                <a:cs typeface="Calibri"/>
              </a:rPr>
              <a:t>CITACE</a:t>
            </a:r>
          </a:p>
          <a:p>
            <a:pPr>
              <a:lnSpc>
                <a:spcPts val="5060"/>
              </a:lnSpc>
            </a:pPr>
            <a:endParaRPr lang="en-CA" sz="4406">
              <a:solidFill>
                <a:srgbClr val="000000"/>
              </a:solidFill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46100" y="1638300"/>
            <a:ext cx="8597900" cy="609600"/>
          </a:xfrm>
          <a:prstGeom prst="rect">
            <a:avLst/>
          </a:prstGeom>
          <a:noFill/>
        </p:spPr>
        <p:txBody>
          <a:bodyPr vert="horz" wrap="none" lIns="0" tIns="0" rIns="0" bIns="0" rtlCol="0">
            <a:spAutoFit/>
          </a:bodyPr>
          <a:lstStyle/>
          <a:p>
            <a:pPr>
              <a:lnSpc>
                <a:spcPts val="3680"/>
              </a:lnSpc>
            </a:pPr>
            <a:r>
              <a:rPr lang="en-CA" sz="3204" smtClean="0">
                <a:solidFill>
                  <a:srgbClr val="000000"/>
                </a:solidFill>
                <a:latin typeface="Arial"/>
                <a:cs typeface="Arial"/>
              </a:rPr>
              <a:t>•</a:t>
            </a:r>
            <a:r>
              <a:rPr lang="en-CA" sz="3204" smtClean="0">
                <a:solidFill>
                  <a:srgbClr val="000000"/>
                </a:solidFill>
                <a:latin typeface="Calibri"/>
                <a:cs typeface="Calibri"/>
              </a:rPr>
              <a:t> www.office.microsoft.com</a:t>
            </a:r>
          </a:p>
          <a:p>
            <a:pPr>
              <a:lnSpc>
                <a:spcPts val="3680"/>
              </a:lnSpc>
            </a:pPr>
            <a:endParaRPr lang="en-CA" sz="3204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204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Investintech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A2E_Engine</dc:creator>
  <cp:lastModifiedBy>Dum</cp:lastModifiedBy>
  <cp:revision>2</cp:revision>
  <dcterms:created xsi:type="dcterms:W3CDTF">2013-04-02T06:26:22Z</dcterms:created>
  <dcterms:modified xsi:type="dcterms:W3CDTF">2013-04-02T10:41:02Z</dcterms:modified>
</cp:coreProperties>
</file>