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6600"/>
    <a:srgbClr val="FCE6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VY_32_INOVACE_20_VÝCHOVA 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ÚPAL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EE5BA4-F4D5-4F89-AADF-5F5E1BB9F2C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A5F51A-9E51-4F38-882D-E204019624C4}" type="presOf" srcId="{D8197B8C-B260-4A16-BDF4-0947B075E274}" destId="{25B08C86-7E15-44DC-BE7F-FFB55DD49D12}" srcOrd="0" destOrd="0" presId="urn:microsoft.com/office/officeart/2005/8/layout/target3"/>
    <dgm:cxn modelId="{13FC36A4-D8FA-45A9-80B5-08294B8D1E86}" type="presOf" srcId="{D1D4F407-5343-4D3F-B5B9-D407B03CAEB4}" destId="{AED2198E-93D5-4001-81B4-73124B309672}" srcOrd="1" destOrd="0" presId="urn:microsoft.com/office/officeart/2005/8/layout/target3"/>
    <dgm:cxn modelId="{30A43E24-ECD1-4460-AD33-4830C128E5C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A8CD07B-0511-4183-BDE6-0399A3389874}" type="presOf" srcId="{B651F6E3-6281-48DB-9319-2AEAFDAE7572}" destId="{619D679B-A015-4ECF-8348-D1034C574F40}" srcOrd="0" destOrd="0" presId="urn:microsoft.com/office/officeart/2005/8/layout/target3"/>
    <dgm:cxn modelId="{8FE920D0-9214-4C06-ACDC-F8FE06EEE74E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8033C91-DE32-4E97-B813-B3062BB8B331}" type="presOf" srcId="{D8197B8C-B260-4A16-BDF4-0947B075E274}" destId="{5A5FFA88-C948-4069-8E93-59FA12366E83}" srcOrd="1" destOrd="0" presId="urn:microsoft.com/office/officeart/2005/8/layout/target3"/>
    <dgm:cxn modelId="{F61B1075-203C-47CA-8837-ABA252FE9A15}" type="presOf" srcId="{757F3AB3-0718-4624-B441-E567A8F0AB56}" destId="{333A1088-737F-45CB-B68E-254E46348037}" srcOrd="0" destOrd="0" presId="urn:microsoft.com/office/officeart/2005/8/layout/target3"/>
    <dgm:cxn modelId="{419A0142-0E54-4144-9796-935DC7511D0A}" type="presOf" srcId="{D1B46980-6531-4606-95E6-44980827E919}" destId="{2BE915AB-18AA-4053-B92C-3BFC9ED204BB}" srcOrd="1" destOrd="0" presId="urn:microsoft.com/office/officeart/2005/8/layout/target3"/>
    <dgm:cxn modelId="{7EB3A1B4-D4CD-4D73-9FB7-8C24C77C51EE}" type="presOf" srcId="{4C35D32F-0EAB-4CD7-82EE-45574DC2A586}" destId="{8BEBB6EC-1DAA-4CAC-8A25-BC0FCBD5DBD5}" srcOrd="0" destOrd="0" presId="urn:microsoft.com/office/officeart/2005/8/layout/target3"/>
    <dgm:cxn modelId="{CE01C003-A3E8-4BBD-A0D3-7FD9C230A34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F7EC004-AB61-47CF-BE24-94F683225EA9}" type="presParOf" srcId="{333A1088-737F-45CB-B68E-254E46348037}" destId="{F5ABB229-8D3B-4694-996A-96F23CF14429}" srcOrd="0" destOrd="0" presId="urn:microsoft.com/office/officeart/2005/8/layout/target3"/>
    <dgm:cxn modelId="{DA7468CA-0396-413D-8468-04E99AE5C0EC}" type="presParOf" srcId="{333A1088-737F-45CB-B68E-254E46348037}" destId="{F41139FD-01EE-4571-8B17-4FB00FC51163}" srcOrd="1" destOrd="0" presId="urn:microsoft.com/office/officeart/2005/8/layout/target3"/>
    <dgm:cxn modelId="{43E69448-D0EA-4D86-93E5-62F42F6D4B63}" type="presParOf" srcId="{333A1088-737F-45CB-B68E-254E46348037}" destId="{D005CE8C-CC26-4C3E-AC11-E15060ECD759}" srcOrd="2" destOrd="0" presId="urn:microsoft.com/office/officeart/2005/8/layout/target3"/>
    <dgm:cxn modelId="{386CED43-0F17-471D-9425-52D53E9E9862}" type="presParOf" srcId="{333A1088-737F-45CB-B68E-254E46348037}" destId="{2C702D82-9B77-49B7-9568-BB8EB47C3372}" srcOrd="3" destOrd="0" presId="urn:microsoft.com/office/officeart/2005/8/layout/target3"/>
    <dgm:cxn modelId="{B2718AFB-D916-49CB-B5F6-C50D89091626}" type="presParOf" srcId="{333A1088-737F-45CB-B68E-254E46348037}" destId="{A52A0455-90FF-4808-ABD0-F02540D31D5A}" srcOrd="4" destOrd="0" presId="urn:microsoft.com/office/officeart/2005/8/layout/target3"/>
    <dgm:cxn modelId="{CF7A066D-C7C6-40EF-BB0B-EBAF72453641}" type="presParOf" srcId="{333A1088-737F-45CB-B68E-254E46348037}" destId="{6140AFEC-043D-4C43-A2F9-D0F5331DF3A3}" srcOrd="5" destOrd="0" presId="urn:microsoft.com/office/officeart/2005/8/layout/target3"/>
    <dgm:cxn modelId="{3D78A64F-1B7C-448B-93A9-91CB5A1A190D}" type="presParOf" srcId="{333A1088-737F-45CB-B68E-254E46348037}" destId="{9358AC05-5D7D-4327-9F80-1AD486AEA664}" srcOrd="6" destOrd="0" presId="urn:microsoft.com/office/officeart/2005/8/layout/target3"/>
    <dgm:cxn modelId="{5EDFFF21-C80A-4101-B599-142FB4CF0111}" type="presParOf" srcId="{333A1088-737F-45CB-B68E-254E46348037}" destId="{313FC574-E1CD-4FB4-B054-0B805CE0447D}" srcOrd="7" destOrd="0" presId="urn:microsoft.com/office/officeart/2005/8/layout/target3"/>
    <dgm:cxn modelId="{6F58B7B3-8F20-4BA4-BA94-4B8CD451D069}" type="presParOf" srcId="{333A1088-737F-45CB-B68E-254E46348037}" destId="{619D679B-A015-4ECF-8348-D1034C574F40}" srcOrd="8" destOrd="0" presId="urn:microsoft.com/office/officeart/2005/8/layout/target3"/>
    <dgm:cxn modelId="{096FA9EB-06DB-4BA7-B329-730DE2143637}" type="presParOf" srcId="{333A1088-737F-45CB-B68E-254E46348037}" destId="{322283A8-4A27-4CDA-BAE3-F381106A9174}" srcOrd="9" destOrd="0" presId="urn:microsoft.com/office/officeart/2005/8/layout/target3"/>
    <dgm:cxn modelId="{77928507-F18A-48A3-8BB3-A7016E681477}" type="presParOf" srcId="{333A1088-737F-45CB-B68E-254E46348037}" destId="{FFC9F71D-1B4F-4AD9-A4A6-86ADEFC8AF5C}" srcOrd="10" destOrd="0" presId="urn:microsoft.com/office/officeart/2005/8/layout/target3"/>
    <dgm:cxn modelId="{C68D4662-6C4B-45E0-B11F-0765D8AE651F}" type="presParOf" srcId="{333A1088-737F-45CB-B68E-254E46348037}" destId="{25B08C86-7E15-44DC-BE7F-FFB55DD49D12}" srcOrd="11" destOrd="0" presId="urn:microsoft.com/office/officeart/2005/8/layout/target3"/>
    <dgm:cxn modelId="{1E7A4D7A-4275-481E-8529-F9A0CBBF6530}" type="presParOf" srcId="{333A1088-737F-45CB-B68E-254E46348037}" destId="{76644BE8-9D7C-4C09-B250-3D10AF48CBB7}" srcOrd="12" destOrd="0" presId="urn:microsoft.com/office/officeart/2005/8/layout/target3"/>
    <dgm:cxn modelId="{92491F8A-43AE-488A-AB75-0293EB195122}" type="presParOf" srcId="{333A1088-737F-45CB-B68E-254E46348037}" destId="{EE85B701-7295-41C0-BA7A-34D3756A2AE6}" srcOrd="13" destOrd="0" presId="urn:microsoft.com/office/officeart/2005/8/layout/target3"/>
    <dgm:cxn modelId="{029E315F-4207-42B5-BE9D-61E654BE3F40}" type="presParOf" srcId="{333A1088-737F-45CB-B68E-254E46348037}" destId="{8BEBB6EC-1DAA-4CAC-8A25-BC0FCBD5DBD5}" srcOrd="14" destOrd="0" presId="urn:microsoft.com/office/officeart/2005/8/layout/target3"/>
    <dgm:cxn modelId="{121EB524-0B02-42A7-A888-9CBB6B13D9BA}" type="presParOf" srcId="{333A1088-737F-45CB-B68E-254E46348037}" destId="{AED2198E-93D5-4001-81B4-73124B309672}" srcOrd="15" destOrd="0" presId="urn:microsoft.com/office/officeart/2005/8/layout/target3"/>
    <dgm:cxn modelId="{B711465B-0D47-4280-8D32-CF104EC76E24}" type="presParOf" srcId="{333A1088-737F-45CB-B68E-254E46348037}" destId="{2BE915AB-18AA-4053-B92C-3BFC9ED204BB}" srcOrd="16" destOrd="0" presId="urn:microsoft.com/office/officeart/2005/8/layout/target3"/>
    <dgm:cxn modelId="{B6AAE437-6468-47BC-AE8D-6480970FC938}" type="presParOf" srcId="{333A1088-737F-45CB-B68E-254E46348037}" destId="{6BB5E863-4638-4E1D-BFDE-399D028AC4ED}" srcOrd="17" destOrd="0" presId="urn:microsoft.com/office/officeart/2005/8/layout/target3"/>
    <dgm:cxn modelId="{B7EE96A7-86D7-4300-B492-09A02279DFD7}" type="presParOf" srcId="{333A1088-737F-45CB-B68E-254E46348037}" destId="{5A5FFA88-C948-4069-8E93-59FA12366E83}" srcOrd="18" destOrd="0" presId="urn:microsoft.com/office/officeart/2005/8/layout/target3"/>
    <dgm:cxn modelId="{E4F0EC07-75F7-4468-9FB4-395DDEA39B4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VY_32_INOVACE_20_VÝCHOVA 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ÚPAL 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4706F-97ED-4279-B783-97A6AAD771B5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E19B54-32B3-49ED-9C3D-1FB90F00CF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264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026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053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564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133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726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979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358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00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128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429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437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4B6A5-9B0F-4C86-A1C8-A65CE07AAC43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E1C51-8A24-4469-90B2-718B4A9C8A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6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75477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18475052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10280"/>
            <a:ext cx="806489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Vzdělávací oblast:	Člověk a zdraví</a:t>
            </a:r>
          </a:p>
          <a:p>
            <a:r>
              <a:rPr lang="cs-CZ" sz="2400" dirty="0" smtClean="0"/>
              <a:t>Název učiva:       	Úpal – všeho moc škodí</a:t>
            </a:r>
          </a:p>
          <a:p>
            <a:r>
              <a:rPr lang="cs-CZ" sz="2400" dirty="0" smtClean="0"/>
              <a:t>Ročník:			7.ročník</a:t>
            </a:r>
          </a:p>
          <a:p>
            <a:r>
              <a:rPr lang="cs-CZ" sz="2400" dirty="0" smtClean="0"/>
              <a:t>Druh materiálu: 	učební text</a:t>
            </a:r>
          </a:p>
          <a:p>
            <a:r>
              <a:rPr lang="cs-CZ" sz="2400" dirty="0" smtClean="0"/>
              <a:t>Obsah učiva:		Úpal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- co ho způsobuje</a:t>
            </a:r>
          </a:p>
          <a:p>
            <a:r>
              <a:rPr lang="cs-CZ" sz="2400" dirty="0" smtClean="0"/>
              <a:t>			- jak se projevuje </a:t>
            </a:r>
          </a:p>
          <a:p>
            <a:r>
              <a:rPr lang="cs-CZ" sz="2400" dirty="0" smtClean="0"/>
              <a:t>			- obrana organismu</a:t>
            </a:r>
          </a:p>
          <a:p>
            <a:r>
              <a:rPr lang="cs-CZ" sz="2400" dirty="0" smtClean="0"/>
              <a:t>			- co pomůže</a:t>
            </a:r>
          </a:p>
          <a:p>
            <a:r>
              <a:rPr lang="cs-CZ" sz="2400" dirty="0" smtClean="0"/>
              <a:t>			- jak se zachovat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19648" y="764704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ANOTACE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15787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7200" b="1" dirty="0" smtClean="0"/>
              <a:t>Všeho moc škodí ….</a:t>
            </a:r>
            <a:endParaRPr lang="cs-CZ" sz="7200" b="1" dirty="0"/>
          </a:p>
        </p:txBody>
      </p:sp>
      <p:pic>
        <p:nvPicPr>
          <p:cNvPr id="1026" name="Picture 2" descr="C:\Users\reditelka\AppData\Local\Microsoft\Windows\Temporary Internet Files\Content.IE5\LQJ7CROL\MP9004010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8276" y="3212976"/>
            <a:ext cx="4628267" cy="308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351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075240" cy="5400600"/>
          </a:xfrm>
          <a:solidFill>
            <a:srgbClr val="FFCC99"/>
          </a:solidFill>
        </p:spPr>
        <p:txBody>
          <a:bodyPr>
            <a:noAutofit/>
          </a:bodyPr>
          <a:lstStyle/>
          <a:p>
            <a:r>
              <a:rPr lang="cs-CZ" sz="4800" b="1" i="1" dirty="0" smtClean="0">
                <a:latin typeface="Bodoni MT Black" pitchFamily="18" charset="0"/>
              </a:rPr>
              <a:t/>
            </a:r>
            <a:br>
              <a:rPr lang="cs-CZ" sz="4800" b="1" i="1" dirty="0" smtClean="0">
                <a:latin typeface="Bodoni MT Black" pitchFamily="18" charset="0"/>
              </a:rPr>
            </a:br>
            <a:r>
              <a:rPr lang="cs-CZ" sz="11500" b="1" dirty="0" smtClean="0"/>
              <a:t>Úpal</a:t>
            </a:r>
            <a:r>
              <a:rPr lang="cs-CZ" sz="11500" b="1" i="1" dirty="0" smtClean="0">
                <a:latin typeface="Bodoni MT Black" pitchFamily="18" charset="0"/>
              </a:rPr>
              <a:t>       </a:t>
            </a:r>
            <a:r>
              <a:rPr lang="cs-CZ" sz="6600" b="1" i="1" dirty="0">
                <a:latin typeface="Bodoni MT Black" pitchFamily="18" charset="0"/>
              </a:rPr>
              <a:t/>
            </a:r>
            <a:br>
              <a:rPr lang="cs-CZ" sz="6600" b="1" i="1" dirty="0">
                <a:latin typeface="Bodoni MT Black" pitchFamily="18" charset="0"/>
              </a:rPr>
            </a:br>
            <a:r>
              <a:rPr lang="cs-CZ" sz="6600" b="1" dirty="0">
                <a:latin typeface="Arial" pitchFamily="34" charset="0"/>
                <a:cs typeface="Arial" pitchFamily="34" charset="0"/>
              </a:rPr>
              <a:t>Sluníčko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k němu  nepotřebujete</a:t>
            </a:r>
            <a:r>
              <a:rPr lang="cs-CZ" sz="6600" b="1" dirty="0">
                <a:latin typeface="Arial" pitchFamily="34" charset="0"/>
                <a:cs typeface="Arial" pitchFamily="34" charset="0"/>
              </a:rPr>
              <a:t>!</a:t>
            </a:r>
            <a:br>
              <a:rPr lang="cs-CZ" sz="6600" b="1" dirty="0">
                <a:latin typeface="Arial" pitchFamily="34" charset="0"/>
                <a:cs typeface="Arial" pitchFamily="34" charset="0"/>
              </a:rPr>
            </a:b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reditelka\AppData\Local\Microsoft\Windows\Temporary Internet Files\Content.IE5\MZ7P8CF2\MC9003892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30860">
            <a:off x="6705914" y="411746"/>
            <a:ext cx="1917578" cy="3637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87335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42992" cy="250629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cs-CZ" sz="4900" b="1" dirty="0" smtClean="0"/>
              <a:t>Vaše tělo </a:t>
            </a:r>
            <a:br>
              <a:rPr lang="cs-CZ" sz="4900" b="1" dirty="0" smtClean="0"/>
            </a:br>
            <a:r>
              <a:rPr lang="cs-CZ" sz="4900" b="1" dirty="0" smtClean="0"/>
              <a:t>reaguje na přehřátí </a:t>
            </a:r>
            <a:br>
              <a:rPr lang="cs-CZ" sz="4900" b="1" dirty="0" smtClean="0"/>
            </a:br>
            <a:r>
              <a:rPr lang="cs-CZ" sz="4900" b="1" dirty="0" smtClean="0"/>
              <a:t>organismu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0864" y="2924944"/>
            <a:ext cx="338437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Jak se to stane ?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027637"/>
            <a:ext cx="4007327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Pohybujete se </a:t>
            </a:r>
          </a:p>
          <a:p>
            <a:pPr algn="ctr"/>
            <a:r>
              <a:rPr lang="cs-CZ" sz="3600" b="1" dirty="0" smtClean="0"/>
              <a:t>v místě, </a:t>
            </a:r>
          </a:p>
          <a:p>
            <a:pPr algn="ctr"/>
            <a:r>
              <a:rPr lang="cs-CZ" sz="3600" b="1" dirty="0" smtClean="0"/>
              <a:t>kde je velké: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 rot="20497406">
            <a:off x="1657258" y="5381286"/>
            <a:ext cx="174614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horko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 rot="212179">
            <a:off x="3490684" y="5381286"/>
            <a:ext cx="1692940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dusno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 rot="19928166">
            <a:off x="4467935" y="4206957"/>
            <a:ext cx="1979241" cy="76944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těsno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 rot="2126796">
            <a:off x="6385279" y="4891435"/>
            <a:ext cx="2148047" cy="76944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vlhko</a:t>
            </a:r>
            <a:endParaRPr lang="cs-CZ" sz="4400" b="1" dirty="0"/>
          </a:p>
        </p:txBody>
      </p:sp>
      <p:pic>
        <p:nvPicPr>
          <p:cNvPr id="7170" name="Picture 2" descr="C:\Users\reditelka\AppData\Local\Microsoft\Windows\Temporary Internet Files\Content.IE5\ZJZNRQZI\MC900233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6269"/>
            <a:ext cx="2430346" cy="245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23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2368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A kde takové prostředí je ?</a:t>
            </a:r>
            <a:endParaRPr lang="cs-CZ" sz="5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49685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V přeplněném autobuse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Ve velkém davu lidí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Ve vydýchaném kině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V uzavřeném autě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/>
          </a:p>
        </p:txBody>
      </p:sp>
      <p:pic>
        <p:nvPicPr>
          <p:cNvPr id="3074" name="Picture 2" descr="C:\Users\reditelka\AppData\Local\Microsoft\Windows\Temporary Internet Files\Content.IE5\MZ7P8CF2\MC900233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72252"/>
            <a:ext cx="3794911" cy="1972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editelka\AppData\Local\Microsoft\Windows\Temporary Internet Files\Content.IE5\TZZD64M6\MP9003028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840" y="3905783"/>
            <a:ext cx="830297" cy="116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reditelka\AppData\Local\Microsoft\Windows\Temporary Internet Files\Content.IE5\TZZD64M6\MP9003028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518" y="3537992"/>
            <a:ext cx="722882" cy="92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reditelka\AppData\Local\Microsoft\Windows\Temporary Internet Files\Content.IE5\TZZD64M6\MP9003028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790" y="2861320"/>
            <a:ext cx="482693" cy="67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reditelka\AppData\Local\Microsoft\Windows\Temporary Internet Files\Content.IE5\TZZD64M6\MP9003028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898" y="3493503"/>
            <a:ext cx="440448" cy="61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reditelka\AppData\Local\Microsoft\Windows\Temporary Internet Files\Content.IE5\4LPBS0UN\MP9003028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7460" y="3586872"/>
            <a:ext cx="576978" cy="80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reditelka\AppData\Local\Microsoft\Windows\Temporary Internet Files\Content.IE5\4LPBS0UN\MP90030289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7992" y="3553684"/>
            <a:ext cx="379961" cy="532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reditelka\AppData\Local\Microsoft\Windows\Temporary Internet Files\Content.IE5\H0OUX3LO\MP90030290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661" y="3116071"/>
            <a:ext cx="624327" cy="87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reditelka\AppData\Local\Microsoft\Windows\Temporary Internet Files\Content.IE5\GLB0M2OL\MP90030292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156" y="3802228"/>
            <a:ext cx="537756" cy="75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reditelka\AppData\Local\Microsoft\Windows\Temporary Internet Files\Content.IE5\LQJ7CROL\MP90030290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790" y="4284662"/>
            <a:ext cx="749199" cy="105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reditelka\AppData\Local\Microsoft\Windows\Temporary Internet Files\Content.IE5\LQJ7CROL\MC90029594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1283" y="5157192"/>
            <a:ext cx="1837853" cy="151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682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24152">
            <a:off x="6227669" y="543677"/>
            <a:ext cx="2628292" cy="1393867"/>
          </a:xfrm>
          <a:solidFill>
            <a:srgbClr val="FF6600"/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Co tělu chybí ?</a:t>
            </a:r>
            <a:br>
              <a:rPr lang="cs-CZ" b="1" dirty="0" smtClean="0"/>
            </a:b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Vývojový diagram: děrná páska 2"/>
          <p:cNvSpPr/>
          <p:nvPr/>
        </p:nvSpPr>
        <p:spPr>
          <a:xfrm>
            <a:off x="683568" y="1412776"/>
            <a:ext cx="5328592" cy="2376264"/>
          </a:xfrm>
          <a:prstGeom prst="flowChartPunchedTap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1845992" y="4077072"/>
            <a:ext cx="6120680" cy="2376264"/>
          </a:xfrm>
          <a:prstGeom prst="flowChartPunchedTape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2139243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Málo tekutin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34024" y="5013106"/>
            <a:ext cx="58326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Nedostatek minerálů</a:t>
            </a:r>
            <a:endParaRPr lang="cs-CZ" sz="4800" b="1" dirty="0"/>
          </a:p>
        </p:txBody>
      </p:sp>
      <p:pic>
        <p:nvPicPr>
          <p:cNvPr id="8194" name="Picture 2" descr="C:\Users\reditelka\AppData\Local\Microsoft\Windows\Temporary Internet Files\Content.IE5\H0OUX3LO\MC9003343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656" y="1772816"/>
            <a:ext cx="1440160" cy="295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182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/>
              <a:t>Co se vlastně v organismu  děje?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936000"/>
            <a:ext cx="6192688" cy="313932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C000"/>
                </a:solidFill>
              </a:rPr>
              <a:t>Málo se potíte </a:t>
            </a:r>
          </a:p>
          <a:p>
            <a:pPr algn="ctr"/>
            <a:r>
              <a:rPr lang="cs-CZ" sz="6600" b="1" dirty="0" smtClean="0">
                <a:solidFill>
                  <a:srgbClr val="FFC000"/>
                </a:solidFill>
              </a:rPr>
              <a:t>a  tím se tělo málo ochlazuje.</a:t>
            </a:r>
            <a:r>
              <a:rPr lang="cs-CZ" sz="5400" b="1" dirty="0" smtClean="0">
                <a:solidFill>
                  <a:srgbClr val="FFC000"/>
                </a:solidFill>
              </a:rPr>
              <a:t> </a:t>
            </a:r>
            <a:endParaRPr lang="cs-CZ" sz="5400" b="1" dirty="0">
              <a:solidFill>
                <a:srgbClr val="FFC000"/>
              </a:solidFill>
            </a:endParaRPr>
          </a:p>
        </p:txBody>
      </p:sp>
      <p:pic>
        <p:nvPicPr>
          <p:cNvPr id="4098" name="Picture 2" descr="C:\Users\reditelka\AppData\Local\Microsoft\Windows\Temporary Internet Files\Content.IE5\ZJZNRQZI\MC900410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34194">
            <a:off x="6624785" y="3157634"/>
            <a:ext cx="2132828" cy="236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0818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/>
              <a:t>Jak se potom cítíte ?</a:t>
            </a:r>
            <a:endParaRPr lang="cs-CZ" sz="6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050159"/>
            <a:ext cx="82809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Wingdings" pitchFamily="2" charset="2"/>
              <a:buChar char="ü"/>
            </a:pPr>
            <a:r>
              <a:rPr lang="cs-CZ" sz="2800" b="1" dirty="0" smtClean="0"/>
              <a:t>..je vám nevolno </a:t>
            </a:r>
            <a:endParaRPr lang="cs-CZ" sz="2800" dirty="0"/>
          </a:p>
          <a:p>
            <a:pPr marL="457200" lvl="0" indent="-457200">
              <a:buFont typeface="Wingdings" pitchFamily="2" charset="2"/>
              <a:buChar char="ü"/>
            </a:pPr>
            <a:r>
              <a:rPr lang="cs-CZ" sz="2800" b="1" dirty="0" smtClean="0"/>
              <a:t>..někomu </a:t>
            </a:r>
            <a:r>
              <a:rPr lang="cs-CZ" sz="2800" b="1" dirty="0"/>
              <a:t>je na </a:t>
            </a:r>
            <a:r>
              <a:rPr lang="cs-CZ" sz="2800" b="1" dirty="0" smtClean="0"/>
              <a:t>zvracení </a:t>
            </a:r>
            <a:endParaRPr lang="cs-CZ" sz="2800" dirty="0"/>
          </a:p>
          <a:p>
            <a:pPr marL="457200" lvl="0" indent="-457200">
              <a:buFont typeface="Wingdings" pitchFamily="2" charset="2"/>
              <a:buChar char="ü"/>
            </a:pPr>
            <a:r>
              <a:rPr lang="cs-CZ" sz="2800" b="1" dirty="0" smtClean="0"/>
              <a:t>..bolí hlava </a:t>
            </a:r>
            <a:endParaRPr lang="cs-CZ" sz="2800" dirty="0"/>
          </a:p>
          <a:p>
            <a:pPr marL="457200" lvl="0" indent="-457200">
              <a:buFont typeface="Wingdings" pitchFamily="2" charset="2"/>
              <a:buChar char="ü"/>
            </a:pPr>
            <a:r>
              <a:rPr lang="cs-CZ" sz="2800" b="1" dirty="0" smtClean="0"/>
              <a:t>..zrychluje </a:t>
            </a:r>
            <a:r>
              <a:rPr lang="cs-CZ" sz="2800" b="1" dirty="0"/>
              <a:t>se </a:t>
            </a:r>
            <a:r>
              <a:rPr lang="cs-CZ" sz="2800" b="1" dirty="0" smtClean="0"/>
              <a:t>tep </a:t>
            </a:r>
            <a:endParaRPr lang="cs-CZ" sz="2800" dirty="0"/>
          </a:p>
          <a:p>
            <a:pPr marL="457200" lvl="0" indent="-457200">
              <a:buFont typeface="Wingdings" pitchFamily="2" charset="2"/>
              <a:buChar char="ü"/>
            </a:pPr>
            <a:r>
              <a:rPr lang="cs-CZ" sz="2800" b="1" dirty="0" smtClean="0"/>
              <a:t>..hůře </a:t>
            </a:r>
            <a:r>
              <a:rPr lang="cs-CZ" sz="2800" b="1" dirty="0"/>
              <a:t>se </a:t>
            </a:r>
            <a:r>
              <a:rPr lang="cs-CZ" sz="2800" b="1" dirty="0" smtClean="0"/>
              <a:t>dýchá </a:t>
            </a:r>
            <a:endParaRPr lang="cs-CZ" sz="2800" dirty="0"/>
          </a:p>
          <a:p>
            <a:pPr marL="457200" indent="-457200">
              <a:buFont typeface="Wingdings" pitchFamily="2" charset="2"/>
              <a:buChar char="ü"/>
            </a:pPr>
            <a:r>
              <a:rPr lang="cs-CZ" sz="2800" b="1" dirty="0" smtClean="0"/>
              <a:t>..stoupá </a:t>
            </a:r>
            <a:r>
              <a:rPr lang="cs-CZ" sz="2800" b="1" dirty="0"/>
              <a:t>tělesná </a:t>
            </a:r>
            <a:r>
              <a:rPr lang="cs-CZ" sz="2800" b="1" dirty="0" smtClean="0"/>
              <a:t>teplota dokonce může i nad 40 °C. </a:t>
            </a:r>
            <a:endParaRPr lang="cs-CZ" sz="2800" dirty="0" smtClean="0"/>
          </a:p>
          <a:p>
            <a:pPr marL="457200" lvl="0" indent="-457200">
              <a:buFont typeface="Wingdings" pitchFamily="2" charset="2"/>
              <a:buChar char="ü"/>
            </a:pPr>
            <a:r>
              <a:rPr lang="cs-CZ" sz="2800" b="1" dirty="0" smtClean="0"/>
              <a:t>.. </a:t>
            </a:r>
            <a:r>
              <a:rPr lang="cs-CZ" sz="2800" b="1" dirty="0"/>
              <a:t>když se stav rychle zhoršuje, přidávají se </a:t>
            </a:r>
            <a:r>
              <a:rPr lang="cs-CZ" sz="2800" b="1" dirty="0" smtClean="0"/>
              <a:t>křeče</a:t>
            </a:r>
          </a:p>
          <a:p>
            <a:pPr marL="457200" lvl="0" indent="-457200">
              <a:buFont typeface="Wingdings" pitchFamily="2" charset="2"/>
              <a:buChar char="ü"/>
            </a:pPr>
            <a:r>
              <a:rPr lang="cs-CZ" sz="2800" b="1" dirty="0" smtClean="0"/>
              <a:t>..můžete </a:t>
            </a:r>
            <a:r>
              <a:rPr lang="cs-CZ" sz="2800" b="1" dirty="0"/>
              <a:t>i ztrácet </a:t>
            </a:r>
            <a:r>
              <a:rPr lang="cs-CZ" sz="2800" b="1" dirty="0" smtClean="0"/>
              <a:t>vědomí</a:t>
            </a:r>
            <a:endParaRPr lang="cs-CZ" sz="2800" dirty="0"/>
          </a:p>
        </p:txBody>
      </p:sp>
      <p:pic>
        <p:nvPicPr>
          <p:cNvPr id="5123" name="Picture 3" descr="C:\Users\reditelka\AppData\Local\Microsoft\Windows\Temporary Internet Files\Content.IE5\LQJ7CROL\MC90043440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352839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5124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7200" b="1" dirty="0" smtClean="0"/>
              <a:t>Co vám pomůže ?</a:t>
            </a:r>
            <a:endParaRPr lang="cs-CZ" sz="7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615317"/>
            <a:ext cx="7128792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OCHLAZENÍ</a:t>
            </a:r>
            <a:r>
              <a:rPr lang="cs-CZ" sz="3600" b="1" dirty="0" smtClean="0"/>
              <a:t>  = stín, chlad, větrák..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79296" y="2406131"/>
            <a:ext cx="5184576" cy="64633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UVOLNIT  upnutý oděv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73228" y="3161380"/>
            <a:ext cx="5797544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OSPRCHOVAT  vlažnou vodou 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892987"/>
            <a:ext cx="6912768" cy="181588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Podávat vlažné </a:t>
            </a:r>
            <a:r>
              <a:rPr lang="cs-CZ" sz="4000" b="1" dirty="0" smtClean="0"/>
              <a:t>NÁPOJE</a:t>
            </a:r>
            <a:r>
              <a:rPr lang="cs-CZ" sz="3600" b="1" dirty="0" smtClean="0"/>
              <a:t> s minerály </a:t>
            </a:r>
          </a:p>
          <a:p>
            <a:r>
              <a:rPr lang="cs-CZ" sz="3600" b="1" dirty="0" smtClean="0"/>
              <a:t>= iontové nápoje</a:t>
            </a:r>
          </a:p>
          <a:p>
            <a:r>
              <a:rPr lang="cs-CZ" sz="3600" b="1" dirty="0" smtClean="0"/>
              <a:t>= osolená voda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50265" y="4616261"/>
            <a:ext cx="2088232" cy="218521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Při ztrátě vědomí volat </a:t>
            </a:r>
            <a:r>
              <a:rPr lang="cs-CZ" sz="4000" b="1" dirty="0" smtClean="0"/>
              <a:t>LÉKAŘE</a:t>
            </a:r>
            <a:endParaRPr lang="cs-CZ" sz="4000" b="1" dirty="0"/>
          </a:p>
        </p:txBody>
      </p:sp>
      <p:pic>
        <p:nvPicPr>
          <p:cNvPr id="6146" name="Picture 2" descr="C:\Users\reditelka\AppData\Local\Microsoft\Windows\Temporary Internet Files\Content.IE5\MZ7P8CF2\MC900352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497" y="1263483"/>
            <a:ext cx="1650749" cy="179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editelka\AppData\Local\Microsoft\Windows\Temporary Internet Files\Content.IE5\TZZD64M6\MC9003253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574" y="4866023"/>
            <a:ext cx="1388974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editelka\AppData\Local\Microsoft\Windows\Temporary Internet Files\Content.IE5\GLB0M2OL\MC900250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1057">
            <a:off x="271253" y="2234200"/>
            <a:ext cx="1256676" cy="1605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reditelka\AppData\Local\Microsoft\Windows\Temporary Internet Files\Content.IE5\TZZD64M6\MC900090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772" y="3807711"/>
            <a:ext cx="1683721" cy="120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reditelka\AppData\Local\Microsoft\Windows\Temporary Internet Files\Content.IE5\H0OUX3LO\MC900112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775" y="5708868"/>
            <a:ext cx="990547" cy="92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reditelka\AppData\Local\Microsoft\Windows\Temporary Internet Files\Content.IE5\4LPBS0UN\MC9001133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20989">
            <a:off x="2521010" y="2344802"/>
            <a:ext cx="609516" cy="744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978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99"/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Rada na závěr….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23628" y="2548427"/>
            <a:ext cx="6336704" cy="12003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Ve velkém horku </a:t>
            </a:r>
          </a:p>
          <a:p>
            <a:pPr algn="ctr"/>
            <a:r>
              <a:rPr lang="cs-CZ" sz="3600" b="1" dirty="0" smtClean="0"/>
              <a:t>nezapomínejte dostatečně  pít 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3577" y="3945250"/>
            <a:ext cx="5688632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Přiměřeně se oblékejte</a:t>
            </a:r>
            <a:endParaRPr lang="cs-CZ" sz="4000" b="1" dirty="0"/>
          </a:p>
        </p:txBody>
      </p:sp>
      <p:pic>
        <p:nvPicPr>
          <p:cNvPr id="9218" name="Picture 2" descr="C:\Users\reditelka\AppData\Local\Microsoft\Windows\Temporary Internet Files\Content.IE5\GLB0M2OL\MC9003433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24899"/>
            <a:ext cx="1783994" cy="178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reditelka\AppData\Local\Microsoft\Windows\Temporary Internet Files\Content.IE5\TZZD64M6\MC9003521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12776"/>
            <a:ext cx="1791077" cy="104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2806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103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250" advClick="0" advTm="8000">
        <p:pull/>
      </p:transition>
    </mc:Choice>
    <mc:Fallback>
      <p:transition spd="slow" advClick="0" advTm="8000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200</Words>
  <Application>Microsoft Office PowerPoint</Application>
  <PresentationFormat>Předvádění na obrazovce (4:3)</PresentationFormat>
  <Paragraphs>66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Všeho moc škodí ….</vt:lpstr>
      <vt:lpstr> Úpal        Sluníčko k němu  nepotřebujete! </vt:lpstr>
      <vt:lpstr>Vaše tělo  reaguje na přehřátí  organismu.</vt:lpstr>
      <vt:lpstr>A kde takové prostředí je ?</vt:lpstr>
      <vt:lpstr> Co tělu chybí ? </vt:lpstr>
      <vt:lpstr>Co se vlastně v organismu  děje?</vt:lpstr>
      <vt:lpstr>Jak se potom cítíte ?</vt:lpstr>
      <vt:lpstr>Co vám pomůže ?</vt:lpstr>
      <vt:lpstr>Rada na závěr….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Všeho moc škodí ….</dc:title>
  <dc:creator>reditelka</dc:creator>
  <cp:lastModifiedBy>reditelka</cp:lastModifiedBy>
  <cp:revision>31</cp:revision>
  <dcterms:created xsi:type="dcterms:W3CDTF">2012-11-27T14:17:56Z</dcterms:created>
  <dcterms:modified xsi:type="dcterms:W3CDTF">2012-11-27T16:25:57Z</dcterms:modified>
</cp:coreProperties>
</file>