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5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 varScale="1">
        <p:scale>
          <a:sx n="103" d="100"/>
          <a:sy n="103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VY_32_INOVACE_10_Výchova 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Složení stravy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VY_32_INOVACE_10_Výchova 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Složení stravy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1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jpe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17633210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byl použit v 6. třídě ZŠ praktické </a:t>
            </a:r>
            <a:r>
              <a:rPr lang="cs-CZ" dirty="0" smtClean="0"/>
              <a:t>                  v </a:t>
            </a:r>
            <a:r>
              <a:rPr lang="cs-CZ" dirty="0" smtClean="0"/>
              <a:t>hodině </a:t>
            </a:r>
            <a:r>
              <a:rPr lang="cs-CZ" dirty="0" err="1" smtClean="0"/>
              <a:t>Vkz</a:t>
            </a:r>
            <a:r>
              <a:rPr lang="cs-CZ" dirty="0" smtClean="0"/>
              <a:t>. Slouží jako podpora výkladu. </a:t>
            </a:r>
            <a:r>
              <a:rPr lang="cs-CZ" dirty="0" smtClean="0"/>
              <a:t>              S </a:t>
            </a:r>
            <a:r>
              <a:rPr lang="cs-CZ" dirty="0" smtClean="0"/>
              <a:t>obrázky je učivo srozumitelnější.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Pestrá strava = základ zdraví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pc\AppData\Local\Microsoft\Windows\Temporary Internet Files\Content.IE5\RAF6IJP2\MP90041170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5886" y="1600200"/>
            <a:ext cx="635222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465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Základní složky stravy člověka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Bílkoviny</a:t>
            </a:r>
            <a:r>
              <a:rPr lang="cs-CZ" dirty="0" smtClean="0"/>
              <a:t> /proteiny/   1g = 17Kj</a:t>
            </a:r>
          </a:p>
          <a:p>
            <a:r>
              <a:rPr lang="cs-CZ" dirty="0" smtClean="0"/>
              <a:t>Nejdůležitější stavební kameny organismu</a:t>
            </a:r>
          </a:p>
          <a:p>
            <a:r>
              <a:rPr lang="cs-CZ" dirty="0" smtClean="0"/>
              <a:t>Obsaženy </a:t>
            </a:r>
            <a:r>
              <a:rPr lang="cs-CZ" dirty="0" smtClean="0"/>
              <a:t>v: </a:t>
            </a:r>
            <a:endParaRPr lang="cs-CZ" dirty="0"/>
          </a:p>
        </p:txBody>
      </p:sp>
      <p:pic>
        <p:nvPicPr>
          <p:cNvPr id="1031" name="Picture 7" descr="C:\Users\pc\AppData\Local\Microsoft\Windows\Temporary Internet Files\Content.IE5\SYTBCDD4\MP90042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1269" y="5023316"/>
            <a:ext cx="2287445" cy="148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9RO4G0BJ\MP9001779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09620"/>
            <a:ext cx="1370544" cy="91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L70ITWCH\MP9004005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525113"/>
            <a:ext cx="1546277" cy="193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AppData\Local\Microsoft\Windows\Temporary Internet Files\Content.IE5\RAF6IJP2\MP9004226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157192"/>
            <a:ext cx="246774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AppData\Local\Microsoft\Windows\Temporary Internet Files\Content.IE5\L70ITWCH\MP9004329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60668" y="3319162"/>
            <a:ext cx="1200032" cy="179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c\AppData\Local\Microsoft\Windows\Temporary Internet Files\Content.IE5\SYTBCDD4\MP9004484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01321"/>
            <a:ext cx="2124896" cy="141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790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Sacharidy</a:t>
            </a:r>
            <a:r>
              <a:rPr lang="cs-CZ" dirty="0" smtClean="0"/>
              <a:t> /cukry/   1g=17Kj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energie.</a:t>
            </a:r>
          </a:p>
          <a:p>
            <a:r>
              <a:rPr lang="cs-CZ" dirty="0" smtClean="0"/>
              <a:t>POZOR na </a:t>
            </a:r>
            <a:r>
              <a:rPr lang="cs-CZ" u="sng" dirty="0" smtClean="0"/>
              <a:t>jednoduché cukry </a:t>
            </a:r>
            <a:r>
              <a:rPr lang="cs-CZ" dirty="0" smtClean="0"/>
              <a:t>/zjednodušeně řečeno bílý cukr, sladkosti, sušenky…/ a </a:t>
            </a:r>
            <a:r>
              <a:rPr lang="cs-CZ" u="sng" dirty="0" smtClean="0"/>
              <a:t>sacharidy s vysokým glykemickým indexem </a:t>
            </a:r>
            <a:r>
              <a:rPr lang="cs-CZ" dirty="0" smtClean="0"/>
              <a:t>– zvyšují hladinu inzulinu v krvi – ukládání tuků</a:t>
            </a:r>
          </a:p>
          <a:p>
            <a:r>
              <a:rPr lang="cs-CZ" dirty="0" smtClean="0"/>
              <a:t>Obsaženy </a:t>
            </a:r>
            <a:r>
              <a:rPr lang="cs-CZ" dirty="0" smtClean="0"/>
              <a:t>v: 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ZG7GU3PT\MC900333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5023361"/>
            <a:ext cx="114666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JIDIA9O6\MC900084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6156" y="5660546"/>
            <a:ext cx="2157678" cy="97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JIDIA9O6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3930" y="4207069"/>
            <a:ext cx="1973051" cy="131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L70ITWCH\MP9004243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3931" y="5522436"/>
            <a:ext cx="1108229" cy="110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CCQI868A\MP9004005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3844" y="4207069"/>
            <a:ext cx="1305748" cy="163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SYTBCDD4\MP9004327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541152"/>
            <a:ext cx="1512168" cy="113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9RO4G0BJ\MP9004254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343" y="4207069"/>
            <a:ext cx="992528" cy="99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370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Tuky </a:t>
            </a:r>
            <a:r>
              <a:rPr lang="cs-CZ" dirty="0" smtClean="0"/>
              <a:t>   1g = 37Kj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zdroj energie.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Rostlinné</a:t>
            </a:r>
            <a:r>
              <a:rPr lang="cs-CZ" dirty="0" smtClean="0"/>
              <a:t> – zdravější, měly by tvořit 2/3 z tuku ve stravě – oleje, oříšky, luštěniny, r. margariny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Živočišné</a:t>
            </a:r>
            <a:r>
              <a:rPr lang="cs-CZ" dirty="0" smtClean="0"/>
              <a:t> – měly by tvořit 1/3 z tuků ve stravě – máslo, sádlo, tučné maso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Zjevné</a:t>
            </a:r>
            <a:r>
              <a:rPr lang="cs-CZ" dirty="0" smtClean="0"/>
              <a:t> tuky – máslo, olej, sádlo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Skryté</a:t>
            </a:r>
            <a:r>
              <a:rPr lang="cs-CZ" dirty="0" smtClean="0"/>
              <a:t> – jsou téměř všude /sušenky, tučné maso a mléčné výrobky/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9RO4G0BJ\MP900425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2656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NM139J8C\MC900234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1543470" cy="1289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ZG7GU3PT\MP9004385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0924"/>
            <a:ext cx="167321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SYTBCDD4\MP9004484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445225"/>
            <a:ext cx="172819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9RO4G0BJ\MP9004332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1" y="5445225"/>
            <a:ext cx="173482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85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Vitamíny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Rozpustné v tucích nebo ve vodě.</a:t>
            </a:r>
          </a:p>
          <a:p>
            <a:r>
              <a:rPr lang="cs-CZ" dirty="0" smtClean="0"/>
              <a:t>A, D, E, K, C, B-komplex, </a:t>
            </a:r>
            <a:r>
              <a:rPr lang="cs-CZ" dirty="0" err="1" smtClean="0"/>
              <a:t>kys</a:t>
            </a:r>
            <a:r>
              <a:rPr lang="cs-CZ" dirty="0" smtClean="0"/>
              <a:t>. </a:t>
            </a:r>
            <a:r>
              <a:rPr lang="cs-CZ" dirty="0"/>
              <a:t>l</a:t>
            </a:r>
            <a:r>
              <a:rPr lang="cs-CZ" dirty="0" smtClean="0"/>
              <a:t>istová,……..</a:t>
            </a:r>
          </a:p>
          <a:p>
            <a:r>
              <a:rPr lang="cs-CZ" dirty="0" smtClean="0"/>
              <a:t>Největší zdroj – ovoce a zelenina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NM139J8C\MP9002277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17032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L70ITWCH\MP9002890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78364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959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Minerální látky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Vápník, sodík, draslík, křemík, hořčík, jód, železo, selen, chrom,…………</a:t>
            </a:r>
          </a:p>
          <a:p>
            <a:r>
              <a:rPr lang="cs-CZ" dirty="0" smtClean="0"/>
              <a:t>Jsou to stavební látky ovlivňující celé tělo /kosti, zuby, svaly, tkáně, nervy, orgány……../</a:t>
            </a:r>
          </a:p>
          <a:p>
            <a:r>
              <a:rPr lang="cs-CZ" dirty="0" smtClean="0"/>
              <a:t>Jsou </a:t>
            </a:r>
            <a:r>
              <a:rPr lang="cs-CZ" dirty="0" smtClean="0"/>
              <a:t>v:</a:t>
            </a:r>
            <a:endParaRPr lang="cs-CZ" dirty="0"/>
          </a:p>
        </p:txBody>
      </p:sp>
      <p:pic>
        <p:nvPicPr>
          <p:cNvPr id="5122" name="Picture 2" descr="C:\Users\pc\AppData\Local\Microsoft\Windows\Temporary Internet Files\Content.IE5\CCQI868A\MP9003137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93096"/>
            <a:ext cx="218206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RAF6IJP2\MP9004255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4" y="3861048"/>
            <a:ext cx="1617753" cy="1617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RAF6IJP2\MP9004329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91467"/>
            <a:ext cx="1127096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RAF6IJP2\MP9003137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63767"/>
            <a:ext cx="1828800" cy="121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JIDIA9O6\MP9002897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1246" y="5157192"/>
            <a:ext cx="2255514" cy="152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820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Vláknina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/>
              <a:t>Důležitá pro trávení, prevence chorob.</a:t>
            </a:r>
          </a:p>
          <a:p>
            <a:r>
              <a:rPr lang="cs-CZ" dirty="0" smtClean="0"/>
              <a:t>Doporučená denní dávka cca 25g</a:t>
            </a:r>
          </a:p>
          <a:p>
            <a:r>
              <a:rPr lang="cs-CZ" dirty="0" smtClean="0"/>
              <a:t>Zkonzumujeme ale asi 7 – 10g</a:t>
            </a:r>
          </a:p>
          <a:p>
            <a:r>
              <a:rPr lang="cs-CZ" dirty="0" smtClean="0"/>
              <a:t>Obsažena </a:t>
            </a:r>
            <a:r>
              <a:rPr lang="cs-CZ" dirty="0" smtClean="0"/>
              <a:t>v:</a:t>
            </a:r>
            <a:endParaRPr lang="cs-CZ" dirty="0"/>
          </a:p>
        </p:txBody>
      </p:sp>
      <p:pic>
        <p:nvPicPr>
          <p:cNvPr id="6147" name="Picture 3" descr="C:\Users\pc\AppData\Local\Microsoft\Windows\Temporary Internet Files\Content.IE5\ZG7GU3PT\MP9002277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3721" y="2708920"/>
            <a:ext cx="2582081" cy="171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c\AppData\Local\Microsoft\Windows\Temporary Internet Files\Content.IE5\SYTBCDD4\MP9001442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65635" y="4522443"/>
            <a:ext cx="2551532" cy="1675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c\AppData\Local\Microsoft\Windows\Temporary Internet Files\Content.IE5\NM139J8C\MP9002890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301207"/>
            <a:ext cx="2088232" cy="137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pc\AppData\Local\Microsoft\Windows\Temporary Internet Files\Content.IE5\NM139J8C\MP9004095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43837"/>
            <a:ext cx="2332123" cy="233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pc\AppData\Local\Microsoft\Windows\Temporary Internet Files\Content.IE5\JIDIA9O6\MC9002151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16033">
            <a:off x="3596984" y="3356993"/>
            <a:ext cx="1394514" cy="960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pc\AppData\Local\Microsoft\Windows\Temporary Internet Files\Content.IE5\L70ITWCH\MC9003314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741" y="4707278"/>
            <a:ext cx="1193907" cy="13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131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Důležité!!!!! – nezapomínej Pít 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2 litry tekutin denně</a:t>
            </a:r>
          </a:p>
          <a:p>
            <a:pPr marL="0" indent="0">
              <a:buNone/>
            </a:pPr>
            <a:r>
              <a:rPr lang="cs-CZ" dirty="0" smtClean="0"/>
              <a:t>Vhodné: voda, ovocné čaje, 100o/o džus + voda</a:t>
            </a:r>
          </a:p>
        </p:txBody>
      </p:sp>
      <p:pic>
        <p:nvPicPr>
          <p:cNvPr id="8194" name="Picture 2" descr="C:\Users\pc\AppData\Local\Microsoft\Windows\Temporary Internet Files\Content.IE5\ZG7GU3PT\MP9004244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3284984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c\AppData\Local\Microsoft\Windows\Temporary Internet Files\Content.IE5\NM139J8C\MP9004306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58970"/>
            <a:ext cx="733527" cy="919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pc\AppData\Local\Microsoft\Windows\Temporary Internet Files\Content.IE5\CCQI868A\MC9002904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40768"/>
            <a:ext cx="1086331" cy="83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c\AppData\Local\Microsoft\Windows\Temporary Internet Files\Content.IE5\CCQI868A\MP9004052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1" y="3789040"/>
            <a:ext cx="2448272" cy="221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c\AppData\Local\Microsoft\Windows\Temporary Internet Files\Content.IE5\ZG7GU3PT\MP9001779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810644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801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/>
          </a:p>
          <a:p>
            <a:r>
              <a:rPr lang="cs-CZ" dirty="0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311</Words>
  <Application>Microsoft Office PowerPoint</Application>
  <PresentationFormat>Předvádění na obrazovce (4:3)</PresentationFormat>
  <Paragraphs>42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Pestrá strava = základ zdraví</vt:lpstr>
      <vt:lpstr>Základní složky stravy člověka</vt:lpstr>
      <vt:lpstr>Sacharidy /cukry/   1g=17Kj</vt:lpstr>
      <vt:lpstr>Tuky    1g = 37Kj</vt:lpstr>
      <vt:lpstr>Vitamíny</vt:lpstr>
      <vt:lpstr>Minerální látky</vt:lpstr>
      <vt:lpstr>Vláknina</vt:lpstr>
      <vt:lpstr>Důležité!!!!! – nezapomínej Pít !!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Dum</cp:lastModifiedBy>
  <cp:revision>34</cp:revision>
  <dcterms:created xsi:type="dcterms:W3CDTF">2011-06-20T10:40:08Z</dcterms:created>
  <dcterms:modified xsi:type="dcterms:W3CDTF">2013-04-02T10:45:36Z</dcterms:modified>
</cp:coreProperties>
</file>