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VY_32_INOVACE_12_Výchova ke zdraví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Vitamíny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E61A66-5E93-4893-9C92-70ACA2D856A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5EE5762-353F-4C40-B832-A1617BB7B68C}" type="presOf" srcId="{4C35D32F-0EAB-4CD7-82EE-45574DC2A586}" destId="{890E4F0B-2866-4A3F-A3C7-2A14B1797930}" srcOrd="1" destOrd="0" presId="urn:microsoft.com/office/officeart/2005/8/layout/target3"/>
    <dgm:cxn modelId="{87F66F8A-84D8-4912-BE7A-5F672E8CDB0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8AE8C64-9419-42F6-82BB-ED6FC9038780}" type="presOf" srcId="{D1B46980-6531-4606-95E6-44980827E919}" destId="{6140AFEC-043D-4C43-A2F9-D0F5331DF3A3}" srcOrd="0" destOrd="0" presId="urn:microsoft.com/office/officeart/2005/8/layout/target3"/>
    <dgm:cxn modelId="{335E0B8D-78BB-4371-BF0B-4516E62698D5}" type="presOf" srcId="{D8197B8C-B260-4A16-BDF4-0947B075E274}" destId="{5A5FFA88-C948-4069-8E93-59FA12366E83}" srcOrd="1" destOrd="0" presId="urn:microsoft.com/office/officeart/2005/8/layout/target3"/>
    <dgm:cxn modelId="{F086D056-28B7-44C1-AF90-903E37D3EB71}" type="presOf" srcId="{D8197B8C-B260-4A16-BDF4-0947B075E274}" destId="{25B08C86-7E15-44DC-BE7F-FFB55DD49D12}" srcOrd="0" destOrd="0" presId="urn:microsoft.com/office/officeart/2005/8/layout/target3"/>
    <dgm:cxn modelId="{5258E82D-1EA0-45A4-B972-2A1FB1986F35}" type="presOf" srcId="{B651F6E3-6281-48DB-9319-2AEAFDAE7572}" destId="{6BB5E863-4638-4E1D-BFDE-399D028AC4ED}" srcOrd="1" destOrd="0" presId="urn:microsoft.com/office/officeart/2005/8/layout/target3"/>
    <dgm:cxn modelId="{7EDED7D9-D5F9-4D42-B710-67DB04FD8BD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2E0ABE-FC21-4CAD-BD0E-95379255511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D68134F-26C9-49EC-BF8C-9DBB82E2E983}" type="presOf" srcId="{D1D4F407-5343-4D3F-B5B9-D407B03CAEB4}" destId="{AED2198E-93D5-4001-81B4-73124B309672}" srcOrd="1" destOrd="0" presId="urn:microsoft.com/office/officeart/2005/8/layout/target3"/>
    <dgm:cxn modelId="{87444594-4B21-450B-A4D6-23F87FCAB3BD}" type="presOf" srcId="{D1D4F407-5343-4D3F-B5B9-D407B03CAEB4}" destId="{D005CE8C-CC26-4C3E-AC11-E15060ECD759}" srcOrd="0" destOrd="0" presId="urn:microsoft.com/office/officeart/2005/8/layout/target3"/>
    <dgm:cxn modelId="{3A21337C-200C-416C-83AF-767ABC99B2C4}" type="presParOf" srcId="{333A1088-737F-45CB-B68E-254E46348037}" destId="{F5ABB229-8D3B-4694-996A-96F23CF14429}" srcOrd="0" destOrd="0" presId="urn:microsoft.com/office/officeart/2005/8/layout/target3"/>
    <dgm:cxn modelId="{0095418E-1913-446B-B8B3-0D8B5D95BEFC}" type="presParOf" srcId="{333A1088-737F-45CB-B68E-254E46348037}" destId="{F41139FD-01EE-4571-8B17-4FB00FC51163}" srcOrd="1" destOrd="0" presId="urn:microsoft.com/office/officeart/2005/8/layout/target3"/>
    <dgm:cxn modelId="{2D9D8C44-39D9-4DD0-9963-60BC7375F7B8}" type="presParOf" srcId="{333A1088-737F-45CB-B68E-254E46348037}" destId="{D005CE8C-CC26-4C3E-AC11-E15060ECD759}" srcOrd="2" destOrd="0" presId="urn:microsoft.com/office/officeart/2005/8/layout/target3"/>
    <dgm:cxn modelId="{736EEE7B-5154-45C2-B62E-EB75D3FBDEE1}" type="presParOf" srcId="{333A1088-737F-45CB-B68E-254E46348037}" destId="{2C702D82-9B77-49B7-9568-BB8EB47C3372}" srcOrd="3" destOrd="0" presId="urn:microsoft.com/office/officeart/2005/8/layout/target3"/>
    <dgm:cxn modelId="{86F497D1-5F6D-4532-A6FD-216377790DD6}" type="presParOf" srcId="{333A1088-737F-45CB-B68E-254E46348037}" destId="{A52A0455-90FF-4808-ABD0-F02540D31D5A}" srcOrd="4" destOrd="0" presId="urn:microsoft.com/office/officeart/2005/8/layout/target3"/>
    <dgm:cxn modelId="{036F3E75-7A47-4A24-9523-5F1A24176F95}" type="presParOf" srcId="{333A1088-737F-45CB-B68E-254E46348037}" destId="{6140AFEC-043D-4C43-A2F9-D0F5331DF3A3}" srcOrd="5" destOrd="0" presId="urn:microsoft.com/office/officeart/2005/8/layout/target3"/>
    <dgm:cxn modelId="{ECDE30CE-7F32-435C-B258-C11402B37899}" type="presParOf" srcId="{333A1088-737F-45CB-B68E-254E46348037}" destId="{9358AC05-5D7D-4327-9F80-1AD486AEA664}" srcOrd="6" destOrd="0" presId="urn:microsoft.com/office/officeart/2005/8/layout/target3"/>
    <dgm:cxn modelId="{F7CFC23F-C1D3-4FE4-B9EE-85C5876F871C}" type="presParOf" srcId="{333A1088-737F-45CB-B68E-254E46348037}" destId="{313FC574-E1CD-4FB4-B054-0B805CE0447D}" srcOrd="7" destOrd="0" presId="urn:microsoft.com/office/officeart/2005/8/layout/target3"/>
    <dgm:cxn modelId="{55BC62E2-76D4-4FEE-901C-7EDF05070B6C}" type="presParOf" srcId="{333A1088-737F-45CB-B68E-254E46348037}" destId="{619D679B-A015-4ECF-8348-D1034C574F40}" srcOrd="8" destOrd="0" presId="urn:microsoft.com/office/officeart/2005/8/layout/target3"/>
    <dgm:cxn modelId="{845DA384-DCCE-45AD-B27B-07BA7F30BC57}" type="presParOf" srcId="{333A1088-737F-45CB-B68E-254E46348037}" destId="{322283A8-4A27-4CDA-BAE3-F381106A9174}" srcOrd="9" destOrd="0" presId="urn:microsoft.com/office/officeart/2005/8/layout/target3"/>
    <dgm:cxn modelId="{8CDF4A0D-623A-4CE5-9C6E-6C65342BE831}" type="presParOf" srcId="{333A1088-737F-45CB-B68E-254E46348037}" destId="{FFC9F71D-1B4F-4AD9-A4A6-86ADEFC8AF5C}" srcOrd="10" destOrd="0" presId="urn:microsoft.com/office/officeart/2005/8/layout/target3"/>
    <dgm:cxn modelId="{2949B28D-BD21-4314-BCE1-E4A1B772D472}" type="presParOf" srcId="{333A1088-737F-45CB-B68E-254E46348037}" destId="{25B08C86-7E15-44DC-BE7F-FFB55DD49D12}" srcOrd="11" destOrd="0" presId="urn:microsoft.com/office/officeart/2005/8/layout/target3"/>
    <dgm:cxn modelId="{690115C9-9FEA-471D-B35E-D65A53C1B98C}" type="presParOf" srcId="{333A1088-737F-45CB-B68E-254E46348037}" destId="{76644BE8-9D7C-4C09-B250-3D10AF48CBB7}" srcOrd="12" destOrd="0" presId="urn:microsoft.com/office/officeart/2005/8/layout/target3"/>
    <dgm:cxn modelId="{ED9A3FB0-7AC6-456B-9745-3DB06984291D}" type="presParOf" srcId="{333A1088-737F-45CB-B68E-254E46348037}" destId="{EE85B701-7295-41C0-BA7A-34D3756A2AE6}" srcOrd="13" destOrd="0" presId="urn:microsoft.com/office/officeart/2005/8/layout/target3"/>
    <dgm:cxn modelId="{8AC9BC44-F1F2-4796-ADFE-6BC0FA486A25}" type="presParOf" srcId="{333A1088-737F-45CB-B68E-254E46348037}" destId="{8BEBB6EC-1DAA-4CAC-8A25-BC0FCBD5DBD5}" srcOrd="14" destOrd="0" presId="urn:microsoft.com/office/officeart/2005/8/layout/target3"/>
    <dgm:cxn modelId="{5DD8CCE1-B451-4A61-87C4-7A575A6140D5}" type="presParOf" srcId="{333A1088-737F-45CB-B68E-254E46348037}" destId="{AED2198E-93D5-4001-81B4-73124B309672}" srcOrd="15" destOrd="0" presId="urn:microsoft.com/office/officeart/2005/8/layout/target3"/>
    <dgm:cxn modelId="{13CAE277-834D-4125-ADD1-3A04973F0B4F}" type="presParOf" srcId="{333A1088-737F-45CB-B68E-254E46348037}" destId="{2BE915AB-18AA-4053-B92C-3BFC9ED204BB}" srcOrd="16" destOrd="0" presId="urn:microsoft.com/office/officeart/2005/8/layout/target3"/>
    <dgm:cxn modelId="{45D5E03D-6459-45B0-B5EC-9B3C29D3C9D2}" type="presParOf" srcId="{333A1088-737F-45CB-B68E-254E46348037}" destId="{6BB5E863-4638-4E1D-BFDE-399D028AC4ED}" srcOrd="17" destOrd="0" presId="urn:microsoft.com/office/officeart/2005/8/layout/target3"/>
    <dgm:cxn modelId="{3E9F5121-1B42-475E-84F3-C0D807A0658E}" type="presParOf" srcId="{333A1088-737F-45CB-B68E-254E46348037}" destId="{5A5FFA88-C948-4069-8E93-59FA12366E83}" srcOrd="18" destOrd="0" presId="urn:microsoft.com/office/officeart/2005/8/layout/target3"/>
    <dgm:cxn modelId="{461D1AF4-E1AD-4F23-96C9-CDDC10FD7DA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VY_32_INOVACE_12_Výchova ke zdraví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Vitamíny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4B896-232F-4A35-B7F0-9777F4ADBFB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8670B7-1140-4F9A-A482-CF5D6A846F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7305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9579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021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463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3293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8540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2447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4299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7890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3992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6777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0495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7806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92326708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937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v 6. ročníku ZŠ Praktické </a:t>
            </a:r>
            <a:r>
              <a:rPr lang="cs-CZ" dirty="0" smtClean="0"/>
              <a:t>                  v </a:t>
            </a:r>
            <a:r>
              <a:rPr lang="cs-CZ" dirty="0" smtClean="0"/>
              <a:t>hodině </a:t>
            </a:r>
            <a:r>
              <a:rPr lang="cs-CZ" dirty="0" err="1" smtClean="0"/>
              <a:t>Vkz</a:t>
            </a:r>
            <a:r>
              <a:rPr lang="cs-CZ" dirty="0" smtClean="0"/>
              <a:t>. Slouží pro výklad. Důležitá je přehlednost.</a:t>
            </a:r>
          </a:p>
        </p:txBody>
      </p:sp>
    </p:spTree>
    <p:extLst>
      <p:ext uri="{BB962C8B-B14F-4D97-AF65-F5344CB8AC3E}">
        <p14:creationId xmlns:p14="http://schemas.microsoft.com/office/powerpoint/2010/main" xmlns="" val="3655279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Vitamíny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420888"/>
            <a:ext cx="6400800" cy="1752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Zajišťují </a:t>
            </a:r>
            <a:r>
              <a:rPr lang="cs-CZ" dirty="0" smtClean="0">
                <a:solidFill>
                  <a:schemeClr val="tx1"/>
                </a:solidFill>
              </a:rPr>
              <a:t>správné fungování organismů, </a:t>
            </a:r>
            <a:r>
              <a:rPr lang="cs-CZ" dirty="0" smtClean="0">
                <a:solidFill>
                  <a:srgbClr val="00B050"/>
                </a:solidFill>
              </a:rPr>
              <a:t>chrání </a:t>
            </a:r>
            <a:r>
              <a:rPr lang="cs-CZ" dirty="0" smtClean="0">
                <a:solidFill>
                  <a:schemeClr val="tx1"/>
                </a:solidFill>
              </a:rPr>
              <a:t>nás před negativními vlivy prostředí (kouření, znečištěné ovzduší), </a:t>
            </a:r>
            <a:r>
              <a:rPr lang="cs-CZ" dirty="0" smtClean="0">
                <a:solidFill>
                  <a:srgbClr val="00B050"/>
                </a:solidFill>
              </a:rPr>
              <a:t>prodlužují</a:t>
            </a:r>
            <a:r>
              <a:rPr lang="cs-CZ" dirty="0" smtClean="0">
                <a:solidFill>
                  <a:schemeClr val="tx1"/>
                </a:solidFill>
              </a:rPr>
              <a:t> život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2018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pc\AppData\Local\Microsoft\Windows\Temporary Internet Files\Content.IE5\CCQI868A\MP9004393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3332" y="2276872"/>
            <a:ext cx="280831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Při zátěži (únava, stres, nevhodná strava)</a:t>
            </a:r>
          </a:p>
          <a:p>
            <a:pPr marL="514350" indent="-514350">
              <a:buAutoNum type="arabicParenR"/>
            </a:pPr>
            <a:r>
              <a:rPr lang="cs-CZ" dirty="0" smtClean="0"/>
              <a:t>Při nemoci (obezita, cukrovka….)</a:t>
            </a:r>
          </a:p>
          <a:p>
            <a:pPr marL="514350" indent="-514350">
              <a:buAutoNum type="arabicParenR"/>
            </a:pPr>
            <a:r>
              <a:rPr lang="cs-CZ" dirty="0" smtClean="0"/>
              <a:t>U žen v těhotenství, u dětí</a:t>
            </a:r>
          </a:p>
          <a:p>
            <a:pPr marL="514350" indent="-514350">
              <a:buAutoNum type="arabicParenR"/>
            </a:pPr>
            <a:r>
              <a:rPr lang="cs-CZ" dirty="0" smtClean="0"/>
              <a:t>U starších lidí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Zvýšená potřeba vitamínů</a:t>
            </a:r>
            <a:endParaRPr lang="cs-CZ" dirty="0"/>
          </a:p>
        </p:txBody>
      </p:sp>
      <p:pic>
        <p:nvPicPr>
          <p:cNvPr id="1027" name="Picture 3" descr="C:\Users\pc\AppData\Local\Microsoft\Windows\Temporary Internet Files\Content.IE5\9RO4G0BJ\MP9004485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53744"/>
            <a:ext cx="345638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9RO4G0BJ\MP9004222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77740"/>
            <a:ext cx="2227589" cy="3339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NM139J8C\MP9004222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660" y="4797152"/>
            <a:ext cx="2783732" cy="1920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0781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Rozdělení vitamínů.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 fontScale="92500"/>
          </a:bodyPr>
          <a:lstStyle/>
          <a:p>
            <a:pPr marL="514350" indent="-514350">
              <a:buAutoNum type="arabicParenR"/>
            </a:pPr>
            <a:r>
              <a:rPr lang="cs-CZ" dirty="0" smtClean="0">
                <a:solidFill>
                  <a:srgbClr val="00B050"/>
                </a:solidFill>
              </a:rPr>
              <a:t>Rozpustné v tucích </a:t>
            </a:r>
            <a:r>
              <a:rPr lang="cs-CZ" dirty="0" smtClean="0"/>
              <a:t>– vitamíny A,D,E,K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00B050"/>
                </a:solidFill>
              </a:rPr>
              <a:t>Rozpustné ve vodě </a:t>
            </a:r>
            <a:r>
              <a:rPr lang="cs-CZ" dirty="0" smtClean="0"/>
              <a:t>– vitamíny C,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B-komplex</a:t>
            </a:r>
            <a:r>
              <a:rPr lang="cs-CZ" dirty="0" smtClean="0"/>
              <a:t>, kyselina </a:t>
            </a:r>
            <a:r>
              <a:rPr lang="cs-CZ" dirty="0" smtClean="0"/>
              <a:t>listová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00B0F0"/>
                </a:solidFill>
              </a:rPr>
              <a:t>Přírodní</a:t>
            </a:r>
            <a:r>
              <a:rPr lang="cs-CZ" dirty="0" smtClean="0"/>
              <a:t>  (ovoce, zelenina)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00B0F0"/>
                </a:solidFill>
              </a:rPr>
              <a:t>Syntetické</a:t>
            </a:r>
            <a:r>
              <a:rPr lang="cs-CZ" dirty="0" smtClean="0"/>
              <a:t> ( tabletky)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Vitamíny s antioxidačním účinkem</a:t>
            </a:r>
            <a:r>
              <a:rPr lang="cs-CZ" dirty="0" smtClean="0"/>
              <a:t>– chrání buňky před poškozením, prevence rakoviny a srdečních nemocí (C</a:t>
            </a:r>
            <a:r>
              <a:rPr lang="cs-CZ" dirty="0" smtClean="0"/>
              <a:t>, E, K, beta </a:t>
            </a:r>
            <a:r>
              <a:rPr lang="cs-CZ" dirty="0" smtClean="0"/>
              <a:t>karoten, kyselina listová)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1271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476672"/>
            <a:ext cx="4040188" cy="639762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Vitamín A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1116434"/>
            <a:ext cx="4040188" cy="3951288"/>
          </a:xfrm>
        </p:spPr>
        <p:txBody>
          <a:bodyPr/>
          <a:lstStyle/>
          <a:p>
            <a:r>
              <a:rPr lang="cs-CZ" dirty="0" smtClean="0"/>
              <a:t>Důležitý pro dobré vidění</a:t>
            </a:r>
          </a:p>
          <a:p>
            <a:r>
              <a:rPr lang="cs-CZ" dirty="0" smtClean="0"/>
              <a:t>Aktivuje imunitní systém</a:t>
            </a:r>
          </a:p>
          <a:p>
            <a:r>
              <a:rPr lang="cs-CZ" dirty="0" smtClean="0"/>
              <a:t>Důležitý pro růst a činnost buněk</a:t>
            </a:r>
          </a:p>
          <a:p>
            <a:r>
              <a:rPr lang="cs-CZ" dirty="0" smtClean="0"/>
              <a:t>Zdroje: špenát, mrkev, meruňky, rajčata, játra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55369" y="476672"/>
            <a:ext cx="4041775" cy="639762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Vitamín D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55369" y="1116434"/>
            <a:ext cx="4041775" cy="3951288"/>
          </a:xfrm>
        </p:spPr>
        <p:txBody>
          <a:bodyPr/>
          <a:lstStyle/>
          <a:p>
            <a:r>
              <a:rPr lang="cs-CZ" dirty="0" smtClean="0"/>
              <a:t>Hospodaří s vápníkem </a:t>
            </a:r>
            <a:r>
              <a:rPr lang="cs-CZ" dirty="0" smtClean="0"/>
              <a:t>                 a </a:t>
            </a:r>
            <a:r>
              <a:rPr lang="cs-CZ" dirty="0" smtClean="0"/>
              <a:t>fosforem v těle</a:t>
            </a:r>
          </a:p>
          <a:p>
            <a:r>
              <a:rPr lang="cs-CZ" dirty="0" smtClean="0"/>
              <a:t>Důležitý pro kosti a růst</a:t>
            </a:r>
          </a:p>
          <a:p>
            <a:r>
              <a:rPr lang="cs-CZ" dirty="0" smtClean="0"/>
              <a:t>Působí na imunitu</a:t>
            </a:r>
          </a:p>
          <a:p>
            <a:r>
              <a:rPr lang="cs-CZ" dirty="0" smtClean="0"/>
              <a:t>Ochrana před stresem</a:t>
            </a:r>
          </a:p>
          <a:p>
            <a:r>
              <a:rPr lang="cs-CZ" dirty="0" smtClean="0"/>
              <a:t>Zdroje: sýr gouda, ryby (losos, sleď), kuřecí játra, margarín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L70ITWCH\MP9004066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1" y="4221087"/>
            <a:ext cx="3577907" cy="2384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ZG7GU3PT\MP9004422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65303"/>
            <a:ext cx="3396350" cy="2264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8779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pc\AppData\Local\Microsoft\Windows\Temporary Internet Files\Content.IE5\ZG7GU3PT\MP9003878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4150" y="3212836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548680"/>
            <a:ext cx="4040188" cy="639762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Vitamín E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188442"/>
            <a:ext cx="4040188" cy="3951288"/>
          </a:xfrm>
        </p:spPr>
        <p:txBody>
          <a:bodyPr/>
          <a:lstStyle/>
          <a:p>
            <a:r>
              <a:rPr lang="cs-CZ" dirty="0" smtClean="0"/>
              <a:t>Významný antioxidant</a:t>
            </a:r>
            <a:endParaRPr lang="cs-CZ" dirty="0"/>
          </a:p>
          <a:p>
            <a:r>
              <a:rPr lang="cs-CZ" dirty="0" smtClean="0"/>
              <a:t>Prevence rakoviny, onemocnění srdce, zpomaluje stárnutí, důležitý v těhotenství</a:t>
            </a:r>
          </a:p>
          <a:p>
            <a:r>
              <a:rPr lang="cs-CZ" dirty="0" smtClean="0"/>
              <a:t>Zdroje: kysaná smetana, tuňák, špenát, kapusta, slunečnicový olej, mandle,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55369" y="548680"/>
            <a:ext cx="4041775" cy="639762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Vitamín K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5369" y="1188442"/>
            <a:ext cx="4041775" cy="3951288"/>
          </a:xfrm>
        </p:spPr>
        <p:txBody>
          <a:bodyPr/>
          <a:lstStyle/>
          <a:p>
            <a:r>
              <a:rPr lang="cs-CZ" dirty="0" smtClean="0"/>
              <a:t>Proti krvácivý vitamín</a:t>
            </a:r>
          </a:p>
          <a:p>
            <a:r>
              <a:rPr lang="cs-CZ" dirty="0" smtClean="0"/>
              <a:t>Ovlivňuje srážlivost krve</a:t>
            </a:r>
          </a:p>
          <a:p>
            <a:r>
              <a:rPr lang="cs-CZ" dirty="0" smtClean="0"/>
              <a:t>Působí proti rakovině</a:t>
            </a:r>
          </a:p>
          <a:p>
            <a:r>
              <a:rPr lang="cs-CZ" dirty="0" smtClean="0"/>
              <a:t>Zdroje: tvaroh, kuřecí játra, kiwi, ovesné vločky, olivový olej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JIDIA9O6\MC9002333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0738" y="4621213"/>
            <a:ext cx="2959174" cy="219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32754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548680"/>
            <a:ext cx="4040188" cy="639762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Vitamín C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188442"/>
            <a:ext cx="4040188" cy="3951288"/>
          </a:xfrm>
        </p:spPr>
        <p:txBody>
          <a:bodyPr/>
          <a:lstStyle/>
          <a:p>
            <a:r>
              <a:rPr lang="cs-CZ" dirty="0" smtClean="0"/>
              <a:t>antioxidant</a:t>
            </a:r>
          </a:p>
          <a:p>
            <a:r>
              <a:rPr lang="cs-CZ" dirty="0" smtClean="0"/>
              <a:t>Nezbytný pro činnost imunitního systému </a:t>
            </a:r>
            <a:r>
              <a:rPr lang="cs-CZ" dirty="0" smtClean="0"/>
              <a:t>                       a </a:t>
            </a:r>
            <a:r>
              <a:rPr lang="cs-CZ" dirty="0" smtClean="0"/>
              <a:t>tvorbu kolagenu</a:t>
            </a:r>
          </a:p>
          <a:p>
            <a:r>
              <a:rPr lang="cs-CZ" dirty="0" smtClean="0"/>
              <a:t>Snižuje riziko vysokého tlaku</a:t>
            </a:r>
          </a:p>
          <a:p>
            <a:r>
              <a:rPr lang="cs-CZ" dirty="0" smtClean="0"/>
              <a:t>Působí proti únavě a úzkosti</a:t>
            </a:r>
          </a:p>
          <a:p>
            <a:r>
              <a:rPr lang="cs-CZ" dirty="0" smtClean="0"/>
              <a:t>Proti infekčním nemocem</a:t>
            </a:r>
          </a:p>
          <a:p>
            <a:r>
              <a:rPr lang="cs-CZ" dirty="0" smtClean="0"/>
              <a:t>Zdroje: jahody, pomeranče, kedlubna, černý rybíz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55369" y="548680"/>
            <a:ext cx="4041775" cy="639762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B - komplex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5369" y="1188442"/>
            <a:ext cx="4041775" cy="3951288"/>
          </a:xfrm>
        </p:spPr>
        <p:txBody>
          <a:bodyPr/>
          <a:lstStyle/>
          <a:p>
            <a:r>
              <a:rPr lang="cs-CZ" dirty="0" smtClean="0"/>
              <a:t>Ovlivňují činnost jater</a:t>
            </a:r>
          </a:p>
          <a:p>
            <a:r>
              <a:rPr lang="cs-CZ" dirty="0" smtClean="0"/>
              <a:t>Působí na krve tvorbu</a:t>
            </a:r>
          </a:p>
          <a:p>
            <a:r>
              <a:rPr lang="cs-CZ" dirty="0" smtClean="0"/>
              <a:t>Mají vliv na kvalitu a růst vlasů</a:t>
            </a:r>
          </a:p>
          <a:p>
            <a:r>
              <a:rPr lang="cs-CZ" dirty="0" smtClean="0"/>
              <a:t>Působí proti stresu </a:t>
            </a:r>
            <a:r>
              <a:rPr lang="cs-CZ" dirty="0" smtClean="0"/>
              <a:t>                        a </a:t>
            </a:r>
            <a:r>
              <a:rPr lang="cs-CZ" dirty="0" smtClean="0"/>
              <a:t>nervozitě</a:t>
            </a:r>
          </a:p>
          <a:p>
            <a:r>
              <a:rPr lang="cs-CZ" dirty="0" smtClean="0"/>
              <a:t>Zdroje: tuňák, broskve, celozrnný chléb, mandle, kuřecí játra</a:t>
            </a:r>
            <a:endParaRPr lang="cs-CZ" dirty="0"/>
          </a:p>
        </p:txBody>
      </p:sp>
      <p:pic>
        <p:nvPicPr>
          <p:cNvPr id="4099" name="Picture 3" descr="C:\Users\pc\AppData\Local\Microsoft\Windows\Temporary Internet Files\Content.IE5\SYTBCDD4\MP90043047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567" b="18227"/>
          <a:stretch/>
        </p:blipFill>
        <p:spPr bwMode="auto">
          <a:xfrm>
            <a:off x="539552" y="4967111"/>
            <a:ext cx="2772308" cy="1890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RAF6IJP2\MP9001779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806719"/>
            <a:ext cx="2988021" cy="1992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92587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306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352</Words>
  <Application>Microsoft Office PowerPoint</Application>
  <PresentationFormat>Předvádění na obrazovce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Vitamíny</vt:lpstr>
      <vt:lpstr>Zvýšená potřeba vitamínů</vt:lpstr>
      <vt:lpstr>Rozdělení vitamínů.</vt:lpstr>
      <vt:lpstr>Snímek 6</vt:lpstr>
      <vt:lpstr>Snímek 7</vt:lpstr>
      <vt:lpstr>Snímek 8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Vitamíny</dc:title>
  <dc:creator>pc</dc:creator>
  <cp:lastModifiedBy>Dum</cp:lastModifiedBy>
  <cp:revision>7</cp:revision>
  <dcterms:created xsi:type="dcterms:W3CDTF">2012-11-19T13:23:45Z</dcterms:created>
  <dcterms:modified xsi:type="dcterms:W3CDTF">2013-04-02T10:49:05Z</dcterms:modified>
</cp:coreProperties>
</file>