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Zdravá snídaně a svačina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3456D7-2A31-4C90-85FA-9D4048DC8C9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167F75-26E3-45B7-8253-2F371C9233CD}" type="presOf" srcId="{757F3AB3-0718-4624-B441-E567A8F0AB56}" destId="{333A1088-737F-45CB-B68E-254E46348037}" srcOrd="0" destOrd="0" presId="urn:microsoft.com/office/officeart/2005/8/layout/target3"/>
    <dgm:cxn modelId="{41B4424B-E29E-4FFA-983E-22457B8B0B93}" type="presOf" srcId="{B651F6E3-6281-48DB-9319-2AEAFDAE7572}" destId="{619D679B-A015-4ECF-8348-D1034C574F40}" srcOrd="0" destOrd="0" presId="urn:microsoft.com/office/officeart/2005/8/layout/target3"/>
    <dgm:cxn modelId="{E687F89C-0C61-4387-A25D-4110039F0E6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3FF4D4-1B05-499D-B2F2-06D8FCAB0FA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1E9475-1693-4DF5-ADC8-3E4379D3ECE4}" type="presOf" srcId="{4C35D32F-0EAB-4CD7-82EE-45574DC2A586}" destId="{890E4F0B-2866-4A3F-A3C7-2A14B1797930}" srcOrd="1" destOrd="0" presId="urn:microsoft.com/office/officeart/2005/8/layout/target3"/>
    <dgm:cxn modelId="{FDA84DB6-9CC4-4EBD-8E78-AC13215F9302}" type="presOf" srcId="{D1B46980-6531-4606-95E6-44980827E919}" destId="{6140AFEC-043D-4C43-A2F9-D0F5331DF3A3}" srcOrd="0" destOrd="0" presId="urn:microsoft.com/office/officeart/2005/8/layout/target3"/>
    <dgm:cxn modelId="{3457EED6-3A22-4D07-A86E-F81C88192FB7}" type="presOf" srcId="{B651F6E3-6281-48DB-9319-2AEAFDAE7572}" destId="{6BB5E863-4638-4E1D-BFDE-399D028AC4ED}" srcOrd="1" destOrd="0" presId="urn:microsoft.com/office/officeart/2005/8/layout/target3"/>
    <dgm:cxn modelId="{8B8144B5-1F0B-48B4-9E02-E70C0C81A48F}" type="presOf" srcId="{D8197B8C-B260-4A16-BDF4-0947B075E274}" destId="{25B08C86-7E15-44DC-BE7F-FFB55DD49D12}" srcOrd="0" destOrd="0" presId="urn:microsoft.com/office/officeart/2005/8/layout/target3"/>
    <dgm:cxn modelId="{FD3FC497-10EC-4260-B283-DC6B51313BAB}" type="presOf" srcId="{D1B46980-6531-4606-95E6-44980827E919}" destId="{2BE915AB-18AA-4053-B92C-3BFC9ED204BB}" srcOrd="1" destOrd="0" presId="urn:microsoft.com/office/officeart/2005/8/layout/target3"/>
    <dgm:cxn modelId="{77778ABD-4D01-478C-939E-D5DBC36D4C8E}" type="presOf" srcId="{4C35D32F-0EAB-4CD7-82EE-45574DC2A586}" destId="{8BEBB6EC-1DAA-4CAC-8A25-BC0FCBD5DBD5}" srcOrd="0" destOrd="0" presId="urn:microsoft.com/office/officeart/2005/8/layout/target3"/>
    <dgm:cxn modelId="{D9736279-EFE2-41ED-896F-6073E25B5F08}" type="presParOf" srcId="{333A1088-737F-45CB-B68E-254E46348037}" destId="{F5ABB229-8D3B-4694-996A-96F23CF14429}" srcOrd="0" destOrd="0" presId="urn:microsoft.com/office/officeart/2005/8/layout/target3"/>
    <dgm:cxn modelId="{E33980BF-B720-428E-9682-B41D222BE026}" type="presParOf" srcId="{333A1088-737F-45CB-B68E-254E46348037}" destId="{F41139FD-01EE-4571-8B17-4FB00FC51163}" srcOrd="1" destOrd="0" presId="urn:microsoft.com/office/officeart/2005/8/layout/target3"/>
    <dgm:cxn modelId="{A21AFF23-E9B5-4EBE-9E8C-83D2DCF78F1C}" type="presParOf" srcId="{333A1088-737F-45CB-B68E-254E46348037}" destId="{D005CE8C-CC26-4C3E-AC11-E15060ECD759}" srcOrd="2" destOrd="0" presId="urn:microsoft.com/office/officeart/2005/8/layout/target3"/>
    <dgm:cxn modelId="{D26475BE-0499-43FB-8DF7-749C3464D838}" type="presParOf" srcId="{333A1088-737F-45CB-B68E-254E46348037}" destId="{2C702D82-9B77-49B7-9568-BB8EB47C3372}" srcOrd="3" destOrd="0" presId="urn:microsoft.com/office/officeart/2005/8/layout/target3"/>
    <dgm:cxn modelId="{4A098373-A194-4CB9-BDDC-1F8156B6B1B3}" type="presParOf" srcId="{333A1088-737F-45CB-B68E-254E46348037}" destId="{A52A0455-90FF-4808-ABD0-F02540D31D5A}" srcOrd="4" destOrd="0" presId="urn:microsoft.com/office/officeart/2005/8/layout/target3"/>
    <dgm:cxn modelId="{DE55D319-C0D1-4657-8DB0-DE91324ABE7E}" type="presParOf" srcId="{333A1088-737F-45CB-B68E-254E46348037}" destId="{6140AFEC-043D-4C43-A2F9-D0F5331DF3A3}" srcOrd="5" destOrd="0" presId="urn:microsoft.com/office/officeart/2005/8/layout/target3"/>
    <dgm:cxn modelId="{2A8EA982-6C7B-4618-A438-F86A26174D0A}" type="presParOf" srcId="{333A1088-737F-45CB-B68E-254E46348037}" destId="{9358AC05-5D7D-4327-9F80-1AD486AEA664}" srcOrd="6" destOrd="0" presId="urn:microsoft.com/office/officeart/2005/8/layout/target3"/>
    <dgm:cxn modelId="{1236D3BA-6123-41D8-B107-3EE69BE5FF85}" type="presParOf" srcId="{333A1088-737F-45CB-B68E-254E46348037}" destId="{313FC574-E1CD-4FB4-B054-0B805CE0447D}" srcOrd="7" destOrd="0" presId="urn:microsoft.com/office/officeart/2005/8/layout/target3"/>
    <dgm:cxn modelId="{FAB6C29F-BA31-43DD-9009-5CCDAB03EA22}" type="presParOf" srcId="{333A1088-737F-45CB-B68E-254E46348037}" destId="{619D679B-A015-4ECF-8348-D1034C574F40}" srcOrd="8" destOrd="0" presId="urn:microsoft.com/office/officeart/2005/8/layout/target3"/>
    <dgm:cxn modelId="{6175496F-885C-4E31-BADB-8FD1DD99B76A}" type="presParOf" srcId="{333A1088-737F-45CB-B68E-254E46348037}" destId="{322283A8-4A27-4CDA-BAE3-F381106A9174}" srcOrd="9" destOrd="0" presId="urn:microsoft.com/office/officeart/2005/8/layout/target3"/>
    <dgm:cxn modelId="{6A05EC42-75B5-4CE7-8660-96D94B50B69F}" type="presParOf" srcId="{333A1088-737F-45CB-B68E-254E46348037}" destId="{FFC9F71D-1B4F-4AD9-A4A6-86ADEFC8AF5C}" srcOrd="10" destOrd="0" presId="urn:microsoft.com/office/officeart/2005/8/layout/target3"/>
    <dgm:cxn modelId="{2E84B860-C489-494A-82DB-7E14921DDBAE}" type="presParOf" srcId="{333A1088-737F-45CB-B68E-254E46348037}" destId="{25B08C86-7E15-44DC-BE7F-FFB55DD49D12}" srcOrd="11" destOrd="0" presId="urn:microsoft.com/office/officeart/2005/8/layout/target3"/>
    <dgm:cxn modelId="{1F12717B-6C64-4B3F-8C17-853DEEBC3F6B}" type="presParOf" srcId="{333A1088-737F-45CB-B68E-254E46348037}" destId="{76644BE8-9D7C-4C09-B250-3D10AF48CBB7}" srcOrd="12" destOrd="0" presId="urn:microsoft.com/office/officeart/2005/8/layout/target3"/>
    <dgm:cxn modelId="{6317E6F4-B021-48D7-90DB-78F973F21F4F}" type="presParOf" srcId="{333A1088-737F-45CB-B68E-254E46348037}" destId="{EE85B701-7295-41C0-BA7A-34D3756A2AE6}" srcOrd="13" destOrd="0" presId="urn:microsoft.com/office/officeart/2005/8/layout/target3"/>
    <dgm:cxn modelId="{2FDF823C-5E17-47D8-88A2-0ADDF121DD17}" type="presParOf" srcId="{333A1088-737F-45CB-B68E-254E46348037}" destId="{8BEBB6EC-1DAA-4CAC-8A25-BC0FCBD5DBD5}" srcOrd="14" destOrd="0" presId="urn:microsoft.com/office/officeart/2005/8/layout/target3"/>
    <dgm:cxn modelId="{A5A2519B-FB40-41C4-B4BF-6545ADBEB42B}" type="presParOf" srcId="{333A1088-737F-45CB-B68E-254E46348037}" destId="{AED2198E-93D5-4001-81B4-73124B309672}" srcOrd="15" destOrd="0" presId="urn:microsoft.com/office/officeart/2005/8/layout/target3"/>
    <dgm:cxn modelId="{A268C52C-1866-4CBB-A3AF-4DC302B97917}" type="presParOf" srcId="{333A1088-737F-45CB-B68E-254E46348037}" destId="{2BE915AB-18AA-4053-B92C-3BFC9ED204BB}" srcOrd="16" destOrd="0" presId="urn:microsoft.com/office/officeart/2005/8/layout/target3"/>
    <dgm:cxn modelId="{FF84164E-6969-4EA9-993B-C5BDB7B6CAB8}" type="presParOf" srcId="{333A1088-737F-45CB-B68E-254E46348037}" destId="{6BB5E863-4638-4E1D-BFDE-399D028AC4ED}" srcOrd="17" destOrd="0" presId="urn:microsoft.com/office/officeart/2005/8/layout/target3"/>
    <dgm:cxn modelId="{EB19E083-73FD-48DC-8005-8DA8CF01EBA4}" type="presParOf" srcId="{333A1088-737F-45CB-B68E-254E46348037}" destId="{5A5FFA88-C948-4069-8E93-59FA12366E83}" srcOrd="18" destOrd="0" presId="urn:microsoft.com/office/officeart/2005/8/layout/target3"/>
    <dgm:cxn modelId="{ECC1A305-4FE0-4CE6-B014-8F98008ABA7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Zdravá snídaně a svačina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B09134-86CE-424E-BF75-3598C42830F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E45EC-CBEE-4076-A8B8-2D0F2297AC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564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097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017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932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0007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1721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3468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1191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538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601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4299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22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648DE-447E-4CB8-98E4-3C3E21D8CAD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008FF-9657-45EE-839F-AE5A5D8E68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4172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11360815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305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v </a:t>
            </a:r>
            <a:r>
              <a:rPr lang="cs-CZ" dirty="0"/>
              <a:t>6</a:t>
            </a:r>
            <a:r>
              <a:rPr lang="cs-CZ" dirty="0" smtClean="0"/>
              <a:t>. ročníku ZŠ Praktické </a:t>
            </a:r>
            <a:r>
              <a:rPr lang="cs-CZ" dirty="0" smtClean="0"/>
              <a:t>                    v </a:t>
            </a:r>
            <a:r>
              <a:rPr lang="cs-CZ" dirty="0" smtClean="0"/>
              <a:t>hodině </a:t>
            </a:r>
            <a:r>
              <a:rPr lang="cs-CZ" dirty="0" err="1" smtClean="0"/>
              <a:t>Vkz</a:t>
            </a:r>
            <a:r>
              <a:rPr lang="cs-CZ" dirty="0" smtClean="0"/>
              <a:t>. Snímky 5 a 6 – zdravá strava se zbarví zeleně a nezdravá červeně - po kliknutí. Podklad pro diskusi.</a:t>
            </a:r>
          </a:p>
        </p:txBody>
      </p:sp>
    </p:spTree>
    <p:extLst>
      <p:ext uri="{BB962C8B-B14F-4D97-AF65-F5344CB8AC3E}">
        <p14:creationId xmlns:p14="http://schemas.microsoft.com/office/powerpoint/2010/main" xmlns="" val="278338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4675"/>
            <a:ext cx="7772400" cy="1470025"/>
          </a:xfrm>
        </p:spPr>
        <p:txBody>
          <a:bodyPr/>
          <a:lstStyle/>
          <a:p>
            <a:r>
              <a:rPr lang="cs-CZ" dirty="0" smtClean="0"/>
              <a:t>Zdravá snídaně a svačina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484784"/>
            <a:ext cx="6400800" cy="17526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 nočním hladovění snídaně </a:t>
            </a:r>
            <a:r>
              <a:rPr lang="cs-CZ" dirty="0" smtClean="0">
                <a:solidFill>
                  <a:srgbClr val="FF0000"/>
                </a:solidFill>
              </a:rPr>
              <a:t>dodá energii a všechny potřebné živiny.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Nedostatek energie </a:t>
            </a:r>
            <a:r>
              <a:rPr lang="cs-CZ" dirty="0" smtClean="0">
                <a:solidFill>
                  <a:schemeClr val="tx1"/>
                </a:solidFill>
              </a:rPr>
              <a:t>může u dětí způsobit </a:t>
            </a:r>
            <a:r>
              <a:rPr lang="cs-CZ" dirty="0" smtClean="0">
                <a:solidFill>
                  <a:srgbClr val="FF0000"/>
                </a:solidFill>
              </a:rPr>
              <a:t>neklid a neschopnost soustředit se </a:t>
            </a:r>
            <a:r>
              <a:rPr lang="cs-CZ" dirty="0" smtClean="0">
                <a:solidFill>
                  <a:schemeClr val="tx1"/>
                </a:solidFill>
              </a:rPr>
              <a:t>ve škole.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Svačina  by měla pak doplnit živiny </a:t>
            </a:r>
            <a:r>
              <a:rPr lang="cs-CZ" dirty="0" smtClean="0">
                <a:solidFill>
                  <a:schemeClr val="tx1"/>
                </a:solidFill>
              </a:rPr>
              <a:t>  až </a:t>
            </a:r>
            <a:r>
              <a:rPr lang="cs-CZ" dirty="0" smtClean="0">
                <a:solidFill>
                  <a:schemeClr val="tx1"/>
                </a:solidFill>
              </a:rPr>
              <a:t>do oběda.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290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Složení snídaně a svačiny.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Trojkombinace základních živin: 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Bílkoviny + tuky + sacharidy</a:t>
            </a:r>
          </a:p>
          <a:p>
            <a:pPr marL="0" indent="0">
              <a:buNone/>
            </a:pPr>
            <a:r>
              <a:rPr lang="cs-CZ" u="sng" dirty="0" smtClean="0"/>
              <a:t>Sacharidy</a:t>
            </a:r>
            <a:r>
              <a:rPr lang="cs-CZ" dirty="0" smtClean="0"/>
              <a:t> – celozrnné pečivo, cereálie</a:t>
            </a:r>
          </a:p>
          <a:p>
            <a:pPr marL="0" indent="0">
              <a:buNone/>
            </a:pPr>
            <a:r>
              <a:rPr lang="cs-CZ" u="sng" dirty="0" smtClean="0"/>
              <a:t>Bílkoviny</a:t>
            </a:r>
            <a:r>
              <a:rPr lang="cs-CZ" dirty="0" smtClean="0"/>
              <a:t> – plátkový sýr, čerstvý sýr, kvalitní kuřecí šunka, bílý jogurt, mléko – mléčné nápoje</a:t>
            </a:r>
          </a:p>
          <a:p>
            <a:pPr marL="0" indent="0">
              <a:buNone/>
            </a:pPr>
            <a:r>
              <a:rPr lang="cs-CZ" u="sng" dirty="0" smtClean="0"/>
              <a:t>Tuky</a:t>
            </a:r>
            <a:r>
              <a:rPr lang="cs-CZ" dirty="0" smtClean="0"/>
              <a:t> – kvalitní margarín, vejce</a:t>
            </a:r>
          </a:p>
          <a:p>
            <a:pPr marL="0" indent="0">
              <a:buNone/>
            </a:pPr>
            <a:r>
              <a:rPr lang="cs-CZ" u="sng" dirty="0" smtClean="0"/>
              <a:t>Vitamíny</a:t>
            </a:r>
            <a:r>
              <a:rPr lang="cs-CZ" dirty="0" smtClean="0"/>
              <a:t> – ovoce a zelenina</a:t>
            </a:r>
          </a:p>
          <a:p>
            <a:pPr marL="0" indent="0">
              <a:buNone/>
            </a:pPr>
            <a:r>
              <a:rPr lang="cs-CZ" u="sng" dirty="0" smtClean="0"/>
              <a:t>Důležité jsou též nápoje </a:t>
            </a:r>
            <a:r>
              <a:rPr lang="cs-CZ" dirty="0" smtClean="0"/>
              <a:t>– ovocné čaje, bílá káva, 100% džus zředěný vodou, neperlivá 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061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277911"/>
            <a:ext cx="8229600" cy="1143000"/>
          </a:xfrm>
        </p:spPr>
        <p:txBody>
          <a:bodyPr/>
          <a:lstStyle/>
          <a:p>
            <a:r>
              <a:rPr lang="cs-CZ" dirty="0" smtClean="0"/>
              <a:t>Která snídaně je správná???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034680" cy="1756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700" dirty="0" smtClean="0"/>
              <a:t>Celozrnné pečivo, turistický salám, limonáda.</a:t>
            </a:r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628800"/>
            <a:ext cx="2664296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Celozrnné pečivo, </a:t>
            </a:r>
            <a:r>
              <a:rPr lang="cs-CZ" sz="2700" dirty="0" err="1" smtClean="0"/>
              <a:t>Rama</a:t>
            </a:r>
            <a:r>
              <a:rPr lang="cs-CZ" sz="2700" dirty="0" smtClean="0"/>
              <a:t>, sýr, džus + voda</a:t>
            </a:r>
            <a:endParaRPr lang="cs-CZ" sz="27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970" y="4581128"/>
            <a:ext cx="2664296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Cereálie, jablko, bílý jogurt, ovocný čaj</a:t>
            </a:r>
            <a:endParaRPr lang="cs-CZ" sz="2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18478" y="486916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Rohlík, šunka, </a:t>
            </a:r>
            <a:r>
              <a:rPr lang="cs-CZ" sz="2700" dirty="0" err="1" smtClean="0"/>
              <a:t>Coca</a:t>
            </a:r>
            <a:r>
              <a:rPr lang="cs-CZ" sz="2700" dirty="0" smtClean="0"/>
              <a:t> - </a:t>
            </a:r>
            <a:r>
              <a:rPr lang="cs-CZ" sz="2700" dirty="0" err="1" smtClean="0"/>
              <a:t>Cola</a:t>
            </a:r>
            <a:endParaRPr lang="cs-CZ" sz="2700" dirty="0"/>
          </a:p>
        </p:txBody>
      </p:sp>
      <p:pic>
        <p:nvPicPr>
          <p:cNvPr id="1026" name="Picture 2" descr="C:\Users\pc\AppData\Local\Microsoft\Windows\Temporary Internet Files\Content.IE5\L70ITWCH\MP90042295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99" t="5343" b="910"/>
          <a:stretch/>
        </p:blipFill>
        <p:spPr bwMode="auto">
          <a:xfrm>
            <a:off x="3186266" y="1532137"/>
            <a:ext cx="161192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9RO4G0BJ\MC9004418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1604" y="2967628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L70ITWCH\MC900088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78616"/>
            <a:ext cx="1844284" cy="151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ZG7GU3PT\MC9000883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445224"/>
            <a:ext cx="2117647" cy="124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9RO4G0BJ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5368" y="5065840"/>
            <a:ext cx="1522511" cy="152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ZG7GU3PT\MC9003358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3001" y="3429000"/>
            <a:ext cx="1273866" cy="131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ZG7GU3PT\MP9004386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7293" y="188640"/>
            <a:ext cx="2338166" cy="155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61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c\AppData\Local\Microsoft\Windows\Temporary Internet Files\Content.IE5\RAF6IJP2\MP9004243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3627" y="4394721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Která svačina je správná???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890664" cy="2188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Bílý jogurt, hroznové víno, neperlivá voda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772816"/>
            <a:ext cx="23042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Celozrnné pečivo, šunka, paprika, džus + voda</a:t>
            </a:r>
            <a:endParaRPr lang="cs-CZ" sz="27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9084" y="5775759"/>
            <a:ext cx="1784912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/>
              <a:t>Kobliha, čaj</a:t>
            </a:r>
            <a:endParaRPr lang="cs-CZ" sz="2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4653136"/>
            <a:ext cx="2592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Celozrnné pečivo, </a:t>
            </a:r>
            <a:r>
              <a:rPr lang="cs-CZ" sz="2700" dirty="0" err="1"/>
              <a:t>R</a:t>
            </a:r>
            <a:r>
              <a:rPr lang="cs-CZ" sz="2700" dirty="0" err="1" smtClean="0"/>
              <a:t>ama</a:t>
            </a:r>
            <a:r>
              <a:rPr lang="cs-CZ" sz="2700" dirty="0" smtClean="0"/>
              <a:t>, okurka, plátkový sýr, čaj</a:t>
            </a:r>
            <a:endParaRPr lang="cs-CZ" sz="27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5619" y="3933056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Chléb, žervé, ředkvičky, ovocný čaj</a:t>
            </a:r>
            <a:endParaRPr lang="cs-CZ" sz="2700" dirty="0"/>
          </a:p>
        </p:txBody>
      </p:sp>
      <p:pic>
        <p:nvPicPr>
          <p:cNvPr id="2051" name="Picture 3" descr="C:\Users\pc\AppData\Local\Microsoft\Windows\Temporary Internet Files\Content.IE5\9RO4G0BJ\MP900438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14981"/>
            <a:ext cx="1734962" cy="261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384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268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267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Zdravá snídaně a svačina</vt:lpstr>
      <vt:lpstr>Složení snídaně a svačiny.</vt:lpstr>
      <vt:lpstr>Která snídaně je správná???</vt:lpstr>
      <vt:lpstr>Která svačina je správná???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Zdravá snídaně a svačina</dc:title>
  <dc:creator>pc</dc:creator>
  <cp:lastModifiedBy>Dum</cp:lastModifiedBy>
  <cp:revision>7</cp:revision>
  <dcterms:created xsi:type="dcterms:W3CDTF">2012-11-19T12:46:22Z</dcterms:created>
  <dcterms:modified xsi:type="dcterms:W3CDTF">2013-04-02T10:51:09Z</dcterms:modified>
</cp:coreProperties>
</file>