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3016"/>
        <p:guide pos="232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2450" y="2974705"/>
            <a:ext cx="6261100" cy="20525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5426288"/>
            <a:ext cx="5156200" cy="244714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863" y="6153339"/>
            <a:ext cx="6261100" cy="190186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863" y="4058633"/>
            <a:ext cx="6261100" cy="209470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8300" y="2234355"/>
            <a:ext cx="3253317" cy="631958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44383" y="2234355"/>
            <a:ext cx="3253317" cy="631958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8300" y="2143474"/>
            <a:ext cx="3254596" cy="89329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300" y="3036771"/>
            <a:ext cx="3254596" cy="551716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41827" y="2143474"/>
            <a:ext cx="3255874" cy="89329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741827" y="3036771"/>
            <a:ext cx="3255874" cy="551716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301" y="381259"/>
            <a:ext cx="2423363" cy="162256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9901" y="381259"/>
            <a:ext cx="4117799" cy="817268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68301" y="2003825"/>
            <a:ext cx="2423363" cy="655011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788" y="6703060"/>
            <a:ext cx="4419600" cy="79133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443788" y="855615"/>
            <a:ext cx="4419600" cy="574548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788" y="7494394"/>
            <a:ext cx="4419600" cy="112382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340350" y="536423"/>
            <a:ext cx="1657350" cy="114067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8300" y="536423"/>
            <a:ext cx="4849283" cy="1140672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8300" y="383477"/>
            <a:ext cx="6629400" cy="15959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8300" y="2234355"/>
            <a:ext cx="6629400" cy="63195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8300" y="8875350"/>
            <a:ext cx="1718733" cy="5098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16717" y="8875350"/>
            <a:ext cx="2332567" cy="5098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278967" y="8875350"/>
            <a:ext cx="1718733" cy="5098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Box 2"/>
          <p:cNvSpPr txBox="1"/>
          <p:nvPr/>
        </p:nvSpPr>
        <p:spPr>
          <a:xfrm>
            <a:off x="482600" y="4953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Název školy: Základní škola Brandýs nad Labem</a:t>
            </a:r>
          </a:p>
          <a:p>
            <a:pPr>
              <a:lnSpc>
                <a:spcPts val="368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2600" y="9779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- Stará Boleslav, Školní 291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82600" y="14732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Autor: Mgr. Olga Slováková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82600" y="19431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800"/>
              </a:lnSpc>
            </a:pP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Název materiálu: VY_32_INOVACE_14_ZUBNÍ</a:t>
            </a:r>
          </a:p>
          <a:p>
            <a:pPr>
              <a:lnSpc>
                <a:spcPts val="380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82600" y="24384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HYGIENA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82600" y="29337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Výchova ke zdraví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22300" y="3924300"/>
            <a:ext cx="85217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888888"/>
                </a:solidFill>
                <a:latin typeface="Calibri"/>
                <a:cs typeface="Calibri"/>
              </a:rPr>
              <a:t>Číslo projektu: CZ.1.07/1.4.00/21.0979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2"/>
          <p:cNvSpPr txBox="1"/>
          <p:nvPr/>
        </p:nvSpPr>
        <p:spPr>
          <a:xfrm>
            <a:off x="3492500" y="495300"/>
            <a:ext cx="56515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ANOTACE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12900"/>
            <a:ext cx="85979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Materiál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pro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žáky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6.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ročníku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praktické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školy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-</a:t>
            </a:r>
            <a:r>
              <a:rPr lang="en-CA" sz="3206" dirty="0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dirty="0" smtClean="0">
                <a:solidFill>
                  <a:srgbClr val="000000"/>
                </a:solidFill>
                <a:latin typeface="Times New Roman"/>
              </a:rPr>
            </a:b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jak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motivovat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děti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k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pečlivé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péči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o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chrup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a</a:t>
            </a:r>
            <a:endParaRPr lang="en-CA" sz="3206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900"/>
              </a:lnSpc>
            </a:pPr>
            <a:endParaRPr lang="en-CA" sz="3206" dirty="0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89000" y="26162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rodiče k pravidelné kontrole u zubního lékaře.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2"/>
          <p:cNvSpPr txBox="1"/>
          <p:nvPr/>
        </p:nvSpPr>
        <p:spPr>
          <a:xfrm>
            <a:off x="1485900" y="495300"/>
            <a:ext cx="76581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Kdy začít s kontrolou zubů?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12900"/>
            <a:ext cx="85979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14" b="1" smtClean="0">
                <a:solidFill>
                  <a:srgbClr val="000000"/>
                </a:solidFill>
                <a:latin typeface="Calibri Bold"/>
                <a:cs typeface="Calibri Bold"/>
              </a:rPr>
              <a:t> Rodiče by měli svým dětem čistit už první</a:t>
            </a:r>
            <a:r>
              <a:rPr lang="en-CA" sz="3206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smtClean="0">
                <a:solidFill>
                  <a:srgbClr val="000000"/>
                </a:solidFill>
                <a:latin typeface="Times New Roman"/>
              </a:rPr>
            </a:br>
            <a:r>
              <a:rPr lang="en-CA" sz="3216" b="1" smtClean="0">
                <a:solidFill>
                  <a:srgbClr val="000000"/>
                </a:solidFill>
                <a:latin typeface="Calibri Bold"/>
                <a:cs typeface="Calibri Bold"/>
              </a:rPr>
              <a:t>zoubky.</a:t>
            </a:r>
          </a:p>
          <a:p>
            <a:pPr>
              <a:lnSpc>
                <a:spcPts val="390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6100" y="3276600"/>
            <a:ext cx="8597900" cy="210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83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První zoubky kojenců čistíme bez zubní pasty,</a:t>
            </a:r>
            <a:r>
              <a:rPr lang="en-CA" sz="3204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zhruba v roce lze začít používat zubní pastu</a:t>
            </a:r>
            <a:r>
              <a:rPr lang="en-CA" sz="3204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určenou pro nejmenší děti, ovšem na začátku</a:t>
            </a:r>
            <a:r>
              <a:rPr lang="en-CA" sz="3204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jen ve velmi malém množství</a:t>
            </a:r>
          </a:p>
          <a:p>
            <a:pPr>
              <a:lnSpc>
                <a:spcPts val="383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2"/>
          <p:cNvSpPr txBox="1"/>
          <p:nvPr/>
        </p:nvSpPr>
        <p:spPr>
          <a:xfrm>
            <a:off x="774700" y="228600"/>
            <a:ext cx="8369300" cy="736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CA" sz="3998" dirty="0" err="1" smtClean="0">
                <a:solidFill>
                  <a:srgbClr val="000000"/>
                </a:solidFill>
                <a:latin typeface="Calibri"/>
                <a:cs typeface="Calibri"/>
              </a:rPr>
              <a:t>Proč</a:t>
            </a:r>
            <a:r>
              <a:rPr lang="en-CA" sz="3998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998" dirty="0" err="1" smtClean="0">
                <a:solidFill>
                  <a:srgbClr val="000000"/>
                </a:solidFill>
                <a:latin typeface="Calibri"/>
                <a:cs typeface="Calibri"/>
              </a:rPr>
              <a:t>čistit</a:t>
            </a:r>
            <a:r>
              <a:rPr lang="en-CA" sz="3998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998" dirty="0" err="1" smtClean="0">
                <a:solidFill>
                  <a:srgbClr val="000000"/>
                </a:solidFill>
                <a:latin typeface="Calibri"/>
                <a:cs typeface="Calibri"/>
              </a:rPr>
              <a:t>už</a:t>
            </a:r>
            <a:r>
              <a:rPr lang="en-CA" sz="3998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998" dirty="0" err="1" smtClean="0">
                <a:solidFill>
                  <a:srgbClr val="000000"/>
                </a:solidFill>
                <a:latin typeface="Calibri"/>
                <a:cs typeface="Calibri"/>
              </a:rPr>
              <a:t>první</a:t>
            </a:r>
            <a:r>
              <a:rPr lang="en-CA" sz="3998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998" dirty="0" err="1" smtClean="0">
                <a:solidFill>
                  <a:srgbClr val="000000"/>
                </a:solidFill>
                <a:latin typeface="Calibri"/>
                <a:cs typeface="Calibri"/>
              </a:rPr>
              <a:t>chrup</a:t>
            </a:r>
            <a:r>
              <a:rPr lang="en-CA" sz="3998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998" dirty="0" err="1" smtClean="0">
                <a:solidFill>
                  <a:srgbClr val="000000"/>
                </a:solidFill>
                <a:latin typeface="Calibri"/>
                <a:cs typeface="Calibri"/>
              </a:rPr>
              <a:t>když</a:t>
            </a:r>
            <a:r>
              <a:rPr lang="en-CA" sz="3998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998" dirty="0" err="1" smtClean="0">
                <a:solidFill>
                  <a:srgbClr val="000000"/>
                </a:solidFill>
                <a:latin typeface="Calibri"/>
                <a:cs typeface="Calibri"/>
              </a:rPr>
              <a:t>stejně</a:t>
            </a:r>
            <a:endParaRPr lang="en-CA" sz="3998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4600"/>
              </a:lnSpc>
            </a:pPr>
            <a:endParaRPr lang="en-CA" sz="3998" dirty="0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8700" y="838200"/>
            <a:ext cx="5575300" cy="736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CA" sz="3995" smtClean="0">
                <a:solidFill>
                  <a:srgbClr val="000000"/>
                </a:solidFill>
                <a:latin typeface="Calibri"/>
                <a:cs typeface="Calibri"/>
              </a:rPr>
              <a:t>vypadne?</a:t>
            </a:r>
          </a:p>
          <a:p>
            <a:pPr>
              <a:lnSpc>
                <a:spcPts val="4600"/>
              </a:lnSpc>
            </a:pPr>
            <a:endParaRPr lang="en-CA" sz="3995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6100" y="1612900"/>
            <a:ext cx="85979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I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když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je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mléčný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chrup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jen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dočasný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má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pro</a:t>
            </a:r>
            <a:r>
              <a:rPr lang="en-CA" sz="3206" dirty="0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dirty="0" smtClean="0">
                <a:solidFill>
                  <a:srgbClr val="000000"/>
                </a:solidFill>
                <a:latin typeface="Times New Roman"/>
              </a:rPr>
            </a:b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dítě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velký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význam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.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Dítě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se s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ním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učí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kousat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a</a:t>
            </a:r>
          </a:p>
          <a:p>
            <a:pPr>
              <a:lnSpc>
                <a:spcPts val="3900"/>
              </a:lnSpc>
            </a:pPr>
            <a:endParaRPr lang="en-CA" sz="3206" dirty="0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89000" y="2603500"/>
            <a:ext cx="82550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80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postavení mléčných zubů ovlivňuje výslovnost</a:t>
            </a:r>
            <a:r>
              <a:rPr lang="en-CA" sz="3204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a tvar čelistí a obličeje. Stav mléčných zubů má</a:t>
            </a:r>
          </a:p>
          <a:p>
            <a:pPr>
              <a:lnSpc>
                <a:spcPts val="380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89000" y="35814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vliv také na vývoj trvalého chrupu. Proto je</a:t>
            </a:r>
          </a:p>
          <a:p>
            <a:pPr>
              <a:lnSpc>
                <a:spcPts val="368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89000" y="4051300"/>
            <a:ext cx="82550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nutné o mléčné zuby pečovat stejně pečlivě</a:t>
            </a:r>
            <a:r>
              <a:rPr lang="en-CA" sz="3204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jako později o stálé zuby.</a:t>
            </a:r>
          </a:p>
          <a:p>
            <a:pPr>
              <a:lnSpc>
                <a:spcPts val="390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" name="TextBox 2"/>
          <p:cNvSpPr txBox="1"/>
          <p:nvPr/>
        </p:nvSpPr>
        <p:spPr>
          <a:xfrm>
            <a:off x="1079500" y="228600"/>
            <a:ext cx="8064500" cy="736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CA" sz="3998" smtClean="0">
                <a:solidFill>
                  <a:srgbClr val="000000"/>
                </a:solidFill>
                <a:latin typeface="Calibri"/>
                <a:cs typeface="Calibri"/>
              </a:rPr>
              <a:t>Proč musí malým dětem pomáhat</a:t>
            </a:r>
          </a:p>
          <a:p>
            <a:pPr>
              <a:lnSpc>
                <a:spcPts val="4600"/>
              </a:lnSpc>
            </a:pPr>
            <a:endParaRPr lang="en-CA" sz="3998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810000" y="838200"/>
            <a:ext cx="5334000" cy="736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4600"/>
              </a:lnSpc>
            </a:pPr>
            <a:r>
              <a:rPr lang="en-CA" sz="3995" smtClean="0">
                <a:solidFill>
                  <a:srgbClr val="000000"/>
                </a:solidFill>
                <a:latin typeface="Calibri"/>
                <a:cs typeface="Calibri"/>
              </a:rPr>
              <a:t>rodiče?</a:t>
            </a:r>
          </a:p>
          <a:p>
            <a:pPr>
              <a:lnSpc>
                <a:spcPts val="4600"/>
              </a:lnSpc>
            </a:pPr>
            <a:endParaRPr lang="en-CA" sz="3995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6100" y="1600200"/>
            <a:ext cx="8597900" cy="10541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50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14" b="1" smtClean="0">
                <a:solidFill>
                  <a:srgbClr val="000000"/>
                </a:solidFill>
                <a:latin typeface="Calibri Bold"/>
                <a:cs typeface="Calibri Bold"/>
              </a:rPr>
              <a:t> Správné čištění zubů je náročné na koordinaci</a:t>
            </a:r>
            <a:r>
              <a:rPr lang="en-CA" sz="3206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smtClean="0">
                <a:solidFill>
                  <a:srgbClr val="000000"/>
                </a:solidFill>
                <a:latin typeface="Times New Roman"/>
              </a:rPr>
            </a:br>
            <a:r>
              <a:rPr lang="en-CA" sz="3216" b="1" smtClean="0">
                <a:solidFill>
                  <a:srgbClr val="000000"/>
                </a:solidFill>
                <a:latin typeface="Calibri Bold"/>
                <a:cs typeface="Calibri Bold"/>
              </a:rPr>
              <a:t>pohybů a děti ho nejsou schopny správně</a:t>
            </a:r>
          </a:p>
          <a:p>
            <a:pPr>
              <a:lnSpc>
                <a:spcPts val="350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89000" y="25019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365"/>
              </a:lnSpc>
            </a:pPr>
            <a:r>
              <a:rPr lang="en-CA" sz="3214" b="1" smtClean="0">
                <a:solidFill>
                  <a:srgbClr val="000000"/>
                </a:solidFill>
                <a:latin typeface="Calibri Bold"/>
                <a:cs typeface="Calibri Bold"/>
              </a:rPr>
              <a:t>provést obvykle až do 6 let věku.</a:t>
            </a:r>
          </a:p>
          <a:p>
            <a:pPr>
              <a:lnSpc>
                <a:spcPts val="3365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46100" y="3035300"/>
            <a:ext cx="8597900" cy="10541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40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Zuby máme čistit dětem vždy ráno po snídani</a:t>
            </a:r>
            <a:r>
              <a:rPr lang="en-CA" sz="3206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smtClean="0">
                <a:solidFill>
                  <a:srgbClr val="000000"/>
                </a:solidFill>
                <a:latin typeface="Times New Roman"/>
              </a:rPr>
            </a:b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a večer po posledním jídle nebo nápoji, který</a:t>
            </a:r>
          </a:p>
          <a:p>
            <a:pPr>
              <a:lnSpc>
                <a:spcPts val="340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89000" y="3911600"/>
            <a:ext cx="8255000" cy="10541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40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obsahuje cukr (např. po vypití večerního</a:t>
            </a:r>
            <a:r>
              <a:rPr lang="en-CA" sz="3204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mléka). Vedeme děti k samostatnosti, ale</a:t>
            </a:r>
          </a:p>
          <a:p>
            <a:pPr>
              <a:lnSpc>
                <a:spcPts val="340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89000" y="47752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450"/>
              </a:lnSpc>
            </a:pP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zároveň je nutné jim zoubky vždy ještě</a:t>
            </a:r>
          </a:p>
          <a:p>
            <a:pPr>
              <a:lnSpc>
                <a:spcPts val="345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89000" y="52197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46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dočistit.</a:t>
            </a:r>
          </a:p>
          <a:p>
            <a:pPr>
              <a:lnSpc>
                <a:spcPts val="346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2"/>
          <p:cNvSpPr txBox="1"/>
          <p:nvPr/>
        </p:nvSpPr>
        <p:spPr>
          <a:xfrm>
            <a:off x="1231900" y="495300"/>
            <a:ext cx="79121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Proč chodit k zubnímu lékaři?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383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Dvakrát v roce je prohlídka zdarma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6100" y="28067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Zubař v raném věku pozná, když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832100" y="3352800"/>
            <a:ext cx="6311900" cy="3810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2300"/>
              </a:lnSpc>
            </a:pPr>
            <a:r>
              <a:rPr lang="en-CA" sz="20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2004" smtClean="0">
                <a:solidFill>
                  <a:srgbClr val="000000"/>
                </a:solidFill>
                <a:latin typeface="Calibri"/>
                <a:cs typeface="Calibri"/>
              </a:rPr>
              <a:t> Je v zoubku kaz,</a:t>
            </a:r>
          </a:p>
          <a:p>
            <a:pPr>
              <a:lnSpc>
                <a:spcPts val="2300"/>
              </a:lnSpc>
            </a:pPr>
            <a:endParaRPr lang="en-CA" sz="2004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832100" y="3721100"/>
            <a:ext cx="6311900" cy="3810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2300"/>
              </a:lnSpc>
            </a:pPr>
            <a:r>
              <a:rPr lang="en-CA" sz="2006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2006" smtClean="0">
                <a:solidFill>
                  <a:srgbClr val="000000"/>
                </a:solidFill>
                <a:latin typeface="Calibri"/>
                <a:cs typeface="Calibri"/>
              </a:rPr>
              <a:t> Zuby nerostou správně,</a:t>
            </a:r>
          </a:p>
          <a:p>
            <a:pPr>
              <a:lnSpc>
                <a:spcPts val="2300"/>
              </a:lnSpc>
            </a:pPr>
            <a:endParaRPr lang="en-CA" sz="2006">
              <a:solidFill>
                <a:srgbClr val="000000"/>
              </a:solidFill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832100" y="4089400"/>
            <a:ext cx="6311900" cy="3810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2300"/>
              </a:lnSpc>
            </a:pPr>
            <a:r>
              <a:rPr lang="en-CA" sz="20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2004" smtClean="0">
                <a:solidFill>
                  <a:srgbClr val="000000"/>
                </a:solidFill>
                <a:latin typeface="Calibri"/>
                <a:cs typeface="Calibri"/>
              </a:rPr>
              <a:t> Není čištění zubů provedeno správně.</a:t>
            </a:r>
          </a:p>
          <a:p>
            <a:pPr>
              <a:lnSpc>
                <a:spcPts val="2300"/>
              </a:lnSpc>
            </a:pPr>
            <a:endParaRPr lang="en-CA" sz="2004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2"/>
          <p:cNvSpPr txBox="1"/>
          <p:nvPr/>
        </p:nvSpPr>
        <p:spPr>
          <a:xfrm>
            <a:off x="2654300" y="495300"/>
            <a:ext cx="64897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Co zubům škodí?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383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Přemíra sladkostí ve výživě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6100" y="28067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Nepravidelné čištění zubů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46100" y="3949700"/>
            <a:ext cx="85979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Nepravidelné kontroly u zubního lékaře -</a:t>
            </a:r>
            <a:r>
              <a:rPr lang="en-CA" sz="3204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včasné odhalení kazu může předejít velkým</a:t>
            </a:r>
          </a:p>
          <a:p>
            <a:pPr>
              <a:lnSpc>
                <a:spcPts val="390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89000" y="49530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bolestem a zánětům nervů</a:t>
            </a:r>
          </a:p>
          <a:p>
            <a:pPr>
              <a:lnSpc>
                <a:spcPts val="368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2"/>
          <p:cNvSpPr txBox="1"/>
          <p:nvPr/>
        </p:nvSpPr>
        <p:spPr>
          <a:xfrm>
            <a:off x="3784600" y="495300"/>
            <a:ext cx="53594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CITACE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383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www.office.microsoft.com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232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Investintech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A2E_Engine</dc:creator>
  <cp:lastModifiedBy>Dum</cp:lastModifiedBy>
  <cp:revision>1</cp:revision>
  <dcterms:created xsi:type="dcterms:W3CDTF">2013-04-02T05:47:52Z</dcterms:created>
  <dcterms:modified xsi:type="dcterms:W3CDTF">2013-04-02T10:59:14Z</dcterms:modified>
</cp:coreProperties>
</file>