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6" r:id="rId2"/>
    <p:sldId id="376" r:id="rId3"/>
    <p:sldId id="377" r:id="rId4"/>
    <p:sldId id="378" r:id="rId5"/>
    <p:sldId id="381" r:id="rId6"/>
    <p:sldId id="383" r:id="rId7"/>
    <p:sldId id="384" r:id="rId8"/>
    <p:sldId id="386" r:id="rId9"/>
    <p:sldId id="391" r:id="rId10"/>
    <p:sldId id="396" r:id="rId11"/>
    <p:sldId id="397" r:id="rId12"/>
    <p:sldId id="39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EEC9A"/>
    <a:srgbClr val="33A791"/>
    <a:srgbClr val="EAE884"/>
    <a:srgbClr val="3FB77E"/>
    <a:srgbClr val="8A683A"/>
    <a:srgbClr val="F99C35"/>
    <a:srgbClr val="5876A8"/>
    <a:srgbClr val="84B6D8"/>
    <a:srgbClr val="2B4867"/>
    <a:srgbClr val="6687A2"/>
  </p:clrMru>
</p:presentationPr>
</file>

<file path=ppt/tableStyles.xml><?xml version="1.0" encoding="utf-8"?>
<a:tblStyleLst xmlns:a="http://schemas.openxmlformats.org/drawingml/2006/main" def="{5C22544A-7EE6-4342-B048-85BDC9FD1C3A}"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8FD4443E-F989-4FC4-A0C8-D5A2AF1F390B}" styleName="Tmavý styl 1 – zvýraznění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42" autoAdjust="0"/>
    <p:restoredTop sz="92237" autoAdjust="0"/>
  </p:normalViewPr>
  <p:slideViewPr>
    <p:cSldViewPr>
      <p:cViewPr varScale="1">
        <p:scale>
          <a:sx n="105" d="100"/>
          <a:sy n="105" d="100"/>
        </p:scale>
        <p:origin x="-150" y="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363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AF60A7-89CB-4D27-8DC8-127EF74658A7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D7C9266-ACEB-4522-AED5-358AABFAC10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4C8ECB-113D-40B2-83BA-EE301FA9060F}" type="datetimeFigureOut">
              <a:rPr lang="cs-CZ" smtClean="0"/>
              <a:pPr/>
              <a:t>14.3.2011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5A954C-2DBC-492C-8AAF-F1A0C98167D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8A683A">
                  <a:shade val="30000"/>
                  <a:satMod val="115000"/>
                </a:srgbClr>
              </a:gs>
              <a:gs pos="50000">
                <a:srgbClr val="8A683A">
                  <a:shade val="67500"/>
                  <a:satMod val="115000"/>
                </a:srgbClr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>
            <a:gsLst>
              <a:gs pos="0">
                <a:schemeClr val="accent2"/>
              </a:gs>
              <a:gs pos="50000">
                <a:schemeClr val="bg2">
                  <a:lumMod val="50000"/>
                </a:schemeClr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Nadpis 1"/>
          <p:cNvSpPr>
            <a:spLocks noGrp="1"/>
          </p:cNvSpPr>
          <p:nvPr>
            <p:ph type="ctrTitle"/>
          </p:nvPr>
        </p:nvSpPr>
        <p:spPr>
          <a:xfrm>
            <a:off x="755576" y="1916832"/>
            <a:ext cx="7772400" cy="1642492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Česká republika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  <p:sp>
        <p:nvSpPr>
          <p:cNvPr id="16" name="Nadpis 1"/>
          <p:cNvSpPr txBox="1">
            <a:spLocks/>
          </p:cNvSpPr>
          <p:nvPr/>
        </p:nvSpPr>
        <p:spPr>
          <a:xfrm>
            <a:off x="0" y="3933056"/>
            <a:ext cx="9144000" cy="648072"/>
          </a:xfrm>
          <a:prstGeom prst="rect">
            <a:avLst/>
          </a:prstGeom>
          <a:noFill/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b="1" noProof="0" dirty="0" smtClean="0">
                <a:solidFill>
                  <a:srgbClr val="8A683A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Průmysl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rgbClr val="8A683A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7668344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Mgr. Jan Kašpar</a:t>
            </a:r>
            <a:endParaRPr lang="cs-CZ" sz="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Průmysl ČR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600200"/>
            <a:ext cx="7859216" cy="4525963"/>
          </a:xfrm>
        </p:spPr>
        <p:txBody>
          <a:bodyPr>
            <a:normAutofit fontScale="85000" lnSpcReduction="20000"/>
          </a:bodyPr>
          <a:lstStyle/>
          <a:p>
            <a:r>
              <a:rPr lang="cs-CZ" sz="2100" dirty="0" smtClean="0"/>
              <a:t>Velmi důležitá část ekonomiky ČR</a:t>
            </a:r>
          </a:p>
          <a:p>
            <a:r>
              <a:rPr lang="cs-CZ" sz="2100" dirty="0" smtClean="0"/>
              <a:t>Tvorba HDP z 37%</a:t>
            </a:r>
          </a:p>
          <a:p>
            <a:r>
              <a:rPr lang="cs-CZ" sz="2100" dirty="0" smtClean="0"/>
              <a:t>Několik odvětví průmyslu</a:t>
            </a:r>
            <a:r>
              <a:rPr lang="cs-CZ" sz="1900" dirty="0" smtClean="0"/>
              <a:t/>
            </a:r>
            <a:br>
              <a:rPr lang="cs-CZ" sz="1900" dirty="0" smtClean="0"/>
            </a:br>
            <a:endParaRPr lang="cs-CZ" sz="1900" dirty="0" smtClean="0"/>
          </a:p>
          <a:p>
            <a:pPr>
              <a:buSzPct val="70000"/>
              <a:buFont typeface="Wingdings" pitchFamily="2" charset="2"/>
              <a:buChar char="q"/>
            </a:pPr>
            <a:r>
              <a:rPr lang="cs-CZ" sz="2600" dirty="0" smtClean="0"/>
              <a:t>Těžební</a:t>
            </a:r>
          </a:p>
          <a:p>
            <a:pPr>
              <a:buSzPct val="70000"/>
              <a:buFont typeface="Wingdings" pitchFamily="2" charset="2"/>
              <a:buChar char="q"/>
            </a:pPr>
            <a:r>
              <a:rPr lang="cs-CZ" sz="2600" dirty="0" smtClean="0"/>
              <a:t>Energetický</a:t>
            </a:r>
          </a:p>
          <a:p>
            <a:pPr>
              <a:buSzPct val="70000"/>
              <a:buFont typeface="Wingdings" pitchFamily="2" charset="2"/>
              <a:buChar char="q"/>
            </a:pPr>
            <a:r>
              <a:rPr lang="cs-CZ" sz="2600" dirty="0" smtClean="0"/>
              <a:t>Hutní</a:t>
            </a:r>
          </a:p>
          <a:p>
            <a:pPr>
              <a:buSzPct val="70000"/>
              <a:buFont typeface="Wingdings" pitchFamily="2" charset="2"/>
              <a:buChar char="q"/>
            </a:pPr>
            <a:r>
              <a:rPr lang="cs-CZ" sz="2600" dirty="0" smtClean="0"/>
              <a:t>Strojírenský</a:t>
            </a:r>
          </a:p>
          <a:p>
            <a:pPr>
              <a:buSzPct val="70000"/>
              <a:buFont typeface="Wingdings" pitchFamily="2" charset="2"/>
              <a:buChar char="q"/>
            </a:pPr>
            <a:r>
              <a:rPr lang="cs-CZ" sz="2600" dirty="0" smtClean="0"/>
              <a:t>Chemický</a:t>
            </a:r>
          </a:p>
          <a:p>
            <a:pPr>
              <a:buSzPct val="70000"/>
              <a:buFont typeface="Wingdings" pitchFamily="2" charset="2"/>
              <a:buChar char="q"/>
            </a:pPr>
            <a:r>
              <a:rPr lang="cs-CZ" sz="2600" dirty="0" smtClean="0"/>
              <a:t>Stavebních hmot</a:t>
            </a:r>
          </a:p>
          <a:p>
            <a:pPr>
              <a:buSzPct val="70000"/>
              <a:buFont typeface="Wingdings" pitchFamily="2" charset="2"/>
              <a:buChar char="q"/>
            </a:pPr>
            <a:r>
              <a:rPr lang="cs-CZ" sz="2600" dirty="0" smtClean="0"/>
              <a:t>Skla, porcelánu a keramiky</a:t>
            </a:r>
          </a:p>
          <a:p>
            <a:pPr>
              <a:buSzPct val="70000"/>
              <a:buFont typeface="Wingdings" pitchFamily="2" charset="2"/>
              <a:buChar char="q"/>
            </a:pPr>
            <a:r>
              <a:rPr lang="cs-CZ" sz="2600" dirty="0" smtClean="0"/>
              <a:t>Spotřební </a:t>
            </a:r>
          </a:p>
          <a:p>
            <a:pPr>
              <a:buSzPct val="70000"/>
              <a:buFont typeface="Wingdings" pitchFamily="2" charset="2"/>
              <a:buChar char="q"/>
            </a:pPr>
            <a:r>
              <a:rPr lang="cs-CZ" sz="2600" dirty="0" smtClean="0"/>
              <a:t>Potravinářský</a:t>
            </a:r>
          </a:p>
          <a:p>
            <a:pPr>
              <a:buSzPct val="60000"/>
              <a:buNone/>
            </a:pPr>
            <a:r>
              <a:rPr lang="cs-CZ" sz="1800" dirty="0" smtClean="0"/>
              <a:t/>
            </a:r>
            <a:br>
              <a:rPr lang="cs-CZ" sz="1800" dirty="0" smtClean="0"/>
            </a:br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</p:txBody>
      </p:sp>
      <p:sp>
        <p:nvSpPr>
          <p:cNvPr id="13" name="Obdélník 12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8A683A">
                  <a:shade val="30000"/>
                  <a:satMod val="115000"/>
                </a:srgbClr>
              </a:gs>
              <a:gs pos="50000">
                <a:srgbClr val="8A683A">
                  <a:shade val="67500"/>
                  <a:satMod val="115000"/>
                </a:srgbClr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>
            <a:gsLst>
              <a:gs pos="0">
                <a:schemeClr val="accent2"/>
              </a:gs>
              <a:gs pos="50000">
                <a:schemeClr val="bg2">
                  <a:lumMod val="50000"/>
                </a:schemeClr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Těžební průmysl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600200"/>
            <a:ext cx="7901014" cy="4525963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Těžba paliv, rudných a nerudných surovin</a:t>
            </a:r>
          </a:p>
          <a:p>
            <a:r>
              <a:rPr lang="cs-CZ" dirty="0" smtClean="0"/>
              <a:t>Paliva – černé a hnědé uhlí, ropa a zemní plyn</a:t>
            </a:r>
          </a:p>
          <a:p>
            <a:r>
              <a:rPr lang="cs-CZ" dirty="0" smtClean="0"/>
              <a:t>Těžba černého uhlí (Ostravsko)</a:t>
            </a:r>
          </a:p>
          <a:p>
            <a:r>
              <a:rPr lang="cs-CZ" dirty="0" smtClean="0"/>
              <a:t>Hnědé uhlí (Mostecká a Sokolovská pánev)</a:t>
            </a:r>
          </a:p>
          <a:p>
            <a:r>
              <a:rPr lang="cs-CZ" dirty="0" smtClean="0"/>
              <a:t>Ropa a zemní plyn (Dolnomoravský úval)</a:t>
            </a:r>
          </a:p>
          <a:p>
            <a:r>
              <a:rPr lang="cs-CZ" dirty="0" smtClean="0"/>
              <a:t>Rudné suroviny se téměř netěží</a:t>
            </a:r>
          </a:p>
          <a:p>
            <a:r>
              <a:rPr lang="cs-CZ" dirty="0" smtClean="0"/>
              <a:t>Nerudné suroviny (těžba kamene, kaolínu,aj.)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</p:txBody>
      </p:sp>
      <p:sp>
        <p:nvSpPr>
          <p:cNvPr id="13" name="Obdélník 12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8A683A">
                  <a:shade val="30000"/>
                  <a:satMod val="115000"/>
                </a:srgbClr>
              </a:gs>
              <a:gs pos="50000">
                <a:srgbClr val="8A683A">
                  <a:shade val="67500"/>
                  <a:satMod val="115000"/>
                </a:srgbClr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>
            <a:gsLst>
              <a:gs pos="0">
                <a:schemeClr val="accent2"/>
              </a:gs>
              <a:gs pos="50000">
                <a:schemeClr val="bg2">
                  <a:lumMod val="50000"/>
                </a:schemeClr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Energetický průmysl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600200"/>
            <a:ext cx="7901014" cy="4525963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/>
              <a:t>Výroba elektřiny, tepla a jejich distribuce</a:t>
            </a:r>
          </a:p>
          <a:p>
            <a:r>
              <a:rPr lang="cs-CZ" sz="2800" dirty="0" smtClean="0"/>
              <a:t>Plynárenství</a:t>
            </a:r>
          </a:p>
          <a:p>
            <a:r>
              <a:rPr lang="cs-CZ" sz="2800" dirty="0" smtClean="0"/>
              <a:t>Několik druhů výroby energie</a:t>
            </a:r>
          </a:p>
          <a:p>
            <a:r>
              <a:rPr lang="cs-CZ" sz="2800" dirty="0" smtClean="0"/>
              <a:t>Tepelné elektrárny (Prunéřov, Tušimice)</a:t>
            </a:r>
          </a:p>
          <a:p>
            <a:r>
              <a:rPr lang="cs-CZ" sz="2800" dirty="0" smtClean="0"/>
              <a:t>Jaderné elektrárny (Temelín, Dukovany)</a:t>
            </a:r>
          </a:p>
          <a:p>
            <a:r>
              <a:rPr lang="cs-CZ" sz="2800" dirty="0" smtClean="0"/>
              <a:t>Vodní elektrárny (Slapy, Dlouhé stráně)</a:t>
            </a:r>
          </a:p>
          <a:p>
            <a:r>
              <a:rPr lang="cs-CZ" sz="2800" dirty="0" smtClean="0"/>
              <a:t>Větrné elektrárny (Boží dar, Jindřichovice)</a:t>
            </a:r>
          </a:p>
          <a:p>
            <a:r>
              <a:rPr lang="cs-CZ" sz="2800" dirty="0" smtClean="0"/>
              <a:t>Solární elektrárny (Ostrožská Lhota u Uherského Hradiště)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</p:txBody>
      </p:sp>
      <p:sp>
        <p:nvSpPr>
          <p:cNvPr id="13" name="Obdélník 12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8A683A">
                  <a:shade val="30000"/>
                  <a:satMod val="115000"/>
                </a:srgbClr>
              </a:gs>
              <a:gs pos="50000">
                <a:srgbClr val="8A683A">
                  <a:shade val="67500"/>
                  <a:satMod val="115000"/>
                </a:srgbClr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>
            <a:gsLst>
              <a:gs pos="0">
                <a:schemeClr val="accent2"/>
              </a:gs>
              <a:gs pos="50000">
                <a:schemeClr val="bg2">
                  <a:lumMod val="50000"/>
                </a:schemeClr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Hutní průmysl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600200"/>
            <a:ext cx="7901014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Zpracování kovů a jejich slitin</a:t>
            </a:r>
          </a:p>
          <a:p>
            <a:r>
              <a:rPr lang="cs-CZ" dirty="0" smtClean="0"/>
              <a:t>Hutnické výrobky se užívají v dalších oborech</a:t>
            </a:r>
          </a:p>
          <a:p>
            <a:r>
              <a:rPr lang="cs-CZ" dirty="0" smtClean="0"/>
              <a:t>V ČR převažuje hutnictví oceli a železa</a:t>
            </a:r>
          </a:p>
          <a:p>
            <a:r>
              <a:rPr lang="cs-CZ" dirty="0" smtClean="0"/>
              <a:t>Spojovací materiál, trubky, plechy, dráty, aj.</a:t>
            </a:r>
          </a:p>
          <a:p>
            <a:r>
              <a:rPr lang="cs-CZ" dirty="0" smtClean="0"/>
              <a:t>Centrem hutnictví v ČR je Ostravsko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</p:txBody>
      </p:sp>
      <p:sp>
        <p:nvSpPr>
          <p:cNvPr id="13" name="Obdélník 12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8A683A">
                  <a:shade val="30000"/>
                  <a:satMod val="115000"/>
                </a:srgbClr>
              </a:gs>
              <a:gs pos="50000">
                <a:srgbClr val="8A683A">
                  <a:shade val="67500"/>
                  <a:satMod val="115000"/>
                </a:srgbClr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>
            <a:gsLst>
              <a:gs pos="0">
                <a:schemeClr val="accent2"/>
              </a:gs>
              <a:gs pos="50000">
                <a:schemeClr val="bg2">
                  <a:lumMod val="50000"/>
                </a:schemeClr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Strojírenství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600200"/>
            <a:ext cx="7901014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Nejvýznamnější odvětví průmyslu v ČR</a:t>
            </a:r>
          </a:p>
          <a:p>
            <a:r>
              <a:rPr lang="cs-CZ" dirty="0" smtClean="0"/>
              <a:t>Výroba dopravních prostředků a součástí</a:t>
            </a:r>
          </a:p>
          <a:p>
            <a:r>
              <a:rPr lang="cs-CZ" dirty="0" smtClean="0"/>
              <a:t>Těžké strojírenství (stroje, energetická zařízení)</a:t>
            </a:r>
          </a:p>
          <a:p>
            <a:r>
              <a:rPr lang="cs-CZ" dirty="0" smtClean="0"/>
              <a:t>Elektrotechnika</a:t>
            </a:r>
          </a:p>
          <a:p>
            <a:r>
              <a:rPr lang="cs-CZ" dirty="0" smtClean="0"/>
              <a:t>Přesné strojírenství (optická zařízení)</a:t>
            </a:r>
          </a:p>
          <a:p>
            <a:r>
              <a:rPr lang="cs-CZ" dirty="0" smtClean="0"/>
              <a:t>Spotřební strojírenství (spotřebiče)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</p:txBody>
      </p:sp>
      <p:sp>
        <p:nvSpPr>
          <p:cNvPr id="13" name="Obdélník 12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8A683A">
                  <a:shade val="30000"/>
                  <a:satMod val="115000"/>
                </a:srgbClr>
              </a:gs>
              <a:gs pos="50000">
                <a:srgbClr val="8A683A">
                  <a:shade val="67500"/>
                  <a:satMod val="115000"/>
                </a:srgbClr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>
            <a:gsLst>
              <a:gs pos="0">
                <a:schemeClr val="accent2"/>
              </a:gs>
              <a:gs pos="50000">
                <a:schemeClr val="bg2">
                  <a:lumMod val="50000"/>
                </a:schemeClr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Chemický průmysl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600200"/>
            <a:ext cx="7901014" cy="4525963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Produkce chemikálií, paliv, barviv, plastů,</a:t>
            </a:r>
            <a:br>
              <a:rPr lang="cs-CZ" sz="2800" dirty="0" smtClean="0"/>
            </a:br>
            <a:r>
              <a:rPr lang="cs-CZ" sz="2800" dirty="0" smtClean="0"/>
              <a:t>léčiv a spotřebních výrobků (mýdla, oleje)</a:t>
            </a:r>
          </a:p>
          <a:p>
            <a:r>
              <a:rPr lang="cs-CZ" sz="2800" dirty="0" smtClean="0"/>
              <a:t>V ČR dlouholetá tradice</a:t>
            </a:r>
          </a:p>
          <a:p>
            <a:r>
              <a:rPr lang="cs-CZ" sz="2800" dirty="0" smtClean="0"/>
              <a:t>Zpracování ropy (Litvínov)</a:t>
            </a:r>
          </a:p>
          <a:p>
            <a:r>
              <a:rPr lang="cs-CZ" sz="2800" dirty="0" smtClean="0"/>
              <a:t>Produkce chemikálií (Neratovice)</a:t>
            </a:r>
          </a:p>
          <a:p>
            <a:r>
              <a:rPr lang="cs-CZ" sz="2800" dirty="0" smtClean="0"/>
              <a:t>Spotřební výrobky (Ústí nad Labem)</a:t>
            </a:r>
          </a:p>
          <a:p>
            <a:r>
              <a:rPr lang="cs-CZ" sz="2800" dirty="0" smtClean="0"/>
              <a:t>Výroba papíru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</p:txBody>
      </p:sp>
      <p:sp>
        <p:nvSpPr>
          <p:cNvPr id="13" name="Obdélník 12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8A683A">
                  <a:shade val="30000"/>
                  <a:satMod val="115000"/>
                </a:srgbClr>
              </a:gs>
              <a:gs pos="50000">
                <a:srgbClr val="8A683A">
                  <a:shade val="67500"/>
                  <a:satMod val="115000"/>
                </a:srgbClr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>
            <a:gsLst>
              <a:gs pos="0">
                <a:schemeClr val="accent2"/>
              </a:gs>
              <a:gs pos="50000">
                <a:schemeClr val="bg2">
                  <a:lumMod val="50000"/>
                </a:schemeClr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Průmysl stavebních hmot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600200"/>
            <a:ext cx="7901014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Produkce cementu a stavebních hmot</a:t>
            </a:r>
          </a:p>
          <a:p>
            <a:r>
              <a:rPr lang="cs-CZ" dirty="0" smtClean="0"/>
              <a:t>Výroba především v místech těžby</a:t>
            </a:r>
          </a:p>
          <a:p>
            <a:r>
              <a:rPr lang="cs-CZ" dirty="0" smtClean="0"/>
              <a:t>Stavební hmoty (žula, vápenec, štěrky, písky)</a:t>
            </a:r>
          </a:p>
          <a:p>
            <a:r>
              <a:rPr lang="cs-CZ" dirty="0" smtClean="0"/>
              <a:t>Cementárny (Radotín), vápenky</a:t>
            </a:r>
          </a:p>
          <a:p>
            <a:r>
              <a:rPr lang="cs-CZ" dirty="0" smtClean="0"/>
              <a:t>Stavební keramika (střešní krytiny)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</p:txBody>
      </p:sp>
      <p:sp>
        <p:nvSpPr>
          <p:cNvPr id="13" name="Obdélník 12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8A683A">
                  <a:shade val="30000"/>
                  <a:satMod val="115000"/>
                </a:srgbClr>
              </a:gs>
              <a:gs pos="50000">
                <a:srgbClr val="8A683A">
                  <a:shade val="67500"/>
                  <a:satMod val="115000"/>
                </a:srgbClr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>
            <a:gsLst>
              <a:gs pos="0">
                <a:schemeClr val="accent2"/>
              </a:gs>
              <a:gs pos="50000">
                <a:schemeClr val="bg2">
                  <a:lumMod val="50000"/>
                </a:schemeClr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891810" cy="1143000"/>
          </a:xfrm>
        </p:spPr>
        <p:txBody>
          <a:bodyPr>
            <a:noAutofit/>
          </a:bodyPr>
          <a:lstStyle/>
          <a:p>
            <a:pPr algn="l"/>
            <a:r>
              <a:rPr lang="cs-CZ" dirty="0" smtClean="0"/>
              <a:t>Průmysl skla a keramiky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600200"/>
            <a:ext cx="7901014" cy="4525963"/>
          </a:xfrm>
        </p:spPr>
        <p:txBody>
          <a:bodyPr>
            <a:normAutofit/>
          </a:bodyPr>
          <a:lstStyle/>
          <a:p>
            <a:r>
              <a:rPr lang="cs-CZ" sz="3600" dirty="0" smtClean="0"/>
              <a:t>Sklářství má v ČR dlouholetou tradici</a:t>
            </a:r>
          </a:p>
          <a:p>
            <a:r>
              <a:rPr lang="cs-CZ" sz="3600" dirty="0" smtClean="0"/>
              <a:t>1856 – Kamenický Šenov, nejstarší sklářská </a:t>
            </a:r>
            <a:br>
              <a:rPr lang="cs-CZ" sz="3600" dirty="0" smtClean="0"/>
            </a:br>
            <a:r>
              <a:rPr lang="cs-CZ" sz="3600" dirty="0" smtClean="0"/>
              <a:t>škola na světě</a:t>
            </a:r>
          </a:p>
          <a:p>
            <a:r>
              <a:rPr lang="cs-CZ" sz="3600" dirty="0" smtClean="0"/>
              <a:t>Jizerské hory, Novoborsko, Ústecko</a:t>
            </a:r>
          </a:p>
          <a:p>
            <a:r>
              <a:rPr lang="cs-CZ" sz="3600" dirty="0" smtClean="0"/>
              <a:t>Porcelán (Karlovy Vary, Desná)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</p:txBody>
      </p:sp>
      <p:sp>
        <p:nvSpPr>
          <p:cNvPr id="13" name="Obdélník 12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8A683A">
                  <a:shade val="30000"/>
                  <a:satMod val="115000"/>
                </a:srgbClr>
              </a:gs>
              <a:gs pos="50000">
                <a:srgbClr val="8A683A">
                  <a:shade val="67500"/>
                  <a:satMod val="115000"/>
                </a:srgbClr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>
            <a:gsLst>
              <a:gs pos="0">
                <a:schemeClr val="accent2"/>
              </a:gs>
              <a:gs pos="50000">
                <a:schemeClr val="bg2">
                  <a:lumMod val="50000"/>
                </a:schemeClr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Spotřební průmysl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600200"/>
            <a:ext cx="7901014" cy="4525963"/>
          </a:xfrm>
        </p:spPr>
        <p:txBody>
          <a:bodyPr>
            <a:normAutofit/>
          </a:bodyPr>
          <a:lstStyle/>
          <a:p>
            <a:r>
              <a:rPr lang="cs-CZ" sz="3600" dirty="0" smtClean="0"/>
              <a:t>Několik odvětví</a:t>
            </a:r>
          </a:p>
          <a:p>
            <a:r>
              <a:rPr lang="cs-CZ" sz="3600" dirty="0" smtClean="0"/>
              <a:t>Textilní průmysl</a:t>
            </a:r>
          </a:p>
          <a:p>
            <a:r>
              <a:rPr lang="cs-CZ" sz="3600" dirty="0" smtClean="0"/>
              <a:t>Obuvnický a kožedělný průmysl</a:t>
            </a:r>
          </a:p>
          <a:p>
            <a:r>
              <a:rPr lang="cs-CZ" sz="3600" dirty="0" smtClean="0"/>
              <a:t>Dřevozpracující průmysl</a:t>
            </a:r>
          </a:p>
          <a:p>
            <a:r>
              <a:rPr lang="cs-CZ" sz="3600" dirty="0" smtClean="0"/>
              <a:t>Polygrafický průmysl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</p:txBody>
      </p:sp>
      <p:sp>
        <p:nvSpPr>
          <p:cNvPr id="13" name="Obdélník 12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8A683A">
                  <a:shade val="30000"/>
                  <a:satMod val="115000"/>
                </a:srgbClr>
              </a:gs>
              <a:gs pos="50000">
                <a:srgbClr val="8A683A">
                  <a:shade val="67500"/>
                  <a:satMod val="115000"/>
                </a:srgbClr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>
            <a:gsLst>
              <a:gs pos="0">
                <a:schemeClr val="accent2"/>
              </a:gs>
              <a:gs pos="50000">
                <a:schemeClr val="bg2">
                  <a:lumMod val="50000"/>
                </a:schemeClr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Potravinářský průmysl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600200"/>
            <a:ext cx="7901014" cy="452596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Soustředěn především v zemědělských oblastech</a:t>
            </a:r>
          </a:p>
          <a:p>
            <a:r>
              <a:rPr lang="cs-CZ" sz="2400" dirty="0" smtClean="0"/>
              <a:t>Polabí, jižní Morava, Haná, Praha, Plzeň</a:t>
            </a:r>
          </a:p>
          <a:p>
            <a:r>
              <a:rPr lang="cs-CZ" sz="2400" dirty="0" smtClean="0"/>
              <a:t>Produkce pečiva</a:t>
            </a:r>
          </a:p>
          <a:p>
            <a:r>
              <a:rPr lang="cs-CZ" sz="2400" dirty="0" smtClean="0"/>
              <a:t>Mlékárenství (mlékárny, výroba sýrů)</a:t>
            </a:r>
          </a:p>
          <a:p>
            <a:r>
              <a:rPr lang="cs-CZ" sz="2400" dirty="0" smtClean="0"/>
              <a:t>Masný průmysl (masokombináty)</a:t>
            </a:r>
          </a:p>
          <a:p>
            <a:r>
              <a:rPr lang="cs-CZ" sz="2400" dirty="0" smtClean="0"/>
              <a:t>Cukrovarnictví (cukrovary, cukrovinky)</a:t>
            </a:r>
          </a:p>
          <a:p>
            <a:r>
              <a:rPr lang="cs-CZ" sz="2400" dirty="0" smtClean="0"/>
              <a:t>Konzervárny, mrazírny, produkce pochutin</a:t>
            </a:r>
          </a:p>
          <a:p>
            <a:r>
              <a:rPr lang="cs-CZ" sz="2400" dirty="0" smtClean="0"/>
              <a:t>Nápoje</a:t>
            </a:r>
          </a:p>
          <a:p>
            <a:r>
              <a:rPr lang="cs-CZ" sz="2400" dirty="0" smtClean="0"/>
              <a:t>Tabákový průmysl (Kutná Hora)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</p:txBody>
      </p:sp>
      <p:sp>
        <p:nvSpPr>
          <p:cNvPr id="13" name="Obdélník 12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8A683A">
                  <a:shade val="30000"/>
                  <a:satMod val="115000"/>
                </a:srgbClr>
              </a:gs>
              <a:gs pos="50000">
                <a:srgbClr val="8A683A">
                  <a:shade val="67500"/>
                  <a:satMod val="115000"/>
                </a:srgbClr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>
            <a:gsLst>
              <a:gs pos="0">
                <a:schemeClr val="accent2"/>
              </a:gs>
              <a:gs pos="50000">
                <a:schemeClr val="bg2">
                  <a:lumMod val="50000"/>
                </a:schemeClr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274638"/>
            <a:ext cx="7758138" cy="1143000"/>
          </a:xfrm>
        </p:spPr>
        <p:txBody>
          <a:bodyPr/>
          <a:lstStyle/>
          <a:p>
            <a:pPr algn="l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85786" y="1600200"/>
            <a:ext cx="7901014" cy="4525963"/>
          </a:xfrm>
        </p:spPr>
        <p:txBody>
          <a:bodyPr>
            <a:normAutofit/>
          </a:bodyPr>
          <a:lstStyle/>
          <a:p>
            <a:r>
              <a:rPr lang="cs-CZ" sz="1600" dirty="0" smtClean="0"/>
              <a:t>Autorem materiálu a všech jeho částí, není-li uvedeno jinak, je Mgr. Jan Kašpar</a:t>
            </a:r>
            <a:r>
              <a:rPr lang="cs-CZ" sz="1600" dirty="0" smtClean="0"/>
              <a:t>.</a:t>
            </a:r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</p:txBody>
      </p:sp>
      <p:sp>
        <p:nvSpPr>
          <p:cNvPr id="13" name="Obdélník 12"/>
          <p:cNvSpPr/>
          <p:nvPr/>
        </p:nvSpPr>
        <p:spPr>
          <a:xfrm>
            <a:off x="0" y="0"/>
            <a:ext cx="249654" cy="6858000"/>
          </a:xfrm>
          <a:prstGeom prst="rect">
            <a:avLst/>
          </a:prstGeom>
          <a:gradFill flip="none" rotWithShape="1">
            <a:gsLst>
              <a:gs pos="0">
                <a:srgbClr val="8A683A">
                  <a:shade val="30000"/>
                  <a:satMod val="115000"/>
                </a:srgbClr>
              </a:gs>
              <a:gs pos="50000">
                <a:srgbClr val="8A683A">
                  <a:shade val="67500"/>
                  <a:satMod val="115000"/>
                </a:srgbClr>
              </a:gs>
              <a:gs pos="100000">
                <a:schemeClr val="bg1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251520" y="0"/>
            <a:ext cx="216024" cy="6858000"/>
          </a:xfrm>
          <a:prstGeom prst="rect">
            <a:avLst/>
          </a:prstGeom>
          <a:gradFill>
            <a:gsLst>
              <a:gs pos="0">
                <a:schemeClr val="accent2"/>
              </a:gs>
              <a:gs pos="50000">
                <a:schemeClr val="bg2">
                  <a:lumMod val="50000"/>
                </a:schemeClr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0" y="6642100"/>
            <a:ext cx="857250" cy="215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ZŠ Hejnice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3560</TotalTime>
  <Words>380</Words>
  <Application>Microsoft Office PowerPoint</Application>
  <PresentationFormat>Předvádění na obrazovce (4:3)</PresentationFormat>
  <Paragraphs>146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Česká republika</vt:lpstr>
      <vt:lpstr>Průmysl ČR</vt:lpstr>
      <vt:lpstr>Těžební průmysl</vt:lpstr>
      <vt:lpstr>Energetický průmysl</vt:lpstr>
      <vt:lpstr>Hutní průmysl</vt:lpstr>
      <vt:lpstr>Strojírenství</vt:lpstr>
      <vt:lpstr>Chemický průmysl</vt:lpstr>
      <vt:lpstr>Průmysl stavebních hmot</vt:lpstr>
      <vt:lpstr>Průmysl skla a keramiky</vt:lpstr>
      <vt:lpstr>Spotřební průmysl</vt:lpstr>
      <vt:lpstr>Potravinářský průmysl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Ústecký kraj</dc:title>
  <dc:creator>Honza</dc:creator>
  <cp:lastModifiedBy>HONZA</cp:lastModifiedBy>
  <cp:revision>846</cp:revision>
  <dcterms:created xsi:type="dcterms:W3CDTF">2010-05-06T15:35:09Z</dcterms:created>
  <dcterms:modified xsi:type="dcterms:W3CDTF">2011-03-14T12:06:50Z</dcterms:modified>
</cp:coreProperties>
</file>