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1" dirty="0" smtClean="0"/>
            <a:t>VY_32_INOVACE_06_AJ_04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Ilona </a:t>
          </a:r>
          <a:r>
            <a:rPr lang="cs-CZ" sz="2000" dirty="0" err="1" smtClean="0">
              <a:solidFill>
                <a:srgbClr val="FF0000"/>
              </a:solidFill>
            </a:rPr>
            <a:t>Jurčeková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AJ-7.B-Past </a:t>
          </a:r>
          <a:r>
            <a:rPr lang="cs-CZ" sz="2000" dirty="0" smtClean="0"/>
            <a:t>Tense – </a:t>
          </a:r>
          <a:r>
            <a:rPr lang="cs-CZ" sz="2000" dirty="0" err="1" smtClean="0"/>
            <a:t>spelling</a:t>
          </a:r>
          <a:r>
            <a:rPr lang="cs-CZ" sz="2000" dirty="0" smtClean="0"/>
            <a:t> minulých tvarů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423" custLinFactNeighborY="-151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12D8F67-1E56-4F4F-B023-D85CD72BAECE}" type="presOf" srcId="{B651F6E3-6281-48DB-9319-2AEAFDAE7572}" destId="{619D679B-A015-4ECF-8348-D1034C574F40}" srcOrd="0" destOrd="0" presId="urn:microsoft.com/office/officeart/2005/8/layout/target3"/>
    <dgm:cxn modelId="{21897B33-E12B-413E-A55D-4EAA2A01FCB5}" type="presOf" srcId="{D1D4F407-5343-4D3F-B5B9-D407B03CAEB4}" destId="{AED2198E-93D5-4001-81B4-73124B309672}" srcOrd="1" destOrd="0" presId="urn:microsoft.com/office/officeart/2005/8/layout/target3"/>
    <dgm:cxn modelId="{9AC37BE4-D215-48B7-82FF-CC0DCFBEF7FD}" type="presOf" srcId="{D1D4F407-5343-4D3F-B5B9-D407B03CAEB4}" destId="{D005CE8C-CC26-4C3E-AC11-E15060ECD759}" srcOrd="0" destOrd="0" presId="urn:microsoft.com/office/officeart/2005/8/layout/target3"/>
    <dgm:cxn modelId="{E411E79D-BAFA-4300-A8F0-423C7CAB6D68}" type="presOf" srcId="{D1B46980-6531-4606-95E6-44980827E919}" destId="{6140AFEC-043D-4C43-A2F9-D0F5331DF3A3}" srcOrd="0" destOrd="0" presId="urn:microsoft.com/office/officeart/2005/8/layout/target3"/>
    <dgm:cxn modelId="{17F8A6AE-20F6-4149-B59B-CE499392DD91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B3B7127-13BF-4C2B-AD29-241531316CA3}" type="presOf" srcId="{D8197B8C-B260-4A16-BDF4-0947B075E274}" destId="{25B08C86-7E15-44DC-BE7F-FFB55DD49D12}" srcOrd="0" destOrd="0" presId="urn:microsoft.com/office/officeart/2005/8/layout/target3"/>
    <dgm:cxn modelId="{2E0B0D16-991F-48F0-B0FF-D5C56FB33FD9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9E48581-3CF3-4BC0-B326-2B2A3DDF8AA8}" type="presOf" srcId="{D8197B8C-B260-4A16-BDF4-0947B075E274}" destId="{5A5FFA88-C948-4069-8E93-59FA12366E83}" srcOrd="1" destOrd="0" presId="urn:microsoft.com/office/officeart/2005/8/layout/target3"/>
    <dgm:cxn modelId="{B5370EA3-2112-46E8-B925-8CBA8556418F}" type="presOf" srcId="{4C35D32F-0EAB-4CD7-82EE-45574DC2A586}" destId="{8BEBB6EC-1DAA-4CAC-8A25-BC0FCBD5DBD5}" srcOrd="0" destOrd="0" presId="urn:microsoft.com/office/officeart/2005/8/layout/target3"/>
    <dgm:cxn modelId="{6F5FAD71-6323-4472-974D-3380FD548976}" type="presOf" srcId="{757F3AB3-0718-4624-B441-E567A8F0AB56}" destId="{333A1088-737F-45CB-B68E-254E46348037}" srcOrd="0" destOrd="0" presId="urn:microsoft.com/office/officeart/2005/8/layout/target3"/>
    <dgm:cxn modelId="{14576CC2-00D2-498D-9CC5-987DF0CBEA6B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ED95581-8810-483B-95F5-D4F987BBD5EE}" type="presParOf" srcId="{333A1088-737F-45CB-B68E-254E46348037}" destId="{F5ABB229-8D3B-4694-996A-96F23CF14429}" srcOrd="0" destOrd="0" presId="urn:microsoft.com/office/officeart/2005/8/layout/target3"/>
    <dgm:cxn modelId="{AF38979F-4491-46C1-B98C-8773AFCB44A8}" type="presParOf" srcId="{333A1088-737F-45CB-B68E-254E46348037}" destId="{F41139FD-01EE-4571-8B17-4FB00FC51163}" srcOrd="1" destOrd="0" presId="urn:microsoft.com/office/officeart/2005/8/layout/target3"/>
    <dgm:cxn modelId="{112BB94B-A85F-45D6-9E30-BE215977EED0}" type="presParOf" srcId="{333A1088-737F-45CB-B68E-254E46348037}" destId="{D005CE8C-CC26-4C3E-AC11-E15060ECD759}" srcOrd="2" destOrd="0" presId="urn:microsoft.com/office/officeart/2005/8/layout/target3"/>
    <dgm:cxn modelId="{86A76821-B7C9-4F5E-9405-A5F8CA515FA9}" type="presParOf" srcId="{333A1088-737F-45CB-B68E-254E46348037}" destId="{2C702D82-9B77-49B7-9568-BB8EB47C3372}" srcOrd="3" destOrd="0" presId="urn:microsoft.com/office/officeart/2005/8/layout/target3"/>
    <dgm:cxn modelId="{09F9D880-D91B-425B-981D-EFFE3FF73C17}" type="presParOf" srcId="{333A1088-737F-45CB-B68E-254E46348037}" destId="{A52A0455-90FF-4808-ABD0-F02540D31D5A}" srcOrd="4" destOrd="0" presId="urn:microsoft.com/office/officeart/2005/8/layout/target3"/>
    <dgm:cxn modelId="{3A450375-4A57-46DF-BF77-5C230A952AD9}" type="presParOf" srcId="{333A1088-737F-45CB-B68E-254E46348037}" destId="{6140AFEC-043D-4C43-A2F9-D0F5331DF3A3}" srcOrd="5" destOrd="0" presId="urn:microsoft.com/office/officeart/2005/8/layout/target3"/>
    <dgm:cxn modelId="{D8EEA0FE-0DAC-4A08-8331-5765F42F3D24}" type="presParOf" srcId="{333A1088-737F-45CB-B68E-254E46348037}" destId="{9358AC05-5D7D-4327-9F80-1AD486AEA664}" srcOrd="6" destOrd="0" presId="urn:microsoft.com/office/officeart/2005/8/layout/target3"/>
    <dgm:cxn modelId="{B89DD696-A1CD-4FD3-8AB9-801F0E467AF5}" type="presParOf" srcId="{333A1088-737F-45CB-B68E-254E46348037}" destId="{313FC574-E1CD-4FB4-B054-0B805CE0447D}" srcOrd="7" destOrd="0" presId="urn:microsoft.com/office/officeart/2005/8/layout/target3"/>
    <dgm:cxn modelId="{743B5D7A-3F5B-417E-9421-65AF11630B92}" type="presParOf" srcId="{333A1088-737F-45CB-B68E-254E46348037}" destId="{619D679B-A015-4ECF-8348-D1034C574F40}" srcOrd="8" destOrd="0" presId="urn:microsoft.com/office/officeart/2005/8/layout/target3"/>
    <dgm:cxn modelId="{D8FA60C1-AB00-4B7E-B1EA-4CEF7F383280}" type="presParOf" srcId="{333A1088-737F-45CB-B68E-254E46348037}" destId="{322283A8-4A27-4CDA-BAE3-F381106A9174}" srcOrd="9" destOrd="0" presId="urn:microsoft.com/office/officeart/2005/8/layout/target3"/>
    <dgm:cxn modelId="{FD681D88-EE02-4DD7-94B0-91C5E8266D0F}" type="presParOf" srcId="{333A1088-737F-45CB-B68E-254E46348037}" destId="{FFC9F71D-1B4F-4AD9-A4A6-86ADEFC8AF5C}" srcOrd="10" destOrd="0" presId="urn:microsoft.com/office/officeart/2005/8/layout/target3"/>
    <dgm:cxn modelId="{8408F0C9-CFD9-4113-9516-9003A2DA9FD0}" type="presParOf" srcId="{333A1088-737F-45CB-B68E-254E46348037}" destId="{25B08C86-7E15-44DC-BE7F-FFB55DD49D12}" srcOrd="11" destOrd="0" presId="urn:microsoft.com/office/officeart/2005/8/layout/target3"/>
    <dgm:cxn modelId="{5690AE7C-92DC-4069-BD21-85EA52B1A54B}" type="presParOf" srcId="{333A1088-737F-45CB-B68E-254E46348037}" destId="{76644BE8-9D7C-4C09-B250-3D10AF48CBB7}" srcOrd="12" destOrd="0" presId="urn:microsoft.com/office/officeart/2005/8/layout/target3"/>
    <dgm:cxn modelId="{A3BD9AFF-BB04-4D53-A952-0EF4DCCFC72B}" type="presParOf" srcId="{333A1088-737F-45CB-B68E-254E46348037}" destId="{EE85B701-7295-41C0-BA7A-34D3756A2AE6}" srcOrd="13" destOrd="0" presId="urn:microsoft.com/office/officeart/2005/8/layout/target3"/>
    <dgm:cxn modelId="{7723207A-EDE2-4969-B3A9-D0813D6108B7}" type="presParOf" srcId="{333A1088-737F-45CB-B68E-254E46348037}" destId="{8BEBB6EC-1DAA-4CAC-8A25-BC0FCBD5DBD5}" srcOrd="14" destOrd="0" presId="urn:microsoft.com/office/officeart/2005/8/layout/target3"/>
    <dgm:cxn modelId="{8EA16CB6-2658-40C9-ACC3-C906C7DFEDE5}" type="presParOf" srcId="{333A1088-737F-45CB-B68E-254E46348037}" destId="{AED2198E-93D5-4001-81B4-73124B309672}" srcOrd="15" destOrd="0" presId="urn:microsoft.com/office/officeart/2005/8/layout/target3"/>
    <dgm:cxn modelId="{7E787E80-123C-4060-B095-0DA2E675766D}" type="presParOf" srcId="{333A1088-737F-45CB-B68E-254E46348037}" destId="{2BE915AB-18AA-4053-B92C-3BFC9ED204BB}" srcOrd="16" destOrd="0" presId="urn:microsoft.com/office/officeart/2005/8/layout/target3"/>
    <dgm:cxn modelId="{AAEBDB7C-BE3E-4E19-9084-CED89CF4C00D}" type="presParOf" srcId="{333A1088-737F-45CB-B68E-254E46348037}" destId="{6BB5E863-4638-4E1D-BFDE-399D028AC4ED}" srcOrd="17" destOrd="0" presId="urn:microsoft.com/office/officeart/2005/8/layout/target3"/>
    <dgm:cxn modelId="{68572B90-1750-4F94-A7FD-B9A25B37577C}" type="presParOf" srcId="{333A1088-737F-45CB-B68E-254E46348037}" destId="{5A5FFA88-C948-4069-8E93-59FA12366E83}" srcOrd="18" destOrd="0" presId="urn:microsoft.com/office/officeart/2005/8/layout/target3"/>
    <dgm:cxn modelId="{AF968B81-1C61-48DD-A8C5-672A0838A0C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46368" y="377141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Ilona </a:t>
          </a:r>
          <a:r>
            <a:rPr lang="cs-CZ" sz="2000" kern="1200" dirty="0" err="1" smtClean="0">
              <a:solidFill>
                <a:srgbClr val="FF0000"/>
              </a:solidFill>
            </a:rPr>
            <a:t>Jurčeková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46368" y="377141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1" kern="1200" dirty="0" smtClean="0"/>
            <a:t>VY_32_INOVACE_06_AJ_04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AJ-7.B-Past </a:t>
          </a:r>
          <a:r>
            <a:rPr lang="cs-CZ" sz="2000" kern="1200" dirty="0" smtClean="0"/>
            <a:t>Tense – </a:t>
          </a:r>
          <a:r>
            <a:rPr lang="cs-CZ" sz="2000" kern="1200" dirty="0" err="1" smtClean="0"/>
            <a:t>spelling</a:t>
          </a:r>
          <a:r>
            <a:rPr lang="cs-CZ" sz="2000" kern="1200" dirty="0" smtClean="0"/>
            <a:t> minulých tvarů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195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562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891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209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29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145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018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0947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2383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304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566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522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0337405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867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slouží k procvičení  </a:t>
            </a:r>
            <a:r>
              <a:rPr lang="cs-CZ" dirty="0" err="1" smtClean="0"/>
              <a:t>spellingu</a:t>
            </a:r>
            <a:r>
              <a:rPr lang="cs-CZ" dirty="0" smtClean="0"/>
              <a:t> minulých tvarů sloves, jak pravidelných tak i nepravidelných.</a:t>
            </a:r>
          </a:p>
          <a:p>
            <a:pPr marL="0" indent="0">
              <a:buNone/>
            </a:pPr>
            <a:r>
              <a:rPr lang="cs-CZ" b="1" dirty="0" smtClean="0"/>
              <a:t>Důrazně upozorněte žáky, že v tabulce jsou i správné tvary, které není třeba opravit.</a:t>
            </a:r>
          </a:p>
          <a:p>
            <a:pPr marL="0" indent="0">
              <a:buNone/>
            </a:pPr>
            <a:r>
              <a:rPr lang="cs-CZ" dirty="0" smtClean="0"/>
              <a:t>Osvědčilo se použití přiloženého pracovního listu. Žáci označovali </a:t>
            </a:r>
            <a:r>
              <a:rPr lang="cs-CZ" b="1" dirty="0" smtClean="0"/>
              <a:t>chyby</a:t>
            </a:r>
            <a:r>
              <a:rPr lang="cs-CZ" dirty="0" smtClean="0"/>
              <a:t> barevně a správný </a:t>
            </a:r>
            <a:r>
              <a:rPr lang="cs-CZ" smtClean="0"/>
              <a:t>tvar dopsali </a:t>
            </a:r>
            <a:r>
              <a:rPr lang="cs-CZ" dirty="0" smtClean="0"/>
              <a:t>také barevně.</a:t>
            </a:r>
          </a:p>
        </p:txBody>
      </p:sp>
    </p:spTree>
    <p:extLst>
      <p:ext uri="{BB962C8B-B14F-4D97-AF65-F5344CB8AC3E}">
        <p14:creationId xmlns:p14="http://schemas.microsoft.com/office/powerpoint/2010/main" val="3681075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smtClean="0"/>
              <a:t>Past </a:t>
            </a:r>
            <a:r>
              <a:rPr lang="cs-CZ" b="1" dirty="0" err="1" smtClean="0"/>
              <a:t>Simple</a:t>
            </a:r>
            <a:r>
              <a:rPr lang="cs-CZ" dirty="0" smtClean="0"/>
              <a:t> </a:t>
            </a:r>
            <a:r>
              <a:rPr lang="cs-CZ" b="1" dirty="0" smtClean="0"/>
              <a:t>TENSE</a:t>
            </a:r>
            <a:r>
              <a:rPr lang="cs-CZ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i="1" dirty="0" err="1" smtClean="0"/>
              <a:t>Simple</a:t>
            </a:r>
            <a:r>
              <a:rPr lang="cs-CZ" b="1" dirty="0" smtClean="0"/>
              <a:t> </a:t>
            </a:r>
            <a:r>
              <a:rPr lang="cs-CZ" b="1" i="1" dirty="0" smtClean="0"/>
              <a:t>Past</a:t>
            </a:r>
            <a:r>
              <a:rPr lang="cs-CZ" dirty="0" smtClean="0"/>
              <a:t>,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past </a:t>
            </a:r>
            <a:r>
              <a:rPr lang="cs-CZ" dirty="0" err="1" smtClean="0"/>
              <a:t>actions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happened</a:t>
            </a:r>
            <a:r>
              <a:rPr lang="cs-CZ" dirty="0" smtClean="0"/>
              <a:t> </a:t>
            </a:r>
            <a:r>
              <a:rPr lang="cs-CZ" dirty="0" err="1" smtClean="0"/>
              <a:t>either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a </a:t>
            </a:r>
            <a:r>
              <a:rPr lang="cs-CZ" dirty="0" err="1" smtClean="0"/>
              <a:t>specific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,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either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given</a:t>
            </a:r>
            <a:r>
              <a:rPr lang="cs-CZ" dirty="0" smtClean="0"/>
              <a:t> by a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phrase</a:t>
            </a:r>
            <a:r>
              <a:rPr lang="cs-CZ" dirty="0" smtClean="0"/>
              <a:t> (</a:t>
            </a:r>
            <a:r>
              <a:rPr lang="cs-CZ" i="1" dirty="0" err="1" smtClean="0"/>
              <a:t>yesterday</a:t>
            </a:r>
            <a:r>
              <a:rPr lang="cs-CZ" i="1" dirty="0" smtClean="0"/>
              <a:t>, last </a:t>
            </a:r>
            <a:r>
              <a:rPr lang="cs-CZ" i="1" dirty="0" err="1" smtClean="0"/>
              <a:t>year</a:t>
            </a:r>
            <a:r>
              <a:rPr lang="cs-CZ" i="1" dirty="0" smtClean="0"/>
              <a:t>,</a:t>
            </a:r>
            <a:r>
              <a:rPr lang="cs-CZ" dirty="0" smtClean="0"/>
              <a:t> </a:t>
            </a:r>
            <a:r>
              <a:rPr lang="cs-CZ" dirty="0" err="1" smtClean="0"/>
              <a:t>etc</a:t>
            </a:r>
            <a:r>
              <a:rPr lang="cs-CZ" dirty="0" smtClean="0"/>
              <a:t>.)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understood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context</a:t>
            </a:r>
            <a:r>
              <a:rPr lang="cs-CZ" dirty="0" smtClean="0"/>
              <a:t>. </a:t>
            </a:r>
          </a:p>
          <a:p>
            <a:r>
              <a:rPr lang="cs-CZ" b="1" u="sng" dirty="0" smtClean="0"/>
              <a:t>REGULAR VERBS</a:t>
            </a:r>
            <a:r>
              <a:rPr lang="cs-CZ" dirty="0" smtClean="0"/>
              <a:t> </a:t>
            </a:r>
            <a:r>
              <a:rPr lang="cs-CZ" dirty="0" err="1" smtClean="0"/>
              <a:t>add</a:t>
            </a:r>
            <a:r>
              <a:rPr lang="cs-CZ" dirty="0" smtClean="0"/>
              <a:t> </a:t>
            </a:r>
            <a:r>
              <a:rPr lang="cs-CZ" b="1" dirty="0" smtClean="0"/>
              <a:t>-</a:t>
            </a:r>
            <a:r>
              <a:rPr lang="cs-CZ" b="1" dirty="0" err="1" smtClean="0"/>
              <a:t>ed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u="sng" dirty="0" smtClean="0"/>
              <a:t>BASE FORM</a:t>
            </a:r>
            <a:r>
              <a:rPr lang="cs-CZ" dirty="0" smtClean="0"/>
              <a:t>,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b="1" dirty="0" smtClean="0"/>
              <a:t>-d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 </a:t>
            </a:r>
            <a:r>
              <a:rPr lang="cs-CZ" dirty="0" err="1" smtClean="0"/>
              <a:t>ends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b="1" dirty="0" smtClean="0"/>
              <a:t>-e</a:t>
            </a:r>
            <a:r>
              <a:rPr lang="cs-CZ" dirty="0" smtClean="0"/>
              <a:t>. </a:t>
            </a:r>
          </a:p>
          <a:p>
            <a:r>
              <a:rPr lang="cs-CZ" b="1" u="sng" dirty="0" smtClean="0"/>
              <a:t>IRREGULAR VERBS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change</a:t>
            </a:r>
            <a:r>
              <a:rPr lang="cs-CZ" dirty="0" smtClean="0"/>
              <a:t> in many </a:t>
            </a:r>
            <a:r>
              <a:rPr lang="cs-CZ" dirty="0" err="1" smtClean="0"/>
              <a:t>different</a:t>
            </a:r>
            <a:r>
              <a:rPr lang="cs-CZ" dirty="0" smtClean="0"/>
              <a:t> </a:t>
            </a:r>
            <a:r>
              <a:rPr lang="cs-CZ" dirty="0" err="1" smtClean="0"/>
              <a:t>ways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verb 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same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persons</a:t>
            </a:r>
            <a:r>
              <a:rPr lang="cs-CZ" dirty="0" smtClean="0"/>
              <a:t>: eg: </a:t>
            </a:r>
            <a:r>
              <a:rPr lang="cs-CZ" i="1" dirty="0" smtClean="0"/>
              <a:t>I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she</a:t>
            </a:r>
            <a:r>
              <a:rPr lang="cs-CZ" i="1" dirty="0" smtClean="0"/>
              <a:t>/he/</a:t>
            </a:r>
            <a:r>
              <a:rPr lang="cs-CZ" i="1" dirty="0" err="1" smtClean="0"/>
              <a:t>it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.</a:t>
            </a:r>
          </a:p>
          <a:p>
            <a:r>
              <a:rPr lang="cs-CZ" u="sng" dirty="0" smtClean="0"/>
              <a:t>NOTE</a:t>
            </a:r>
            <a:r>
              <a:rPr lang="cs-CZ" dirty="0" smtClean="0"/>
              <a:t>: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err="1" smtClean="0"/>
              <a:t>auxiliary</a:t>
            </a:r>
            <a:r>
              <a:rPr lang="cs-CZ" b="1" dirty="0" smtClean="0"/>
              <a:t> verb</a:t>
            </a:r>
            <a:r>
              <a:rPr lang="cs-CZ" dirty="0" smtClean="0"/>
              <a:t>, </a:t>
            </a:r>
            <a:r>
              <a:rPr lang="cs-CZ" dirty="0" err="1" smtClean="0"/>
              <a:t>Did</a:t>
            </a:r>
            <a:r>
              <a:rPr lang="cs-CZ" dirty="0" smtClean="0"/>
              <a:t>/</a:t>
            </a:r>
            <a:r>
              <a:rPr lang="cs-CZ" dirty="0" err="1" smtClean="0"/>
              <a:t>Didn't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returns</a:t>
            </a:r>
            <a:r>
              <a:rPr lang="cs-CZ" dirty="0" smtClean="0"/>
              <a:t> to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base </a:t>
            </a:r>
            <a:r>
              <a:rPr lang="cs-CZ" b="1" u="sng" dirty="0" err="1" smtClean="0"/>
              <a:t>form</a:t>
            </a:r>
            <a:r>
              <a:rPr lang="cs-CZ" b="1" u="sng" dirty="0" smtClean="0"/>
              <a:t>:</a:t>
            </a:r>
            <a:endParaRPr lang="cs-CZ" dirty="0" smtClean="0"/>
          </a:p>
          <a:p>
            <a:r>
              <a:rPr lang="cs-CZ" dirty="0" smtClean="0"/>
              <a:t>eg</a:t>
            </a:r>
            <a:r>
              <a:rPr lang="cs-CZ" i="1" dirty="0" smtClean="0"/>
              <a:t>: </a:t>
            </a:r>
            <a:r>
              <a:rPr lang="cs-CZ" b="1" i="1" dirty="0" err="1" smtClean="0"/>
              <a:t>Did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b="1" i="1" dirty="0" err="1" smtClean="0"/>
              <a:t>take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?</a:t>
            </a:r>
          </a:p>
          <a:p>
            <a:r>
              <a:rPr lang="cs-CZ" dirty="0" smtClean="0"/>
              <a:t>eg: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b="1" i="1" dirty="0" err="1" smtClean="0"/>
              <a:t>didn't</a:t>
            </a:r>
            <a:r>
              <a:rPr lang="cs-CZ" b="1" i="1" dirty="0" smtClean="0"/>
              <a:t> </a:t>
            </a:r>
            <a:r>
              <a:rPr lang="cs-CZ" b="1" i="1" dirty="0" err="1" smtClean="0"/>
              <a:t>like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Past Tense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23310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9958345"/>
              </p:ext>
            </p:extLst>
          </p:nvPr>
        </p:nvGraphicFramePr>
        <p:xfrm>
          <a:off x="467544" y="332656"/>
          <a:ext cx="8229600" cy="58521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A/ to </a:t>
                      </a:r>
                      <a:r>
                        <a:rPr lang="cs-CZ" sz="1800" kern="1200" dirty="0" err="1" smtClean="0"/>
                        <a:t>be</a:t>
                      </a:r>
                      <a:r>
                        <a:rPr lang="cs-CZ" sz="1800" kern="1200" dirty="0" smtClean="0"/>
                        <a:t> </a:t>
                      </a:r>
                    </a:p>
                    <a:p>
                      <a:r>
                        <a:rPr lang="cs-CZ" sz="1800" kern="1200" dirty="0" smtClean="0"/>
                        <a:t>     BÝT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B/ </a:t>
                      </a:r>
                      <a:r>
                        <a:rPr lang="cs-CZ" sz="1800" kern="1200" dirty="0" err="1" smtClean="0"/>
                        <a:t>regular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verbs</a:t>
                      </a:r>
                      <a:r>
                        <a:rPr lang="cs-CZ" sz="1800" kern="1200" dirty="0" smtClean="0"/>
                        <a:t> </a:t>
                      </a:r>
                    </a:p>
                    <a:p>
                      <a:r>
                        <a:rPr lang="cs-CZ" sz="1800" kern="1200" dirty="0" smtClean="0"/>
                        <a:t> PRAVIDELNÁ SLOVESA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C/ </a:t>
                      </a:r>
                      <a:r>
                        <a:rPr lang="cs-CZ" sz="1800" kern="1200" dirty="0" err="1" smtClean="0"/>
                        <a:t>Irregular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verbs</a:t>
                      </a:r>
                      <a:endParaRPr lang="cs-CZ" sz="1800" kern="1200" dirty="0" smtClean="0"/>
                    </a:p>
                    <a:p>
                      <a:r>
                        <a:rPr lang="cs-CZ" sz="1800" kern="1200" dirty="0" smtClean="0"/>
                        <a:t>     NEPRAVIDELNÁ SLOVESA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+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    </a:t>
                      </a:r>
                      <a:r>
                        <a:rPr lang="cs-CZ" sz="1800" kern="1200" dirty="0" err="1" smtClean="0"/>
                        <a:t>was</a:t>
                      </a:r>
                      <a:r>
                        <a:rPr lang="cs-CZ" sz="1800" kern="1200" dirty="0" smtClean="0"/>
                        <a:t> /</a:t>
                      </a:r>
                      <a:r>
                        <a:rPr lang="cs-CZ" sz="1800" kern="1200" dirty="0" err="1" smtClean="0"/>
                        <a:t>were</a:t>
                      </a:r>
                      <a:endParaRPr lang="cs-CZ" sz="1800" kern="1200" dirty="0" smtClean="0"/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u="wavy" kern="1200" dirty="0" err="1" smtClean="0"/>
                        <a:t>was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</a:t>
                      </a:r>
                      <a:r>
                        <a:rPr lang="cs-CZ" sz="1800" u="sng" kern="1200" dirty="0" smtClean="0"/>
                        <a:t> </a:t>
                      </a:r>
                      <a:r>
                        <a:rPr lang="cs-CZ" sz="1800" u="sng" kern="1200" dirty="0" err="1" smtClean="0"/>
                        <a:t>They</a:t>
                      </a:r>
                      <a:r>
                        <a:rPr lang="cs-CZ" sz="1800" u="wavy" kern="1200" dirty="0" smtClean="0"/>
                        <a:t> </a:t>
                      </a:r>
                      <a:r>
                        <a:rPr lang="cs-CZ" sz="1800" u="wavy" kern="1200" dirty="0" err="1" smtClean="0"/>
                        <a:t>were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ill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+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       sloveso +</a:t>
                      </a:r>
                      <a:r>
                        <a:rPr lang="cs-CZ" sz="1800" kern="1200" cap="small" baseline="0" dirty="0" smtClean="0"/>
                        <a:t>ED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I </a:t>
                      </a:r>
                      <a:r>
                        <a:rPr lang="cs-CZ" sz="1800" kern="1200" dirty="0" err="1" smtClean="0"/>
                        <a:t>stayed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stayed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+  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sloveso                       nepravidelný   minulý tvar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(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         </a:t>
                      </a:r>
                      <a:r>
                        <a:rPr lang="cs-CZ" sz="1800" kern="1200" dirty="0" err="1" smtClean="0"/>
                        <a:t>wrote</a:t>
                      </a:r>
                      <a:r>
                        <a:rPr lang="cs-CZ" sz="1800" kern="1200" dirty="0" smtClean="0"/>
                        <a:t>)</a:t>
                      </a:r>
                    </a:p>
                    <a:p>
                      <a:r>
                        <a:rPr lang="cs-CZ" sz="1800" kern="1200" dirty="0" smtClean="0"/>
                        <a:t>   I </a:t>
                      </a:r>
                      <a:r>
                        <a:rPr lang="cs-CZ" sz="1800" kern="1200" dirty="0" err="1" smtClean="0"/>
                        <a:t>wrote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  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wrote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 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-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wasn’t</a:t>
                      </a:r>
                      <a:r>
                        <a:rPr lang="cs-CZ" sz="1800" kern="1200" dirty="0" smtClean="0"/>
                        <a:t> / </a:t>
                      </a:r>
                      <a:r>
                        <a:rPr lang="cs-CZ" sz="1800" kern="1200" dirty="0" err="1" smtClean="0"/>
                        <a:t>weren’t</a:t>
                      </a:r>
                      <a:endParaRPr lang="cs-CZ" sz="1800" kern="1200" dirty="0" smtClean="0"/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was</a:t>
                      </a:r>
                      <a:r>
                        <a:rPr lang="cs-CZ" sz="1800" kern="1200" dirty="0" smtClean="0"/>
                        <a:t> not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wasn’t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u="wavy" kern="1200" dirty="0" err="1" smtClean="0"/>
                        <a:t>weren’t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-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 sloveso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  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stay</a:t>
                      </a:r>
                      <a:r>
                        <a:rPr lang="cs-CZ" sz="1800" kern="1200" dirty="0" smtClean="0"/>
                        <a:t> in a hotel.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in a hotel.</a:t>
                      </a:r>
                    </a:p>
                    <a:p>
                      <a:r>
                        <a:rPr lang="cs-CZ" sz="1800" kern="120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-    </a:t>
                      </a:r>
                      <a:r>
                        <a:rPr lang="cs-CZ" sz="1800" u="sng" kern="1200" dirty="0" smtClean="0"/>
                        <a:t>podmět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 sloveso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   I   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?  </a:t>
                      </a:r>
                      <a:r>
                        <a:rPr lang="cs-CZ" sz="1800" u="wavy" kern="1200" dirty="0" err="1" smtClean="0"/>
                        <a:t>was</a:t>
                      </a:r>
                      <a:r>
                        <a:rPr lang="cs-CZ" sz="1800" u="wavy" kern="1200" dirty="0" smtClean="0"/>
                        <a:t>/</a:t>
                      </a:r>
                      <a:r>
                        <a:rPr lang="cs-CZ" sz="1800" u="wavy" kern="1200" dirty="0" err="1" smtClean="0"/>
                        <a:t>were</a:t>
                      </a:r>
                      <a:r>
                        <a:rPr lang="cs-CZ" sz="1800" u="wavy" kern="1200" dirty="0" smtClean="0"/>
                        <a:t>    </a:t>
                      </a:r>
                      <a:r>
                        <a:rPr lang="cs-CZ" sz="1800" u="sng" kern="1200" dirty="0" smtClean="0"/>
                        <a:t>podmět?</a:t>
                      </a:r>
                      <a:endParaRPr lang="cs-CZ" sz="1800" kern="1200" dirty="0" smtClean="0"/>
                    </a:p>
                    <a:p>
                      <a:r>
                        <a:rPr lang="cs-CZ" sz="1800" u="none" strike="noStrike" kern="1200" dirty="0" smtClean="0"/>
                        <a:t> </a:t>
                      </a:r>
                      <a:endParaRPr lang="cs-CZ" sz="1800" kern="1200" dirty="0" smtClean="0"/>
                    </a:p>
                    <a:p>
                      <a:r>
                        <a:rPr lang="cs-CZ" sz="1800" u="wavy" kern="1200" dirty="0" smtClean="0"/>
                        <a:t>   </a:t>
                      </a:r>
                      <a:r>
                        <a:rPr lang="cs-CZ" sz="1800" u="wavy" kern="1200" dirty="0" err="1" smtClean="0"/>
                        <a:t>Were</a:t>
                      </a:r>
                      <a:r>
                        <a:rPr lang="cs-CZ" sz="1800" u="wavy" kern="1200" dirty="0" smtClean="0"/>
                        <a:t> </a:t>
                      </a:r>
                      <a:r>
                        <a:rPr lang="cs-CZ" sz="1800" u="wavy" kern="1200" dirty="0" err="1" smtClean="0"/>
                        <a:t>they</a:t>
                      </a:r>
                      <a:r>
                        <a:rPr lang="cs-CZ" sz="1800" u="wavy" kern="1200" dirty="0" smtClean="0"/>
                        <a:t> </a:t>
                      </a:r>
                      <a:r>
                        <a:rPr lang="cs-CZ" sz="1800" u="wavy" kern="1200" dirty="0" err="1" smtClean="0"/>
                        <a:t>ill</a:t>
                      </a:r>
                      <a:r>
                        <a:rPr lang="cs-CZ" sz="1800" u="wavy" kern="1200" dirty="0" smtClean="0"/>
                        <a:t>?</a:t>
                      </a:r>
                      <a:endParaRPr lang="cs-CZ" sz="1800" kern="1200" dirty="0" smtClean="0"/>
                    </a:p>
                    <a:p>
                      <a:r>
                        <a:rPr lang="cs-CZ" sz="1800" u="none" strike="noStrike" kern="1200" dirty="0" smtClean="0"/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?</a:t>
                      </a:r>
                      <a:r>
                        <a:rPr lang="cs-CZ" sz="1800" u="sng" kern="1200" dirty="0" smtClean="0"/>
                        <a:t>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podmět </a:t>
                      </a:r>
                      <a:r>
                        <a:rPr lang="cs-CZ" sz="1800" kern="1200" dirty="0" smtClean="0"/>
                        <a:t> sloveso…….?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kern="1200" dirty="0" smtClean="0"/>
                        <a:t>  I </a:t>
                      </a:r>
                      <a:r>
                        <a:rPr lang="cs-CZ" sz="1800" kern="1200" dirty="0" err="1" smtClean="0"/>
                        <a:t>stay</a:t>
                      </a:r>
                      <a:r>
                        <a:rPr lang="cs-CZ" sz="1800" kern="1200" dirty="0" smtClean="0"/>
                        <a:t> in a hotel?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?  </a:t>
                      </a:r>
                      <a:r>
                        <a:rPr lang="cs-CZ" sz="1800" u="sng" kern="1200" dirty="0" smtClean="0"/>
                        <a:t>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u="sng" kern="1200" dirty="0" smtClean="0"/>
                        <a:t>  podmět </a:t>
                      </a:r>
                      <a:r>
                        <a:rPr lang="cs-CZ" sz="1800" kern="1200" dirty="0" smtClean="0"/>
                        <a:t>sloveso………?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kern="1200" dirty="0" smtClean="0"/>
                        <a:t> I</a:t>
                      </a:r>
                      <a:r>
                        <a:rPr lang="cs-CZ" sz="1800" kern="1200" baseline="0" dirty="0" smtClean="0"/>
                        <a:t>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?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5228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Najděte chyby v minulých tvarech sloves a opravte je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1412751"/>
              </p:ext>
            </p:extLst>
          </p:nvPr>
        </p:nvGraphicFramePr>
        <p:xfrm>
          <a:off x="457200" y="1600200"/>
          <a:ext cx="8229600" cy="5398008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7138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walked</a:t>
                      </a:r>
                      <a:r>
                        <a:rPr lang="cs-CZ" sz="2200" b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b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drinked</a:t>
                      </a:r>
                      <a:endParaRPr lang="cs-CZ" sz="1100" b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went</a:t>
                      </a:r>
                      <a:endParaRPr lang="cs-CZ" sz="1100" b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played</a:t>
                      </a:r>
                      <a:endParaRPr lang="cs-CZ" sz="1100" b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writed</a:t>
                      </a:r>
                      <a:endParaRPr lang="cs-CZ" sz="1100" b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swam</a:t>
                      </a:r>
                      <a:endParaRPr lang="cs-CZ" sz="1100" b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38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taked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wrote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cooked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gived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spent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fined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38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drank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asked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flew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made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sended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buyed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38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Gave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meeted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took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left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found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winned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38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met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passed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stopped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followed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eated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sent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38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won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cryed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comed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drove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bought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brought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38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leaved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swimmed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cried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stoped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crossed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ate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72914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Řešení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>
                <a:solidFill>
                  <a:srgbClr val="FF0000"/>
                </a:solidFill>
              </a:rPr>
              <a:t>správný tvar</a:t>
            </a:r>
            <a:endParaRPr lang="cs-CZ" sz="27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159109"/>
              </p:ext>
            </p:extLst>
          </p:nvPr>
        </p:nvGraphicFramePr>
        <p:xfrm>
          <a:off x="467544" y="1340768"/>
          <a:ext cx="8229600" cy="53629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 err="1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Walked</a:t>
                      </a:r>
                      <a:r>
                        <a:rPr lang="cs-CZ" sz="1800" b="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drinked</a:t>
                      </a:r>
                      <a:endParaRPr lang="cs-CZ" sz="1800" b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drank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went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played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writed</a:t>
                      </a:r>
                      <a:endParaRPr lang="cs-CZ" sz="1800" b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wrote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 err="1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swam</a:t>
                      </a:r>
                      <a:endParaRPr lang="cs-CZ" sz="1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taked</a:t>
                      </a:r>
                      <a:endParaRPr lang="cs-CZ" sz="18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took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wrote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cooked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gived</a:t>
                      </a:r>
                      <a:endParaRPr lang="cs-CZ" sz="18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gave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spent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fined</a:t>
                      </a:r>
                      <a:endParaRPr lang="cs-CZ" sz="18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found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Drank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asked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flew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made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sended</a:t>
                      </a:r>
                      <a:endParaRPr lang="cs-CZ" sz="18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sent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buyed</a:t>
                      </a:r>
                      <a:endParaRPr lang="cs-CZ" sz="18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i="0" dirty="0" err="1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bought</a:t>
                      </a:r>
                      <a:endParaRPr lang="cs-CZ" sz="1800" b="1" i="0" dirty="0" smtClean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Gave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meeted</a:t>
                      </a:r>
                      <a:endParaRPr lang="cs-CZ" sz="18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took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left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found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winned</a:t>
                      </a:r>
                      <a:endParaRPr lang="cs-CZ" sz="18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won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Met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passed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stopped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followed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eated</a:t>
                      </a:r>
                      <a:endParaRPr lang="cs-CZ" sz="18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ate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sent</a:t>
                      </a: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Won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cryed</a:t>
                      </a:r>
                      <a:endParaRPr lang="cs-CZ" sz="18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cried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comed</a:t>
                      </a:r>
                      <a:endParaRPr lang="cs-CZ" sz="18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came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drove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bought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brought</a:t>
                      </a: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leaved</a:t>
                      </a:r>
                      <a:endParaRPr lang="cs-CZ" sz="18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left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swimmed</a:t>
                      </a:r>
                      <a:endParaRPr lang="cs-CZ" sz="18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swam</a:t>
                      </a:r>
                      <a:endParaRPr lang="cs-CZ" sz="1800" b="1" dirty="0" smtClean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cried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stoped</a:t>
                      </a:r>
                      <a:endParaRPr lang="cs-CZ" sz="18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stopped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crossed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ate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74869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Pracovní list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0088684"/>
              </p:ext>
            </p:extLst>
          </p:nvPr>
        </p:nvGraphicFramePr>
        <p:xfrm>
          <a:off x="467544" y="1196752"/>
          <a:ext cx="8229600" cy="53980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0" dirty="0" err="1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Walked</a:t>
                      </a:r>
                      <a:r>
                        <a:rPr lang="cs-CZ" sz="2200" b="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drinked</a:t>
                      </a:r>
                      <a:endParaRPr lang="cs-CZ" sz="1100" b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went</a:t>
                      </a:r>
                      <a:endParaRPr lang="cs-CZ" sz="1100" b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played</a:t>
                      </a:r>
                      <a:endParaRPr lang="cs-CZ" sz="1100" b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writed</a:t>
                      </a:r>
                      <a:endParaRPr lang="cs-CZ" sz="1100" b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0" dirty="0" err="1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swam</a:t>
                      </a:r>
                      <a:endParaRPr lang="cs-CZ" sz="11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taked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wrote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cooked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gived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spent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fined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Drank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asked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flew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made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sended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buyed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Gave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meeted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took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left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found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winned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Met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passed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stopped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followed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eated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sent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Won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cryed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comed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drove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bought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brought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Leaved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swimmed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cried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stoped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crossed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ate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20957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smtClean="0"/>
              <a:t>Text</a:t>
            </a:r>
            <a:r>
              <a:rPr lang="cs-CZ" i="1" dirty="0" smtClean="0"/>
              <a:t>:</a:t>
            </a:r>
            <a:r>
              <a:rPr lang="cs-CZ" dirty="0" smtClean="0"/>
              <a:t> vlastní autorské dílo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520295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šablonaDumy</Template>
  <TotalTime>27</TotalTime>
  <Words>444</Words>
  <Application>Microsoft Office PowerPoint</Application>
  <PresentationFormat>Předvádění na obrazovce (4:3)</PresentationFormat>
  <Paragraphs>228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šablonaDumy</vt:lpstr>
      <vt:lpstr>Prezentace aplikace PowerPoint</vt:lpstr>
      <vt:lpstr>ANOTACE</vt:lpstr>
      <vt:lpstr>Past Tense</vt:lpstr>
      <vt:lpstr>Prezentace aplikace PowerPoint</vt:lpstr>
      <vt:lpstr>Najděte chyby v minulých tvarech sloves a opravte je</vt:lpstr>
      <vt:lpstr>Řešení správný tvar</vt:lpstr>
      <vt:lpstr>Pracovní list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</cp:lastModifiedBy>
  <cp:revision>7</cp:revision>
  <dcterms:created xsi:type="dcterms:W3CDTF">2011-11-13T16:00:32Z</dcterms:created>
  <dcterms:modified xsi:type="dcterms:W3CDTF">2012-02-13T15:22:43Z</dcterms:modified>
</cp:coreProperties>
</file>