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Jednotky </a:t>
          </a:r>
          <a:r>
            <a:rPr lang="cs-CZ" sz="2000" smtClean="0"/>
            <a:t>hmotnosti 1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VY_32_INOVACE_16_MATEMATIKA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EA705-B337-4843-BE54-D9AFE79A0AC6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E517FD7-01C6-4E0A-B31E-D27F9D265E37}" type="presOf" srcId="{D1D4F407-5343-4D3F-B5B9-D407B03CAEB4}" destId="{AED2198E-93D5-4001-81B4-73124B309672}" srcOrd="1" destOrd="0" presId="urn:microsoft.com/office/officeart/2005/8/layout/target3"/>
    <dgm:cxn modelId="{2F6651FB-72A5-4D49-A336-8FEC6A53187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4FB97D-ABBC-4ADB-9C3E-B9EED9829313}" type="presOf" srcId="{D8197B8C-B260-4A16-BDF4-0947B075E274}" destId="{25B08C86-7E15-44DC-BE7F-FFB55DD49D12}" srcOrd="0" destOrd="0" presId="urn:microsoft.com/office/officeart/2005/8/layout/target3"/>
    <dgm:cxn modelId="{6FC6810E-F228-4DE1-A093-116883A912AF}" type="presOf" srcId="{B651F6E3-6281-48DB-9319-2AEAFDAE7572}" destId="{6BB5E863-4638-4E1D-BFDE-399D028AC4ED}" srcOrd="1" destOrd="0" presId="urn:microsoft.com/office/officeart/2005/8/layout/target3"/>
    <dgm:cxn modelId="{B4E3FC4F-461D-4CD4-A2B9-6B27372D12EE}" type="presOf" srcId="{D8197B8C-B260-4A16-BDF4-0947B075E274}" destId="{5A5FFA88-C948-4069-8E93-59FA12366E83}" srcOrd="1" destOrd="0" presId="urn:microsoft.com/office/officeart/2005/8/layout/target3"/>
    <dgm:cxn modelId="{75C97950-0A73-4BF9-B1DF-2B5A24F99B9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7760C4-F979-44DE-BE90-E49D87385E28}" type="presOf" srcId="{D1B46980-6531-4606-95E6-44980827E919}" destId="{6140AFEC-043D-4C43-A2F9-D0F5331DF3A3}" srcOrd="0" destOrd="0" presId="urn:microsoft.com/office/officeart/2005/8/layout/target3"/>
    <dgm:cxn modelId="{C9E8D539-475F-43D9-BEA7-80215F2BC9BB}" type="presOf" srcId="{B651F6E3-6281-48DB-9319-2AEAFDAE7572}" destId="{619D679B-A015-4ECF-8348-D1034C574F40}" srcOrd="0" destOrd="0" presId="urn:microsoft.com/office/officeart/2005/8/layout/target3"/>
    <dgm:cxn modelId="{AC360929-A973-4C2A-9A4B-075DF9DAA84A}" type="presOf" srcId="{D1B46980-6531-4606-95E6-44980827E919}" destId="{2BE915AB-18AA-4053-B92C-3BFC9ED204BB}" srcOrd="1" destOrd="0" presId="urn:microsoft.com/office/officeart/2005/8/layout/target3"/>
    <dgm:cxn modelId="{8B81D393-EFDB-431A-A705-43C01958FB0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7C99AD-ABCD-43B4-8D4E-324E4C7066EA}" type="presOf" srcId="{4C35D32F-0EAB-4CD7-82EE-45574DC2A586}" destId="{8BEBB6EC-1DAA-4CAC-8A25-BC0FCBD5DBD5}" srcOrd="0" destOrd="0" presId="urn:microsoft.com/office/officeart/2005/8/layout/target3"/>
    <dgm:cxn modelId="{AA8844E1-02F0-4474-ACC9-18CE2FF964FC}" type="presOf" srcId="{02D3ABD5-07DC-48E3-807C-B204D29A7DF0}" destId="{7F32AFE6-5D2C-4DC7-87A5-B62FB13DC21B}" srcOrd="1" destOrd="0" presId="urn:microsoft.com/office/officeart/2005/8/layout/target3"/>
    <dgm:cxn modelId="{310E7318-6AF0-4A20-BE40-44C9D9A9DBCC}" type="presParOf" srcId="{333A1088-737F-45CB-B68E-254E46348037}" destId="{F5ABB229-8D3B-4694-996A-96F23CF14429}" srcOrd="0" destOrd="0" presId="urn:microsoft.com/office/officeart/2005/8/layout/target3"/>
    <dgm:cxn modelId="{FF150ACA-5548-470B-A3AC-3F13B77C60C5}" type="presParOf" srcId="{333A1088-737F-45CB-B68E-254E46348037}" destId="{F41139FD-01EE-4571-8B17-4FB00FC51163}" srcOrd="1" destOrd="0" presId="urn:microsoft.com/office/officeart/2005/8/layout/target3"/>
    <dgm:cxn modelId="{47B2F0AE-AD3B-48C5-A212-FD503ECBD67E}" type="presParOf" srcId="{333A1088-737F-45CB-B68E-254E46348037}" destId="{D005CE8C-CC26-4C3E-AC11-E15060ECD759}" srcOrd="2" destOrd="0" presId="urn:microsoft.com/office/officeart/2005/8/layout/target3"/>
    <dgm:cxn modelId="{D4E1FDF8-171A-4556-BAA9-217B0A750CF7}" type="presParOf" srcId="{333A1088-737F-45CB-B68E-254E46348037}" destId="{2C702D82-9B77-49B7-9568-BB8EB47C3372}" srcOrd="3" destOrd="0" presId="urn:microsoft.com/office/officeart/2005/8/layout/target3"/>
    <dgm:cxn modelId="{CD885515-8626-4610-94E9-5AA487BC22B9}" type="presParOf" srcId="{333A1088-737F-45CB-B68E-254E46348037}" destId="{A52A0455-90FF-4808-ABD0-F02540D31D5A}" srcOrd="4" destOrd="0" presId="urn:microsoft.com/office/officeart/2005/8/layout/target3"/>
    <dgm:cxn modelId="{D56134D6-ADF5-4F1B-B846-3FFF5E81F051}" type="presParOf" srcId="{333A1088-737F-45CB-B68E-254E46348037}" destId="{6140AFEC-043D-4C43-A2F9-D0F5331DF3A3}" srcOrd="5" destOrd="0" presId="urn:microsoft.com/office/officeart/2005/8/layout/target3"/>
    <dgm:cxn modelId="{B3AA9EC0-A219-4583-8712-CBA97A4C7FAF}" type="presParOf" srcId="{333A1088-737F-45CB-B68E-254E46348037}" destId="{9358AC05-5D7D-4327-9F80-1AD486AEA664}" srcOrd="6" destOrd="0" presId="urn:microsoft.com/office/officeart/2005/8/layout/target3"/>
    <dgm:cxn modelId="{CF01DD48-D89D-4F06-BE0C-BF7B4E2AAD1F}" type="presParOf" srcId="{333A1088-737F-45CB-B68E-254E46348037}" destId="{313FC574-E1CD-4FB4-B054-0B805CE0447D}" srcOrd="7" destOrd="0" presId="urn:microsoft.com/office/officeart/2005/8/layout/target3"/>
    <dgm:cxn modelId="{7DA39C21-963F-4EDD-99DC-B1908DB11A6D}" type="presParOf" srcId="{333A1088-737F-45CB-B68E-254E46348037}" destId="{619D679B-A015-4ECF-8348-D1034C574F40}" srcOrd="8" destOrd="0" presId="urn:microsoft.com/office/officeart/2005/8/layout/target3"/>
    <dgm:cxn modelId="{1F6C7001-2544-4287-9177-C5623C26C26B}" type="presParOf" srcId="{333A1088-737F-45CB-B68E-254E46348037}" destId="{322283A8-4A27-4CDA-BAE3-F381106A9174}" srcOrd="9" destOrd="0" presId="urn:microsoft.com/office/officeart/2005/8/layout/target3"/>
    <dgm:cxn modelId="{F4584CA0-12DE-44CC-95F5-0CF169A62431}" type="presParOf" srcId="{333A1088-737F-45CB-B68E-254E46348037}" destId="{FFC9F71D-1B4F-4AD9-A4A6-86ADEFC8AF5C}" srcOrd="10" destOrd="0" presId="urn:microsoft.com/office/officeart/2005/8/layout/target3"/>
    <dgm:cxn modelId="{7F22AA6A-D19D-41DB-97EA-1E7261F23081}" type="presParOf" srcId="{333A1088-737F-45CB-B68E-254E46348037}" destId="{25B08C86-7E15-44DC-BE7F-FFB55DD49D12}" srcOrd="11" destOrd="0" presId="urn:microsoft.com/office/officeart/2005/8/layout/target3"/>
    <dgm:cxn modelId="{ED5E5B62-9249-4293-AFC0-4D66F59C4F0D}" type="presParOf" srcId="{333A1088-737F-45CB-B68E-254E46348037}" destId="{76644BE8-9D7C-4C09-B250-3D10AF48CBB7}" srcOrd="12" destOrd="0" presId="urn:microsoft.com/office/officeart/2005/8/layout/target3"/>
    <dgm:cxn modelId="{3387DD7F-4285-46A4-945A-46B89D15263D}" type="presParOf" srcId="{333A1088-737F-45CB-B68E-254E46348037}" destId="{EE85B701-7295-41C0-BA7A-34D3756A2AE6}" srcOrd="13" destOrd="0" presId="urn:microsoft.com/office/officeart/2005/8/layout/target3"/>
    <dgm:cxn modelId="{88A3CBD8-24AC-4628-A298-84B14AB11374}" type="presParOf" srcId="{333A1088-737F-45CB-B68E-254E46348037}" destId="{8BEBB6EC-1DAA-4CAC-8A25-BC0FCBD5DBD5}" srcOrd="14" destOrd="0" presId="urn:microsoft.com/office/officeart/2005/8/layout/target3"/>
    <dgm:cxn modelId="{4E5AAB4E-07BF-4879-A5B8-1DC7259573AB}" type="presParOf" srcId="{333A1088-737F-45CB-B68E-254E46348037}" destId="{D1B260DE-8BB4-4A33-89B8-8818FDEE805A}" srcOrd="15" destOrd="0" presId="urn:microsoft.com/office/officeart/2005/8/layout/target3"/>
    <dgm:cxn modelId="{33AB8970-6B71-40DC-A186-62DA7607C1BC}" type="presParOf" srcId="{333A1088-737F-45CB-B68E-254E46348037}" destId="{AF3572B6-0987-4E43-8E73-84BA9F9BA0A7}" srcOrd="16" destOrd="0" presId="urn:microsoft.com/office/officeart/2005/8/layout/target3"/>
    <dgm:cxn modelId="{58E5506A-50BC-43F5-AEB5-29472FB69BD4}" type="presParOf" srcId="{333A1088-737F-45CB-B68E-254E46348037}" destId="{61B35E2F-12DF-441A-B3C7-B9B960E9874B}" srcOrd="17" destOrd="0" presId="urn:microsoft.com/office/officeart/2005/8/layout/target3"/>
    <dgm:cxn modelId="{0CF328F0-32AD-414B-BCB0-B02E335794C4}" type="presParOf" srcId="{333A1088-737F-45CB-B68E-254E46348037}" destId="{AED2198E-93D5-4001-81B4-73124B309672}" srcOrd="18" destOrd="0" presId="urn:microsoft.com/office/officeart/2005/8/layout/target3"/>
    <dgm:cxn modelId="{E2248F25-3728-4894-A7DB-C5772EA80F54}" type="presParOf" srcId="{333A1088-737F-45CB-B68E-254E46348037}" destId="{2BE915AB-18AA-4053-B92C-3BFC9ED204BB}" srcOrd="19" destOrd="0" presId="urn:microsoft.com/office/officeart/2005/8/layout/target3"/>
    <dgm:cxn modelId="{A527EFD2-23AA-4370-91E3-BA026E0B798E}" type="presParOf" srcId="{333A1088-737F-45CB-B68E-254E46348037}" destId="{6BB5E863-4638-4E1D-BFDE-399D028AC4ED}" srcOrd="20" destOrd="0" presId="urn:microsoft.com/office/officeart/2005/8/layout/target3"/>
    <dgm:cxn modelId="{E67AC5DC-C441-4076-B584-B637ECC8F131}" type="presParOf" srcId="{333A1088-737F-45CB-B68E-254E46348037}" destId="{5A5FFA88-C948-4069-8E93-59FA12366E83}" srcOrd="21" destOrd="0" presId="urn:microsoft.com/office/officeart/2005/8/layout/target3"/>
    <dgm:cxn modelId="{38561C34-566E-4CD3-AC5C-DADEE7C6DE3E}" type="presParOf" srcId="{333A1088-737F-45CB-B68E-254E46348037}" destId="{890E4F0B-2866-4A3F-A3C7-2A14B1797930}" srcOrd="22" destOrd="0" presId="urn:microsoft.com/office/officeart/2005/8/layout/target3"/>
    <dgm:cxn modelId="{87B4996A-09D2-447C-9130-D9342B5A75C0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VY_32_INOVACE_16_MATEMATIKA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Jednotky </a:t>
          </a:r>
          <a:r>
            <a:rPr lang="cs-CZ" sz="2000" kern="1200" smtClean="0"/>
            <a:t>hmotnosti 1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1DD4E-B190-4AA8-93A9-7E5965F7E33C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F25200-1BAC-47A7-88B2-BCFFA6FAF7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764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115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897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488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90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45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566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772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35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469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90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876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5DD9F-6F6A-4C63-8DB6-E39818528241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C23B4-5DEC-454C-AA96-9A7F9D30FD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434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66321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1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Jednotky hmotnosti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Mít přehled o  základních jednotkách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hmotnosti</a:t>
            </a:r>
            <a:r>
              <a:rPr lang="cs-CZ" sz="2400" dirty="0"/>
              <a:t>, zvládnout </a:t>
            </a:r>
            <a:r>
              <a:rPr lang="cs-CZ" sz="2400" dirty="0" smtClean="0"/>
              <a:t> jednoduché </a:t>
            </a:r>
            <a:r>
              <a:rPr lang="cs-CZ" sz="2400" dirty="0"/>
              <a:t>převody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6.-7.ročník / 11-13 let 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329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Základní jednotka = 1 kg /kilogram/</a:t>
            </a:r>
          </a:p>
          <a:p>
            <a:pPr marL="0" indent="0">
              <a:buNone/>
            </a:pPr>
            <a:r>
              <a:rPr lang="cs-CZ" dirty="0" smtClean="0"/>
              <a:t>Další jednotky : 1 t / tuna / = 1000 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1 g / gram/ -1 kg = 1000 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stavebnictví je používanou jednotkou 1 q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metrický cent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1 q = 100 kg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Šipka dolů 3"/>
          <p:cNvSpPr/>
          <p:nvPr/>
        </p:nvSpPr>
        <p:spPr>
          <a:xfrm>
            <a:off x="6155205" y="4293096"/>
            <a:ext cx="484632" cy="4836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8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3800" b="1" dirty="0" smtClean="0"/>
              <a:t>t </a:t>
            </a:r>
            <a:r>
              <a:rPr lang="cs-CZ" dirty="0" smtClean="0"/>
              <a:t>                                           </a:t>
            </a:r>
            <a:r>
              <a:rPr lang="cs-CZ" sz="3800" b="1" dirty="0" smtClean="0"/>
              <a:t>kg  </a:t>
            </a:r>
            <a:r>
              <a:rPr lang="cs-CZ" dirty="0" smtClean="0"/>
              <a:t>                                             </a:t>
            </a:r>
            <a:r>
              <a:rPr lang="cs-CZ" sz="3800" b="1" dirty="0" smtClean="0"/>
              <a:t>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Převeď: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8 kg =                    -      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6 t   =          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2 t 400kg =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4 kg 20 g =            -      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3 000  g =   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7 000 kg =             -    t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2 500 kg </a:t>
            </a:r>
            <a:r>
              <a:rPr lang="cs-CZ" b="1" smtClean="0"/>
              <a:t>=             -    t    </a:t>
            </a:r>
            <a:r>
              <a:rPr lang="cs-CZ" b="1" dirty="0" smtClean="0"/>
              <a:t>-  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844021" y="22561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35695" y="186557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X 1000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74376" y="180944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x</a:t>
            </a:r>
            <a:r>
              <a:rPr lang="cs-CZ" b="1" dirty="0" smtClean="0"/>
              <a:t> 1000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76" y="2178778"/>
            <a:ext cx="1011237" cy="626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367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8 000 g</a:t>
            </a:r>
          </a:p>
          <a:p>
            <a:pPr marL="0" indent="0">
              <a:buNone/>
            </a:pPr>
            <a:r>
              <a:rPr lang="cs-CZ" dirty="0" smtClean="0"/>
              <a:t>6 000 g</a:t>
            </a:r>
          </a:p>
          <a:p>
            <a:pPr marL="0" indent="0">
              <a:buNone/>
            </a:pPr>
            <a:r>
              <a:rPr lang="cs-CZ" dirty="0" smtClean="0"/>
              <a:t>2 400 g</a:t>
            </a:r>
          </a:p>
          <a:p>
            <a:pPr marL="0" indent="0">
              <a:buNone/>
            </a:pPr>
            <a:r>
              <a:rPr lang="cs-CZ" dirty="0" smtClean="0"/>
              <a:t>4 020 g</a:t>
            </a:r>
          </a:p>
          <a:p>
            <a:pPr marL="0" indent="0">
              <a:buNone/>
            </a:pPr>
            <a:r>
              <a:rPr lang="cs-CZ" dirty="0" smtClean="0"/>
              <a:t>3 kg</a:t>
            </a:r>
          </a:p>
          <a:p>
            <a:pPr marL="0" indent="0">
              <a:buNone/>
            </a:pPr>
            <a:r>
              <a:rPr lang="cs-CZ" dirty="0" smtClean="0"/>
              <a:t>7 t</a:t>
            </a:r>
          </a:p>
          <a:p>
            <a:pPr marL="0" indent="0">
              <a:buNone/>
            </a:pPr>
            <a:r>
              <a:rPr lang="cs-CZ" dirty="0" smtClean="0"/>
              <a:t>2 t 500 kg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admin\Local Settings\Temporary Internet Files\Content.IE5\JZGVZF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2880320" cy="291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99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 skladu přivezli 450 kg jablek a 550 kg hrušek.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A/ Kolik je to kg ovoce 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B/ Převeď na tuny.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b="1" dirty="0" smtClean="0"/>
              <a:t>Řešení 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450 kg + 550 kg = </a:t>
            </a:r>
            <a:r>
              <a:rPr lang="cs-CZ" b="1" dirty="0" smtClean="0"/>
              <a:t>1000 kg</a:t>
            </a:r>
          </a:p>
          <a:p>
            <a:pPr marL="0" indent="0">
              <a:buNone/>
            </a:pPr>
            <a:r>
              <a:rPr lang="cs-CZ" dirty="0" smtClean="0"/>
              <a:t>1000 kg = </a:t>
            </a:r>
            <a:r>
              <a:rPr lang="cs-CZ" b="1" dirty="0" smtClean="0"/>
              <a:t>1 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A/ Je to 1 000 kg ovoce.</a:t>
            </a:r>
          </a:p>
          <a:p>
            <a:pPr marL="0" indent="0">
              <a:buNone/>
            </a:pPr>
            <a:r>
              <a:rPr lang="cs-CZ" dirty="0" smtClean="0"/>
              <a:t>B/ 1 000 kg = 1 t</a:t>
            </a:r>
            <a:endParaRPr lang="cs-CZ" dirty="0"/>
          </a:p>
        </p:txBody>
      </p:sp>
      <p:pic>
        <p:nvPicPr>
          <p:cNvPr id="2051" name="Picture 3" descr="C:\Documents and Settings\admin\Local Settings\Temporary Internet Files\Content.IE5\W70UZVPW\MP900438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568" y="2420888"/>
            <a:ext cx="1935757" cy="2741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D5FNK8QW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20888"/>
            <a:ext cx="1728192" cy="2741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23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Vagón s pískem </a:t>
            </a:r>
            <a:r>
              <a:rPr lang="cs-CZ" dirty="0" smtClean="0"/>
              <a:t>váží </a:t>
            </a:r>
            <a:r>
              <a:rPr lang="cs-CZ" b="1" dirty="0" smtClean="0"/>
              <a:t>5 000 kg.</a:t>
            </a:r>
          </a:p>
          <a:p>
            <a:pPr marL="0" indent="0">
              <a:buNone/>
            </a:pPr>
            <a:r>
              <a:rPr lang="cs-CZ" u="sng" dirty="0" smtClean="0"/>
              <a:t>Prázdný vagón </a:t>
            </a:r>
            <a:r>
              <a:rPr lang="cs-CZ" dirty="0" smtClean="0"/>
              <a:t>váží </a:t>
            </a:r>
            <a:r>
              <a:rPr lang="cs-CZ" b="1" dirty="0" smtClean="0"/>
              <a:t>3 000 kg.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A/ Kolik kg váží písek ve vagónu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B/ Převeď hmotnost písku ve vagónu na tuny.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C/ Kolik vagónů musíme naložit, abychom získali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6 000 kg písku 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31920"/>
            <a:ext cx="176212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3344" y="2165320"/>
            <a:ext cx="1242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3 000 kg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1284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A/ 5 000 – 3 000 = 2000 kg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B/ 2 000 kg = 2 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C/ 6 000 : 2 000 = 3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Musíme naložit 3 vagóny.</a:t>
            </a:r>
            <a:endParaRPr lang="cs-CZ" dirty="0"/>
          </a:p>
        </p:txBody>
      </p:sp>
      <p:pic>
        <p:nvPicPr>
          <p:cNvPr id="3075" name="Picture 3" descr="C:\Documents and Settings\admin\Local Settings\Temporary Internet Files\Content.IE5\WGA3FKG9\MC900434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88840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68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352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 :</vt:lpstr>
      <vt:lpstr>Jednotky hmotnosti</vt:lpstr>
      <vt:lpstr>Tabulka převodů :</vt:lpstr>
      <vt:lpstr>Řešení :</vt:lpstr>
      <vt:lpstr>Úloha :</vt:lpstr>
      <vt:lpstr>Úloha :</vt:lpstr>
      <vt:lpstr>Řešení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Jaana</dc:creator>
  <cp:lastModifiedBy>Valášková Jana</cp:lastModifiedBy>
  <cp:revision>13</cp:revision>
  <dcterms:created xsi:type="dcterms:W3CDTF">2012-09-29T19:18:15Z</dcterms:created>
  <dcterms:modified xsi:type="dcterms:W3CDTF">2012-11-05T15:47:24Z</dcterms:modified>
</cp:coreProperties>
</file>