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3" r:id="rId3"/>
    <p:sldId id="257" r:id="rId4"/>
    <p:sldId id="264" r:id="rId5"/>
    <p:sldId id="265" r:id="rId6"/>
    <p:sldId id="266" r:id="rId7"/>
    <p:sldId id="26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678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244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510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817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292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3766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7136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9868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28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133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2069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418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588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Název školy: Základní škola Brandýs nad Labem – Stará Boleslav, Školní 291</a:t>
            </a:r>
            <a:br>
              <a:rPr lang="cs-CZ" sz="3200" dirty="0" smtClean="0"/>
            </a:br>
            <a:r>
              <a:rPr lang="cs-CZ" sz="3200" dirty="0" smtClean="0"/>
              <a:t>Autor: Mgr. Olga Slováková</a:t>
            </a:r>
            <a:br>
              <a:rPr lang="cs-CZ" sz="3200" dirty="0" smtClean="0"/>
            </a:br>
            <a:r>
              <a:rPr lang="cs-CZ" sz="3200" dirty="0" smtClean="0"/>
              <a:t>Název materiálu: VY_32_INOVACE_00_KOLEKTIV</a:t>
            </a:r>
            <a:br>
              <a:rPr lang="cs-CZ" sz="3200" dirty="0" smtClean="0"/>
            </a:br>
            <a:r>
              <a:rPr lang="cs-CZ" sz="3200" dirty="0" smtClean="0"/>
              <a:t>Výchova k občanství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704856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259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Materiál pro žáky 6. ročníku praktické školy - s odkazy k občanskému postoji, k rozvoji dobrých vztahů v kolektivu.</a:t>
            </a:r>
          </a:p>
          <a:p>
            <a:pPr marL="0" indent="0" algn="just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Kolektiv ve škole -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b="1" dirty="0"/>
              <a:t>skupina mládeže</a:t>
            </a:r>
            <a:r>
              <a:rPr lang="cs-CZ" dirty="0"/>
              <a:t>, ve zhruba </a:t>
            </a:r>
            <a:r>
              <a:rPr lang="cs-CZ" b="1" dirty="0"/>
              <a:t>stejném věku</a:t>
            </a:r>
            <a:r>
              <a:rPr lang="cs-CZ" dirty="0"/>
              <a:t> ,</a:t>
            </a:r>
          </a:p>
          <a:p>
            <a:pPr lvl="0"/>
            <a:r>
              <a:rPr lang="cs-CZ" dirty="0"/>
              <a:t>je přibližně </a:t>
            </a:r>
            <a:r>
              <a:rPr lang="cs-CZ" b="1" dirty="0"/>
              <a:t>na stejné</a:t>
            </a:r>
            <a:r>
              <a:rPr lang="cs-CZ" dirty="0"/>
              <a:t> vývojové a vzdělanostní úrovni, </a:t>
            </a:r>
          </a:p>
          <a:p>
            <a:pPr lvl="0"/>
            <a:r>
              <a:rPr lang="cs-CZ" dirty="0"/>
              <a:t>schází se </a:t>
            </a:r>
            <a:r>
              <a:rPr lang="cs-CZ" b="1" dirty="0"/>
              <a:t>ve stejném čase,</a:t>
            </a:r>
            <a:r>
              <a:rPr lang="cs-CZ" dirty="0"/>
              <a:t> zpravidla 5 dní v týdnu,</a:t>
            </a:r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lvl="0"/>
            <a:r>
              <a:rPr lang="cs-CZ" dirty="0" smtClean="0"/>
              <a:t>jedním z účelů je </a:t>
            </a:r>
            <a:r>
              <a:rPr lang="cs-CZ" b="1" dirty="0" smtClean="0"/>
              <a:t>získávání vědomostí a dovedností,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dirty="0"/>
              <a:t>je vedena a </a:t>
            </a:r>
            <a:r>
              <a:rPr lang="cs-CZ" b="1" dirty="0"/>
              <a:t>hodnocena </a:t>
            </a:r>
            <a:r>
              <a:rPr lang="cs-CZ" b="1" dirty="0" smtClean="0"/>
              <a:t>učitelem</a:t>
            </a:r>
            <a:endParaRPr lang="cs-CZ" dirty="0"/>
          </a:p>
        </p:txBody>
      </p:sp>
      <p:pic>
        <p:nvPicPr>
          <p:cNvPr id="1026" name="Picture 2" descr="C:\Users\slovol\AppData\Local\Microsoft\Windows\Temporary Internet Files\Content.IE5\FBCUQCCD\MP9004423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645024"/>
            <a:ext cx="1959000" cy="293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3977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Vztahy mezi žáky ve třídě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skupiny, které jsou pevně propojeny určitými </a:t>
            </a:r>
            <a:r>
              <a:rPr lang="cs-CZ" b="1" dirty="0"/>
              <a:t>společnými </a:t>
            </a:r>
            <a:r>
              <a:rPr lang="cs-CZ" b="1" dirty="0" smtClean="0"/>
              <a:t>členy,</a:t>
            </a:r>
          </a:p>
          <a:p>
            <a:pPr lvl="0"/>
            <a:r>
              <a:rPr lang="cs-CZ" dirty="0" smtClean="0"/>
              <a:t>skupiny </a:t>
            </a:r>
            <a:r>
              <a:rPr lang="cs-CZ" dirty="0"/>
              <a:t>žáků, </a:t>
            </a:r>
            <a:r>
              <a:rPr lang="cs-CZ" dirty="0" smtClean="0"/>
              <a:t>které </a:t>
            </a:r>
            <a:r>
              <a:rPr lang="cs-CZ" dirty="0"/>
              <a:t>se </a:t>
            </a:r>
            <a:r>
              <a:rPr lang="cs-CZ" dirty="0" smtClean="0"/>
              <a:t>skládají </a:t>
            </a:r>
            <a:r>
              <a:rPr lang="cs-CZ" dirty="0"/>
              <a:t>pouze z </a:t>
            </a:r>
            <a:r>
              <a:rPr lang="cs-CZ" b="1" dirty="0"/>
              <a:t>dvojice žáků,</a:t>
            </a:r>
            <a:endParaRPr lang="cs-CZ" dirty="0"/>
          </a:p>
          <a:p>
            <a:r>
              <a:rPr lang="cs-CZ" b="1" dirty="0"/>
              <a:t>jednotliví žáci,</a:t>
            </a:r>
            <a:r>
              <a:rPr lang="cs-CZ" dirty="0"/>
              <a:t> kteří nejsou zapojeni v žádné </a:t>
            </a:r>
            <a:r>
              <a:rPr lang="cs-CZ" dirty="0" smtClean="0"/>
              <a:t>skupině (jsou z pohledu ostatních „jiní“).</a:t>
            </a:r>
            <a:endParaRPr lang="cs-CZ" dirty="0"/>
          </a:p>
        </p:txBody>
      </p:sp>
      <p:pic>
        <p:nvPicPr>
          <p:cNvPr id="2050" name="Picture 2" descr="C:\Users\slovol\AppData\Local\Microsoft\Windows\Temporary Internet Files\Content.IE5\M0DPBIVD\MC9003433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869160"/>
            <a:ext cx="1814170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lovol\AppData\Local\Microsoft\Windows\Temporary Internet Files\Content.IE5\FBCUQCCD\MC9003433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81" y="4899992"/>
            <a:ext cx="1436522" cy="177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362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Hierarchie </a:t>
            </a:r>
            <a:r>
              <a:rPr lang="cs-CZ" dirty="0"/>
              <a:t>podle oblíbenosti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/>
              <a:t>Koho skupina pokládá za vůdce</a:t>
            </a:r>
            <a:r>
              <a:rPr lang="cs-CZ" dirty="0"/>
              <a:t>? </a:t>
            </a:r>
          </a:p>
          <a:p>
            <a:pPr lvl="0"/>
            <a:r>
              <a:rPr lang="cs-CZ" dirty="0"/>
              <a:t>je jeden z nás</a:t>
            </a:r>
          </a:p>
          <a:p>
            <a:pPr lvl="0"/>
            <a:r>
              <a:rPr lang="cs-CZ" dirty="0"/>
              <a:t>je nejlepší z nás (ale nesmí se od nás úplně lišit)</a:t>
            </a:r>
          </a:p>
          <a:p>
            <a:pPr lvl="0"/>
            <a:r>
              <a:rPr lang="cs-CZ" dirty="0"/>
              <a:t>plní naše </a:t>
            </a:r>
            <a:r>
              <a:rPr lang="cs-CZ" dirty="0" smtClean="0"/>
              <a:t>očekávání</a:t>
            </a:r>
            <a:endParaRPr lang="cs-CZ" dirty="0"/>
          </a:p>
          <a:p>
            <a:pPr algn="just"/>
            <a:r>
              <a:rPr lang="cs-CZ" b="1" dirty="0"/>
              <a:t>Vůdce</a:t>
            </a:r>
            <a:r>
              <a:rPr lang="cs-CZ" dirty="0"/>
              <a:t> převyšuje ostatní členy skupiny inteligencí, vědomostmi, společenskou aktivitou, schopností přebírat odpovědnost, výmluvností, vtipností, aktivitou, zásluhami, statečností, vytrvalostí, drzostí, odvahou atd. 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512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Zjišťování informací – rozhovor, nebo testování - např.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just"/>
            <a:r>
              <a:rPr lang="cs-CZ" b="1" cap="all" dirty="0" err="1" smtClean="0"/>
              <a:t>Sociometrie</a:t>
            </a:r>
            <a:r>
              <a:rPr lang="cs-CZ" b="1" cap="all" dirty="0" smtClean="0"/>
              <a:t> je </a:t>
            </a:r>
            <a:r>
              <a:rPr lang="cs-CZ" dirty="0" smtClean="0"/>
              <a:t>technika </a:t>
            </a:r>
            <a:r>
              <a:rPr lang="cs-CZ" dirty="0"/>
              <a:t>shromažďování dat o </a:t>
            </a:r>
            <a:r>
              <a:rPr lang="cs-CZ" dirty="0" smtClean="0"/>
              <a:t>výběrovém </a:t>
            </a:r>
            <a:r>
              <a:rPr lang="cs-CZ" dirty="0"/>
              <a:t>chování lidí v malých sociálních skupinách se snahou o jeho </a:t>
            </a:r>
            <a:r>
              <a:rPr lang="cs-CZ" dirty="0" smtClean="0"/>
              <a:t>změření</a:t>
            </a:r>
            <a:endParaRPr lang="cs-CZ" dirty="0"/>
          </a:p>
        </p:txBody>
      </p:sp>
      <p:pic>
        <p:nvPicPr>
          <p:cNvPr id="1027" name="Picture 3" descr="C:\Users\slovol\AppData\Local\Microsoft\Windows\Temporary Internet Files\Content.IE5\4EGT2TSV\MP90044852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32594"/>
            <a:ext cx="3863703" cy="2575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ovol\AppData\Local\Microsoft\Windows\Temporary Internet Files\Content.IE5\R3LRHZ6N\MC90034336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1748333" cy="1577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lovol\AppData\Local\Microsoft\Windows\Temporary Internet Files\Content.IE5\4EGT2TSV\MC9003432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541347"/>
            <a:ext cx="1821485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lovol\AppData\Local\Microsoft\Windows\Temporary Internet Files\Content.IE5\R3LRHZ6N\MC9003433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788" y="4365104"/>
            <a:ext cx="1649412" cy="171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6817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184</TotalTime>
  <Words>130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Motiv sady Office</vt:lpstr>
      <vt:lpstr>Název školy: Základní škola Brandýs nad Labem – Stará Boleslav, Školní 291 Autor: Mgr. Olga Slováková Název materiálu: VY_32_INOVACE_00_KOLEKTIV Výchova k občanství</vt:lpstr>
      <vt:lpstr>ANOTACE</vt:lpstr>
      <vt:lpstr>Kolektiv ve škole - třída</vt:lpstr>
      <vt:lpstr>Vztahy mezi žáky ve třídě</vt:lpstr>
      <vt:lpstr>Hierarchie podle oblíbenosti</vt:lpstr>
      <vt:lpstr>Zjišťování informací – rozhovor, nebo testování - např.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Slováková Olga</cp:lastModifiedBy>
  <cp:revision>31</cp:revision>
  <dcterms:created xsi:type="dcterms:W3CDTF">2011-06-20T10:40:08Z</dcterms:created>
  <dcterms:modified xsi:type="dcterms:W3CDTF">2012-11-13T13:30:13Z</dcterms:modified>
</cp:coreProperties>
</file>